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4" r:id="rId14"/>
    <p:sldId id="275" r:id="rId15"/>
    <p:sldId id="276" r:id="rId16"/>
    <p:sldId id="277" r:id="rId17"/>
    <p:sldId id="278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800" autoAdjust="0"/>
  </p:normalViewPr>
  <p:slideViewPr>
    <p:cSldViewPr snapToGrid="0">
      <p:cViewPr varScale="1">
        <p:scale>
          <a:sx n="62" d="100"/>
          <a:sy n="62" d="100"/>
        </p:scale>
        <p:origin x="25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96DB2-0CA9-43FB-BB35-6C0130354016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2BB43F-2D0D-4C2B-89D4-388554352848}">
      <dgm:prSet phldrT="[Text]" custT="1"/>
      <dgm:spPr/>
      <dgm:t>
        <a:bodyPr/>
        <a:lstStyle/>
        <a:p>
          <a:r>
            <a:rPr lang="id-ID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SIKLUS PENGELOLAAN KEUDES</a:t>
          </a:r>
          <a:endParaRPr lang="en-US" sz="3200" b="1" dirty="0">
            <a:solidFill>
              <a:srgbClr val="0000C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61A02-A7F6-4EE8-91B1-6CBE35BA31ED}" type="parTrans" cxnId="{60BE560D-2CDB-4401-92F4-CC99810E94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8B45C3-47DE-4125-978F-8B25F666505C}" type="sibTrans" cxnId="{60BE560D-2CDB-4401-92F4-CC99810E94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E051E0-2F57-4DB8-BF82-FB6226A3238B}">
      <dgm:prSet phldrT="[Text]" custT="1"/>
      <dgm:spPr/>
      <dgm:t>
        <a:bodyPr/>
        <a:lstStyle/>
        <a:p>
          <a:r>
            <a: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PERENCANAAN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5E207-69DE-4CF8-A7AC-764C239758DB}" type="parTrans" cxnId="{85CEE0A1-3A98-4580-8F11-4582D4D7E9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C27D1A-9099-4717-8B2A-04A12B226BED}" type="sibTrans" cxnId="{85CEE0A1-3A98-4580-8F11-4582D4D7E9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2F999-4E3B-4DD3-BF6B-FF0B85E786E5}">
      <dgm:prSet phldrT="[Text]" custT="1"/>
      <dgm:spPr/>
      <dgm:t>
        <a:bodyPr/>
        <a:lstStyle/>
        <a:p>
          <a:r>
            <a:rPr lang="id-ID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PENGANGGARAN</a:t>
          </a:r>
          <a:endParaRPr 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0682A9-65E2-4B55-8E8F-EDE62C6A112D}" type="parTrans" cxnId="{71604BD2-1352-4289-BB6F-DA7011DDC4E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2D831-7706-415F-91AF-A0E22FF3D819}" type="sibTrans" cxnId="{71604BD2-1352-4289-BB6F-DA7011DDC4E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854062-6BE5-4A35-BE06-F36338F7DEBF}">
      <dgm:prSet phldrT="[Text]"/>
      <dgm:spPr/>
      <dgm:t>
        <a:bodyPr/>
        <a:lstStyle/>
        <a:p>
          <a:r>
            <a:rPr lang="id-ID" dirty="0">
              <a:latin typeface="Arial" panose="020B0604020202020204" pitchFamily="34" charset="0"/>
              <a:cs typeface="Arial" panose="020B0604020202020204" pitchFamily="34" charset="0"/>
            </a:rPr>
            <a:t>PELAKSANAAN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729122-DE09-4C9E-AC20-6528E437D683}" type="parTrans" cxnId="{98607F8F-314A-4E02-A847-E99BD166268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9ED6A3-85F8-4198-AED9-E7CCABB0CFC0}" type="sibTrans" cxnId="{98607F8F-314A-4E02-A847-E99BD166268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44286A-559E-41AE-9C14-C252C9F5FCB5}">
      <dgm:prSet phldrT="[Text]"/>
      <dgm:spPr/>
      <dgm:t>
        <a:bodyPr/>
        <a:lstStyle/>
        <a:p>
          <a:r>
            <a:rPr lang="id-ID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PENATA</a:t>
          </a:r>
        </a:p>
        <a:p>
          <a:r>
            <a:rPr lang="id-ID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USAHAAN</a:t>
          </a:r>
          <a:endParaRPr lang="en-US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33C0EC-9F7B-4BBA-9D5D-B58419C4DD5D}" type="parTrans" cxnId="{EBFEFCAF-7234-4A9A-803D-6E8625D7847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C15B8-A4D0-49D7-AB33-DF2129F91E15}" type="sibTrans" cxnId="{EBFEFCAF-7234-4A9A-803D-6E8625D7847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7792D1-F8BD-4EAE-9A4C-5C6D15B637BD}">
      <dgm:prSet phldrT="[Text]" custT="1"/>
      <dgm:spPr/>
      <dgm:t>
        <a:bodyPr/>
        <a:lstStyle/>
        <a:p>
          <a:r>
            <a: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PELAPORAN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C219A-8AC8-4DFB-B9DC-B7528A7DBC97}" type="parTrans" cxnId="{4AA03E4E-2769-470C-B0CD-CFF24777F5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46988F-88C3-4CC6-9803-84E8C8961848}" type="sibTrans" cxnId="{4AA03E4E-2769-470C-B0CD-CFF24777F5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6774C-4B93-482A-AB4A-96E066F87C0B}">
      <dgm:prSet phldrT="[Text]" custT="1"/>
      <dgm:spPr/>
      <dgm:t>
        <a:bodyPr/>
        <a:lstStyle/>
        <a:p>
          <a:r>
            <a:rPr lang="id-ID" sz="2000" b="1" u="none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PERTANGGUNG JAWABAN</a:t>
          </a:r>
          <a:endParaRPr lang="en-US" sz="2000" b="1" u="none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056BE-7EC7-4FA6-A089-BB41003BED75}" type="parTrans" cxnId="{A4143D3E-4972-46B0-8BDC-987E8AF863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CF653-4DD8-42BC-B219-DA8E875A95C1}" type="sibTrans" cxnId="{A4143D3E-4972-46B0-8BDC-987E8AF863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30894-A744-45F2-8B04-51EBA839C1F8}" type="pres">
      <dgm:prSet presAssocID="{F2496DB2-0CA9-43FB-BB35-6C013035401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336FFC55-691E-40FB-8103-9B3CFA774208}" type="pres">
      <dgm:prSet presAssocID="{902BB43F-2D0D-4C2B-89D4-388554352848}" presName="Parent" presStyleLbl="node0" presStyleIdx="0" presStyleCnt="1" custScaleX="180513" custLinFactNeighborX="1181" custLinFactNeighborY="-5995">
        <dgm:presLayoutVars>
          <dgm:chMax val="6"/>
          <dgm:chPref val="6"/>
        </dgm:presLayoutVars>
      </dgm:prSet>
      <dgm:spPr/>
      <dgm:t>
        <a:bodyPr/>
        <a:lstStyle/>
        <a:p>
          <a:endParaRPr lang="id-ID"/>
        </a:p>
      </dgm:t>
    </dgm:pt>
    <dgm:pt modelId="{7E14D7E7-D750-4F29-9BE9-6F65CB448183}" type="pres">
      <dgm:prSet presAssocID="{4EE051E0-2F57-4DB8-BF82-FB6226A3238B}" presName="Accent1" presStyleCnt="0"/>
      <dgm:spPr/>
    </dgm:pt>
    <dgm:pt modelId="{9CA7B6A5-83F1-4C4A-A67F-05F8EF0C813D}" type="pres">
      <dgm:prSet presAssocID="{4EE051E0-2F57-4DB8-BF82-FB6226A3238B}" presName="Accent" presStyleLbl="bgShp" presStyleIdx="0" presStyleCnt="6"/>
      <dgm:spPr/>
    </dgm:pt>
    <dgm:pt modelId="{1834D3D8-B699-49A5-8FF4-B066E2D34FAB}" type="pres">
      <dgm:prSet presAssocID="{4EE051E0-2F57-4DB8-BF82-FB6226A3238B}" presName="Child1" presStyleLbl="node1" presStyleIdx="0" presStyleCnt="6" custScaleX="135266" custScaleY="72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D76EC9-B3BC-4B83-BD96-FAEB9CBC4D0E}" type="pres">
      <dgm:prSet presAssocID="{98D2F999-4E3B-4DD3-BF6B-FF0B85E786E5}" presName="Accent2" presStyleCnt="0"/>
      <dgm:spPr/>
    </dgm:pt>
    <dgm:pt modelId="{037F1C23-1F83-4587-A431-060C12B31384}" type="pres">
      <dgm:prSet presAssocID="{98D2F999-4E3B-4DD3-BF6B-FF0B85E786E5}" presName="Accent" presStyleLbl="bgShp" presStyleIdx="1" presStyleCnt="6" custLinFactNeighborX="-56584" custLinFactNeighborY="-65691"/>
      <dgm:spPr/>
    </dgm:pt>
    <dgm:pt modelId="{F2B69E68-537B-4066-BF45-4EA1874BE6D0}" type="pres">
      <dgm:prSet presAssocID="{98D2F999-4E3B-4DD3-BF6B-FF0B85E786E5}" presName="Child2" presStyleLbl="node1" presStyleIdx="1" presStyleCnt="6" custScaleX="135709" custScaleY="75677" custLinFactNeighborX="79710" custLinFactNeighborY="-7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DFF1CD-7AEC-4DE1-B7C5-127E7CE59C73}" type="pres">
      <dgm:prSet presAssocID="{07854062-6BE5-4A35-BE06-F36338F7DEBF}" presName="Accent3" presStyleCnt="0"/>
      <dgm:spPr/>
    </dgm:pt>
    <dgm:pt modelId="{72C27CE4-0359-4035-8066-220471874C37}" type="pres">
      <dgm:prSet presAssocID="{07854062-6BE5-4A35-BE06-F36338F7DEBF}" presName="Accent" presStyleLbl="bgShp" presStyleIdx="2" presStyleCnt="6" custLinFactX="76969" custLinFactY="-33325" custLinFactNeighborX="100000" custLinFactNeighborY="-100000"/>
      <dgm:spPr/>
    </dgm:pt>
    <dgm:pt modelId="{16D04FC3-C329-4589-82D7-ACD16A08471E}" type="pres">
      <dgm:prSet presAssocID="{07854062-6BE5-4A35-BE06-F36338F7DEBF}" presName="Child3" presStyleLbl="node1" presStyleIdx="2" presStyleCnt="6" custScaleX="145856" custScaleY="75676" custLinFactNeighborX="78475" custLinFactNeighborY="104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6C53B03-EC2E-4CF9-813C-6CBEA2A4EECD}" type="pres">
      <dgm:prSet presAssocID="{3744286A-559E-41AE-9C14-C252C9F5FCB5}" presName="Accent4" presStyleCnt="0"/>
      <dgm:spPr/>
    </dgm:pt>
    <dgm:pt modelId="{576DECDB-1634-46C8-B920-F0E7D166C066}" type="pres">
      <dgm:prSet presAssocID="{3744286A-559E-41AE-9C14-C252C9F5FCB5}" presName="Accent" presStyleLbl="bgShp" presStyleIdx="3" presStyleCnt="6" custLinFactX="147494" custLinFactNeighborX="200000" custLinFactNeighborY="-39080"/>
      <dgm:spPr/>
    </dgm:pt>
    <dgm:pt modelId="{8A67A217-6554-4C89-96CB-44F832232832}" type="pres">
      <dgm:prSet presAssocID="{3744286A-559E-41AE-9C14-C252C9F5FCB5}" presName="Child4" presStyleLbl="node1" presStyleIdx="3" presStyleCnt="6" custScaleX="140904" custScaleY="77593" custLinFactNeighborX="688" custLinFactNeighborY="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FA3225-5E1A-4809-BF47-878EE9C256E4}" type="pres">
      <dgm:prSet presAssocID="{307792D1-F8BD-4EAE-9A4C-5C6D15B637BD}" presName="Accent5" presStyleCnt="0"/>
      <dgm:spPr/>
    </dgm:pt>
    <dgm:pt modelId="{C1642768-BE50-492E-A92A-1D9B5F3BF9E8}" type="pres">
      <dgm:prSet presAssocID="{307792D1-F8BD-4EAE-9A4C-5C6D15B637BD}" presName="Accent" presStyleLbl="bgShp" presStyleIdx="4" presStyleCnt="6" custLinFactX="-100000" custLinFactNeighborX="-163191" custLinFactNeighborY="-57375"/>
      <dgm:spPr/>
    </dgm:pt>
    <dgm:pt modelId="{F8049C1D-C156-4803-8D77-6EBC7CFFA291}" type="pres">
      <dgm:prSet presAssocID="{307792D1-F8BD-4EAE-9A4C-5C6D15B637BD}" presName="Child5" presStyleLbl="node1" presStyleIdx="4" presStyleCnt="6" custScaleX="136397" custScaleY="72971" custLinFactNeighborX="-73953" custLinFactNeighborY="16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440F8D-568C-4E4B-9353-E275DB4967BD}" type="pres">
      <dgm:prSet presAssocID="{7166774C-4B93-482A-AB4A-96E066F87C0B}" presName="Accent6" presStyleCnt="0"/>
      <dgm:spPr/>
    </dgm:pt>
    <dgm:pt modelId="{852E7C0F-655C-4F24-877B-19D7DFB08F2F}" type="pres">
      <dgm:prSet presAssocID="{7166774C-4B93-482A-AB4A-96E066F87C0B}" presName="Accent" presStyleLbl="bgShp" presStyleIdx="5" presStyleCnt="6" custLinFactX="-1885" custLinFactY="-45925" custLinFactNeighborX="-100000" custLinFactNeighborY="-100000"/>
      <dgm:spPr/>
    </dgm:pt>
    <dgm:pt modelId="{E9FCC5CE-9A40-4B42-B242-4EEEA4E69D64}" type="pres">
      <dgm:prSet presAssocID="{7166774C-4B93-482A-AB4A-96E066F87C0B}" presName="Child6" presStyleLbl="node1" presStyleIdx="5" presStyleCnt="6" custScaleX="134481" custScaleY="72970" custLinFactNeighborX="-77940" custLinFactNeighborY="11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05830CC-3B4F-4986-ACD3-2073EF2C36DE}" type="presOf" srcId="{902BB43F-2D0D-4C2B-89D4-388554352848}" destId="{336FFC55-691E-40FB-8103-9B3CFA774208}" srcOrd="0" destOrd="0" presId="urn:microsoft.com/office/officeart/2011/layout/HexagonRadial"/>
    <dgm:cxn modelId="{4AA03E4E-2769-470C-B0CD-CFF24777F57E}" srcId="{902BB43F-2D0D-4C2B-89D4-388554352848}" destId="{307792D1-F8BD-4EAE-9A4C-5C6D15B637BD}" srcOrd="4" destOrd="0" parTransId="{890C219A-8AC8-4DFB-B9DC-B7528A7DBC97}" sibTransId="{3846988F-88C3-4CC6-9803-84E8C8961848}"/>
    <dgm:cxn modelId="{98607F8F-314A-4E02-A847-E99BD1662684}" srcId="{902BB43F-2D0D-4C2B-89D4-388554352848}" destId="{07854062-6BE5-4A35-BE06-F36338F7DEBF}" srcOrd="2" destOrd="0" parTransId="{34729122-DE09-4C9E-AC20-6528E437D683}" sibTransId="{D39ED6A3-85F8-4198-AED9-E7CCABB0CFC0}"/>
    <dgm:cxn modelId="{60BE560D-2CDB-4401-92F4-CC99810E941A}" srcId="{F2496DB2-0CA9-43FB-BB35-6C0130354016}" destId="{902BB43F-2D0D-4C2B-89D4-388554352848}" srcOrd="0" destOrd="0" parTransId="{C7E61A02-A7F6-4EE8-91B1-6CBE35BA31ED}" sibTransId="{5C8B45C3-47DE-4125-978F-8B25F666505C}"/>
    <dgm:cxn modelId="{5A2A4994-82E3-40F3-8D9E-529547DDDAE8}" type="presOf" srcId="{F2496DB2-0CA9-43FB-BB35-6C0130354016}" destId="{8D330894-A744-45F2-8B04-51EBA839C1F8}" srcOrd="0" destOrd="0" presId="urn:microsoft.com/office/officeart/2011/layout/HexagonRadial"/>
    <dgm:cxn modelId="{EBFEFCAF-7234-4A9A-803D-6E8625D7847D}" srcId="{902BB43F-2D0D-4C2B-89D4-388554352848}" destId="{3744286A-559E-41AE-9C14-C252C9F5FCB5}" srcOrd="3" destOrd="0" parTransId="{3E33C0EC-9F7B-4BBA-9D5D-B58419C4DD5D}" sibTransId="{A8FC15B8-A4D0-49D7-AB33-DF2129F91E15}"/>
    <dgm:cxn modelId="{71604BD2-1352-4289-BB6F-DA7011DDC4E1}" srcId="{902BB43F-2D0D-4C2B-89D4-388554352848}" destId="{98D2F999-4E3B-4DD3-BF6B-FF0B85E786E5}" srcOrd="1" destOrd="0" parTransId="{DF0682A9-65E2-4B55-8E8F-EDE62C6A112D}" sibTransId="{5812D831-7706-415F-91AF-A0E22FF3D819}"/>
    <dgm:cxn modelId="{6423D1ED-FF3D-4063-9283-12AB9E0D1998}" type="presOf" srcId="{7166774C-4B93-482A-AB4A-96E066F87C0B}" destId="{E9FCC5CE-9A40-4B42-B242-4EEEA4E69D64}" srcOrd="0" destOrd="0" presId="urn:microsoft.com/office/officeart/2011/layout/HexagonRadial"/>
    <dgm:cxn modelId="{9F400E75-0AFA-4211-A106-B9360F8CD35E}" type="presOf" srcId="{307792D1-F8BD-4EAE-9A4C-5C6D15B637BD}" destId="{F8049C1D-C156-4803-8D77-6EBC7CFFA291}" srcOrd="0" destOrd="0" presId="urn:microsoft.com/office/officeart/2011/layout/HexagonRadial"/>
    <dgm:cxn modelId="{754AC7F1-AEFF-471F-9175-3EED3442FDE4}" type="presOf" srcId="{4EE051E0-2F57-4DB8-BF82-FB6226A3238B}" destId="{1834D3D8-B699-49A5-8FF4-B066E2D34FAB}" srcOrd="0" destOrd="0" presId="urn:microsoft.com/office/officeart/2011/layout/HexagonRadial"/>
    <dgm:cxn modelId="{F2CD431C-A077-44FA-A4EF-9211279259DE}" type="presOf" srcId="{98D2F999-4E3B-4DD3-BF6B-FF0B85E786E5}" destId="{F2B69E68-537B-4066-BF45-4EA1874BE6D0}" srcOrd="0" destOrd="0" presId="urn:microsoft.com/office/officeart/2011/layout/HexagonRadial"/>
    <dgm:cxn modelId="{85CEE0A1-3A98-4580-8F11-4582D4D7E97C}" srcId="{902BB43F-2D0D-4C2B-89D4-388554352848}" destId="{4EE051E0-2F57-4DB8-BF82-FB6226A3238B}" srcOrd="0" destOrd="0" parTransId="{4235E207-69DE-4CF8-A7AC-764C239758DB}" sibTransId="{A9C27D1A-9099-4717-8B2A-04A12B226BED}"/>
    <dgm:cxn modelId="{9D59417B-2A41-4BF8-B4E9-5D4DFF90A369}" type="presOf" srcId="{07854062-6BE5-4A35-BE06-F36338F7DEBF}" destId="{16D04FC3-C329-4589-82D7-ACD16A08471E}" srcOrd="0" destOrd="0" presId="urn:microsoft.com/office/officeart/2011/layout/HexagonRadial"/>
    <dgm:cxn modelId="{3D69A0FF-5418-48B9-AAD4-5DD76F541756}" type="presOf" srcId="{3744286A-559E-41AE-9C14-C252C9F5FCB5}" destId="{8A67A217-6554-4C89-96CB-44F832232832}" srcOrd="0" destOrd="0" presId="urn:microsoft.com/office/officeart/2011/layout/HexagonRadial"/>
    <dgm:cxn modelId="{A4143D3E-4972-46B0-8BDC-987E8AF863FD}" srcId="{902BB43F-2D0D-4C2B-89D4-388554352848}" destId="{7166774C-4B93-482A-AB4A-96E066F87C0B}" srcOrd="5" destOrd="0" parTransId="{F2F056BE-7EC7-4FA6-A089-BB41003BED75}" sibTransId="{FEDCF653-4DD8-42BC-B219-DA8E875A95C1}"/>
    <dgm:cxn modelId="{8BA2A6E0-B0AC-40D7-AA1E-ABA85E4FD922}" type="presParOf" srcId="{8D330894-A744-45F2-8B04-51EBA839C1F8}" destId="{336FFC55-691E-40FB-8103-9B3CFA774208}" srcOrd="0" destOrd="0" presId="urn:microsoft.com/office/officeart/2011/layout/HexagonRadial"/>
    <dgm:cxn modelId="{E36C84F4-2EA7-4FD2-85E6-F94DACDC063D}" type="presParOf" srcId="{8D330894-A744-45F2-8B04-51EBA839C1F8}" destId="{7E14D7E7-D750-4F29-9BE9-6F65CB448183}" srcOrd="1" destOrd="0" presId="urn:microsoft.com/office/officeart/2011/layout/HexagonRadial"/>
    <dgm:cxn modelId="{BA30DD18-2CEE-4DAD-B114-48A4BB8F6EEB}" type="presParOf" srcId="{7E14D7E7-D750-4F29-9BE9-6F65CB448183}" destId="{9CA7B6A5-83F1-4C4A-A67F-05F8EF0C813D}" srcOrd="0" destOrd="0" presId="urn:microsoft.com/office/officeart/2011/layout/HexagonRadial"/>
    <dgm:cxn modelId="{57C8C68C-28A8-4A60-A7E4-A80CC9BBBAD9}" type="presParOf" srcId="{8D330894-A744-45F2-8B04-51EBA839C1F8}" destId="{1834D3D8-B699-49A5-8FF4-B066E2D34FAB}" srcOrd="2" destOrd="0" presId="urn:microsoft.com/office/officeart/2011/layout/HexagonRadial"/>
    <dgm:cxn modelId="{5F301F4D-CBE5-4E48-BC96-ED3F28180DE8}" type="presParOf" srcId="{8D330894-A744-45F2-8B04-51EBA839C1F8}" destId="{E2D76EC9-B3BC-4B83-BD96-FAEB9CBC4D0E}" srcOrd="3" destOrd="0" presId="urn:microsoft.com/office/officeart/2011/layout/HexagonRadial"/>
    <dgm:cxn modelId="{954A1026-2BA1-4F3D-986B-A1965D6F27EB}" type="presParOf" srcId="{E2D76EC9-B3BC-4B83-BD96-FAEB9CBC4D0E}" destId="{037F1C23-1F83-4587-A431-060C12B31384}" srcOrd="0" destOrd="0" presId="urn:microsoft.com/office/officeart/2011/layout/HexagonRadial"/>
    <dgm:cxn modelId="{40EDC97B-DF7A-4E5E-A794-D93FBE5AF6A3}" type="presParOf" srcId="{8D330894-A744-45F2-8B04-51EBA839C1F8}" destId="{F2B69E68-537B-4066-BF45-4EA1874BE6D0}" srcOrd="4" destOrd="0" presId="urn:microsoft.com/office/officeart/2011/layout/HexagonRadial"/>
    <dgm:cxn modelId="{F3734F01-EFE9-4BAF-9DA8-A074296801F9}" type="presParOf" srcId="{8D330894-A744-45F2-8B04-51EBA839C1F8}" destId="{A1DFF1CD-7AEC-4DE1-B7C5-127E7CE59C73}" srcOrd="5" destOrd="0" presId="urn:microsoft.com/office/officeart/2011/layout/HexagonRadial"/>
    <dgm:cxn modelId="{B0ABC834-6045-455E-995C-0A08D104097B}" type="presParOf" srcId="{A1DFF1CD-7AEC-4DE1-B7C5-127E7CE59C73}" destId="{72C27CE4-0359-4035-8066-220471874C37}" srcOrd="0" destOrd="0" presId="urn:microsoft.com/office/officeart/2011/layout/HexagonRadial"/>
    <dgm:cxn modelId="{8FD0230F-A89C-4662-B27D-DC087A17E31F}" type="presParOf" srcId="{8D330894-A744-45F2-8B04-51EBA839C1F8}" destId="{16D04FC3-C329-4589-82D7-ACD16A08471E}" srcOrd="6" destOrd="0" presId="urn:microsoft.com/office/officeart/2011/layout/HexagonRadial"/>
    <dgm:cxn modelId="{8044F235-D294-4F0A-8BB9-13DF519EDFD0}" type="presParOf" srcId="{8D330894-A744-45F2-8B04-51EBA839C1F8}" destId="{C6C53B03-EC2E-4CF9-813C-6CBEA2A4EECD}" srcOrd="7" destOrd="0" presId="urn:microsoft.com/office/officeart/2011/layout/HexagonRadial"/>
    <dgm:cxn modelId="{CB0199B0-702A-45AE-9172-42073ECD1344}" type="presParOf" srcId="{C6C53B03-EC2E-4CF9-813C-6CBEA2A4EECD}" destId="{576DECDB-1634-46C8-B920-F0E7D166C066}" srcOrd="0" destOrd="0" presId="urn:microsoft.com/office/officeart/2011/layout/HexagonRadial"/>
    <dgm:cxn modelId="{68AED0D9-D653-4418-BF02-C500418C3461}" type="presParOf" srcId="{8D330894-A744-45F2-8B04-51EBA839C1F8}" destId="{8A67A217-6554-4C89-96CB-44F832232832}" srcOrd="8" destOrd="0" presId="urn:microsoft.com/office/officeart/2011/layout/HexagonRadial"/>
    <dgm:cxn modelId="{18B2DB0D-48CB-437D-A7A3-E01AE0116600}" type="presParOf" srcId="{8D330894-A744-45F2-8B04-51EBA839C1F8}" destId="{FBFA3225-5E1A-4809-BF47-878EE9C256E4}" srcOrd="9" destOrd="0" presId="urn:microsoft.com/office/officeart/2011/layout/HexagonRadial"/>
    <dgm:cxn modelId="{30B9948A-7A2A-4D49-825F-6BEB39FE12A9}" type="presParOf" srcId="{FBFA3225-5E1A-4809-BF47-878EE9C256E4}" destId="{C1642768-BE50-492E-A92A-1D9B5F3BF9E8}" srcOrd="0" destOrd="0" presId="urn:microsoft.com/office/officeart/2011/layout/HexagonRadial"/>
    <dgm:cxn modelId="{F6990F16-AD6D-4B11-B730-B1DB4E7DB1AD}" type="presParOf" srcId="{8D330894-A744-45F2-8B04-51EBA839C1F8}" destId="{F8049C1D-C156-4803-8D77-6EBC7CFFA291}" srcOrd="10" destOrd="0" presId="urn:microsoft.com/office/officeart/2011/layout/HexagonRadial"/>
    <dgm:cxn modelId="{F7B6F606-6EB4-4C31-8D09-55AA484FA9E9}" type="presParOf" srcId="{8D330894-A744-45F2-8B04-51EBA839C1F8}" destId="{D5440F8D-568C-4E4B-9353-E275DB4967BD}" srcOrd="11" destOrd="0" presId="urn:microsoft.com/office/officeart/2011/layout/HexagonRadial"/>
    <dgm:cxn modelId="{AB7B0E27-BAF9-43F4-B8D5-4CCADB3F1490}" type="presParOf" srcId="{D5440F8D-568C-4E4B-9353-E275DB4967BD}" destId="{852E7C0F-655C-4F24-877B-19D7DFB08F2F}" srcOrd="0" destOrd="0" presId="urn:microsoft.com/office/officeart/2011/layout/HexagonRadial"/>
    <dgm:cxn modelId="{215B6350-7A01-44FA-AFBE-458A866E43A7}" type="presParOf" srcId="{8D330894-A744-45F2-8B04-51EBA839C1F8}" destId="{E9FCC5CE-9A40-4B42-B242-4EEEA4E69D6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8FB2C7-116C-4875-9145-3C1B6550D3C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1F417B8-323F-416D-AB38-745ED26409F6}">
      <dgm:prSet phldrT="[Text]" custT="1"/>
      <dgm:spPr/>
      <dgm:t>
        <a:bodyPr/>
        <a:lstStyle/>
        <a:p>
          <a:pPr algn="ctr"/>
          <a:r>
            <a:rPr lang="id-ID" sz="2000" dirty="0">
              <a:solidFill>
                <a:schemeClr val="bg2"/>
              </a:solidFill>
            </a:rPr>
            <a:t>Perencanaan</a:t>
          </a:r>
        </a:p>
      </dgm:t>
    </dgm:pt>
    <dgm:pt modelId="{E921109E-1A7D-4AB4-9F14-102BDF3D460D}" type="parTrans" cxnId="{703D385F-C86F-4A88-B0C9-4082A60D9BBB}">
      <dgm:prSet/>
      <dgm:spPr/>
      <dgm:t>
        <a:bodyPr/>
        <a:lstStyle/>
        <a:p>
          <a:endParaRPr lang="id-ID"/>
        </a:p>
      </dgm:t>
    </dgm:pt>
    <dgm:pt modelId="{8206A8FD-A4C8-4940-962B-AEC82D6DE530}" type="sibTrans" cxnId="{703D385F-C86F-4A88-B0C9-4082A60D9BBB}">
      <dgm:prSet/>
      <dgm:spPr/>
      <dgm:t>
        <a:bodyPr/>
        <a:lstStyle/>
        <a:p>
          <a:endParaRPr lang="id-ID"/>
        </a:p>
      </dgm:t>
    </dgm:pt>
    <dgm:pt modelId="{784B0DDE-A3E8-4F35-B30A-80FFB802432D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sz="2700" dirty="0"/>
            <a:t>RKP Desa</a:t>
          </a:r>
        </a:p>
      </dgm:t>
    </dgm:pt>
    <dgm:pt modelId="{3AD46F30-CD80-4EFF-9862-13001B80D5F5}" type="parTrans" cxnId="{0581E99A-C39B-4230-A904-9EB9AF1E802F}">
      <dgm:prSet/>
      <dgm:spPr/>
      <dgm:t>
        <a:bodyPr/>
        <a:lstStyle/>
        <a:p>
          <a:endParaRPr lang="id-ID"/>
        </a:p>
      </dgm:t>
    </dgm:pt>
    <dgm:pt modelId="{7519CA97-85C1-44FF-BCF1-EFA97CE95DFC}" type="sibTrans" cxnId="{0581E99A-C39B-4230-A904-9EB9AF1E802F}">
      <dgm:prSet/>
      <dgm:spPr/>
      <dgm:t>
        <a:bodyPr/>
        <a:lstStyle/>
        <a:p>
          <a:endParaRPr lang="id-ID"/>
        </a:p>
      </dgm:t>
    </dgm:pt>
    <dgm:pt modelId="{96F21AEB-42F8-4D67-9ED5-B6833C16F10F}">
      <dgm:prSet phldrT="[Text]" custT="1"/>
      <dgm:spPr/>
      <dgm:t>
        <a:bodyPr/>
        <a:lstStyle/>
        <a:p>
          <a:pPr algn="ctr"/>
          <a:r>
            <a:rPr lang="id-ID" sz="1900" dirty="0">
              <a:solidFill>
                <a:schemeClr val="bg2"/>
              </a:solidFill>
            </a:rPr>
            <a:t>Penganggaran</a:t>
          </a:r>
        </a:p>
      </dgm:t>
    </dgm:pt>
    <dgm:pt modelId="{D8B62E2A-EB75-4882-A29E-8C05AA4C7F21}" type="parTrans" cxnId="{71C644CC-36A7-4E91-9DBA-C6593F3471BA}">
      <dgm:prSet/>
      <dgm:spPr/>
      <dgm:t>
        <a:bodyPr/>
        <a:lstStyle/>
        <a:p>
          <a:endParaRPr lang="id-ID"/>
        </a:p>
      </dgm:t>
    </dgm:pt>
    <dgm:pt modelId="{3B1EB283-B841-4DC0-A7C9-7619BCCC33D6}" type="sibTrans" cxnId="{71C644CC-36A7-4E91-9DBA-C6593F3471BA}">
      <dgm:prSet/>
      <dgm:spPr/>
      <dgm:t>
        <a:bodyPr/>
        <a:lstStyle/>
        <a:p>
          <a:endParaRPr lang="id-ID"/>
        </a:p>
      </dgm:t>
    </dgm:pt>
    <dgm:pt modelId="{85555BE1-0F2D-4DC0-BAB3-0B83DC3652DD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sz="2700" dirty="0"/>
            <a:t>APB Desa</a:t>
          </a:r>
        </a:p>
      </dgm:t>
    </dgm:pt>
    <dgm:pt modelId="{27C014CC-5B32-442E-B49C-3364BA93310E}" type="parTrans" cxnId="{EDC43AA7-7705-4D55-9CF5-405DC7FEE103}">
      <dgm:prSet/>
      <dgm:spPr/>
      <dgm:t>
        <a:bodyPr/>
        <a:lstStyle/>
        <a:p>
          <a:endParaRPr lang="id-ID"/>
        </a:p>
      </dgm:t>
    </dgm:pt>
    <dgm:pt modelId="{9D47560C-6CCA-4300-835C-4AE1ADAC34B9}" type="sibTrans" cxnId="{EDC43AA7-7705-4D55-9CF5-405DC7FEE103}">
      <dgm:prSet/>
      <dgm:spPr/>
      <dgm:t>
        <a:bodyPr/>
        <a:lstStyle/>
        <a:p>
          <a:endParaRPr lang="id-ID"/>
        </a:p>
      </dgm:t>
    </dgm:pt>
    <dgm:pt modelId="{36E2C0A1-5A10-49DD-B17B-FDF5411B6231}">
      <dgm:prSet custT="1"/>
      <dgm:spPr/>
      <dgm:t>
        <a:bodyPr/>
        <a:lstStyle/>
        <a:p>
          <a:pPr algn="ctr"/>
          <a:r>
            <a:rPr lang="id-ID" sz="2000" dirty="0">
              <a:solidFill>
                <a:schemeClr val="bg2"/>
              </a:solidFill>
            </a:rPr>
            <a:t>Pelaksanaan</a:t>
          </a:r>
        </a:p>
      </dgm:t>
    </dgm:pt>
    <dgm:pt modelId="{EC307303-2799-4C1E-B739-D9EF4BB4AE84}" type="parTrans" cxnId="{0B806E97-89A1-4404-AD8B-F3AD32CEF97E}">
      <dgm:prSet/>
      <dgm:spPr/>
      <dgm:t>
        <a:bodyPr/>
        <a:lstStyle/>
        <a:p>
          <a:endParaRPr lang="id-ID"/>
        </a:p>
      </dgm:t>
    </dgm:pt>
    <dgm:pt modelId="{264700D4-5F61-405C-9197-D682FD3049FA}" type="sibTrans" cxnId="{0B806E97-89A1-4404-AD8B-F3AD32CEF97E}">
      <dgm:prSet/>
      <dgm:spPr/>
      <dgm:t>
        <a:bodyPr/>
        <a:lstStyle/>
        <a:p>
          <a:endParaRPr lang="id-ID"/>
        </a:p>
      </dgm:t>
    </dgm:pt>
    <dgm:pt modelId="{D534017F-99E9-4B5B-BB30-CCE7A2DC783B}">
      <dgm:prSet custT="1"/>
      <dgm:spPr/>
      <dgm:t>
        <a:bodyPr/>
        <a:lstStyle/>
        <a:p>
          <a:pPr algn="ctr"/>
          <a:r>
            <a:rPr lang="id-ID" sz="1800" dirty="0">
              <a:solidFill>
                <a:schemeClr val="bg2"/>
              </a:solidFill>
            </a:rPr>
            <a:t>Penatausahaan</a:t>
          </a:r>
        </a:p>
      </dgm:t>
    </dgm:pt>
    <dgm:pt modelId="{86A46910-4F1C-45E2-847E-F12FAAE50DE0}" type="parTrans" cxnId="{A48CD87E-4B1B-4F3D-A0F9-C21C76ED0783}">
      <dgm:prSet/>
      <dgm:spPr/>
      <dgm:t>
        <a:bodyPr/>
        <a:lstStyle/>
        <a:p>
          <a:endParaRPr lang="id-ID"/>
        </a:p>
      </dgm:t>
    </dgm:pt>
    <dgm:pt modelId="{8B9497D8-0FE8-40C2-BC95-34C86B9E294A}" type="sibTrans" cxnId="{A48CD87E-4B1B-4F3D-A0F9-C21C76ED0783}">
      <dgm:prSet/>
      <dgm:spPr/>
      <dgm:t>
        <a:bodyPr/>
        <a:lstStyle/>
        <a:p>
          <a:endParaRPr lang="id-ID"/>
        </a:p>
      </dgm:t>
    </dgm:pt>
    <dgm:pt modelId="{11BD812F-D1CD-43BB-B90A-2D0753536016}">
      <dgm:prSet custT="1"/>
      <dgm:spPr/>
      <dgm:t>
        <a:bodyPr/>
        <a:lstStyle/>
        <a:p>
          <a:pPr algn="ctr"/>
          <a:r>
            <a:rPr lang="id-ID" sz="2000" dirty="0">
              <a:solidFill>
                <a:schemeClr val="bg2"/>
              </a:solidFill>
            </a:rPr>
            <a:t>Pelaporan</a:t>
          </a:r>
        </a:p>
      </dgm:t>
    </dgm:pt>
    <dgm:pt modelId="{78A4FE7A-CEEF-4F6A-9BED-1279F53451DD}" type="parTrans" cxnId="{B9BEACF1-08A5-4486-A684-168B1A0FD6A7}">
      <dgm:prSet/>
      <dgm:spPr/>
      <dgm:t>
        <a:bodyPr/>
        <a:lstStyle/>
        <a:p>
          <a:endParaRPr lang="id-ID"/>
        </a:p>
      </dgm:t>
    </dgm:pt>
    <dgm:pt modelId="{5AAB02A9-628E-43FE-8FEE-2D99ED0E148E}" type="sibTrans" cxnId="{B9BEACF1-08A5-4486-A684-168B1A0FD6A7}">
      <dgm:prSet/>
      <dgm:spPr/>
      <dgm:t>
        <a:bodyPr/>
        <a:lstStyle/>
        <a:p>
          <a:endParaRPr lang="id-ID"/>
        </a:p>
      </dgm:t>
    </dgm:pt>
    <dgm:pt modelId="{808D3FF6-914C-4FE7-9B5F-EC621531CB46}">
      <dgm:prSet custT="1"/>
      <dgm:spPr/>
      <dgm:t>
        <a:bodyPr/>
        <a:lstStyle/>
        <a:p>
          <a:pPr algn="ctr"/>
          <a:r>
            <a:rPr lang="id-ID" sz="2000" dirty="0">
              <a:solidFill>
                <a:schemeClr val="bg2"/>
              </a:solidFill>
            </a:rPr>
            <a:t>Pertanggung jawaban</a:t>
          </a:r>
        </a:p>
      </dgm:t>
    </dgm:pt>
    <dgm:pt modelId="{89F54C9B-E466-41DC-BA66-5A68DAC66850}" type="parTrans" cxnId="{B3E29FEC-6F0D-4444-9897-4F1A25678454}">
      <dgm:prSet/>
      <dgm:spPr/>
      <dgm:t>
        <a:bodyPr/>
        <a:lstStyle/>
        <a:p>
          <a:endParaRPr lang="id-ID"/>
        </a:p>
      </dgm:t>
    </dgm:pt>
    <dgm:pt modelId="{128FB4E7-DBBB-46D8-AB6E-D58D853B0EEC}" type="sibTrans" cxnId="{B3E29FEC-6F0D-4444-9897-4F1A25678454}">
      <dgm:prSet/>
      <dgm:spPr/>
      <dgm:t>
        <a:bodyPr/>
        <a:lstStyle/>
        <a:p>
          <a:endParaRPr lang="id-ID"/>
        </a:p>
      </dgm:t>
    </dgm:pt>
    <dgm:pt modelId="{4AE4A245-7334-4EEA-B51F-F0893D56301D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sz="2700" dirty="0"/>
            <a:t>PB/J, Pajak</a:t>
          </a:r>
        </a:p>
      </dgm:t>
    </dgm:pt>
    <dgm:pt modelId="{90A11D89-E1AA-4225-839E-6F3F68F8DC3E}" type="parTrans" cxnId="{7E69A6B3-BA1D-4782-8A58-7DC792FC401D}">
      <dgm:prSet/>
      <dgm:spPr/>
      <dgm:t>
        <a:bodyPr/>
        <a:lstStyle/>
        <a:p>
          <a:endParaRPr lang="id-ID"/>
        </a:p>
      </dgm:t>
    </dgm:pt>
    <dgm:pt modelId="{B55897A0-1CE5-40EF-977B-A86523488EAD}" type="sibTrans" cxnId="{7E69A6B3-BA1D-4782-8A58-7DC792FC401D}">
      <dgm:prSet/>
      <dgm:spPr/>
      <dgm:t>
        <a:bodyPr/>
        <a:lstStyle/>
        <a:p>
          <a:endParaRPr lang="id-ID"/>
        </a:p>
      </dgm:t>
    </dgm:pt>
    <dgm:pt modelId="{5D52D868-0FC3-4C28-AEEC-6476FF0DA49D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sz="2700" dirty="0"/>
            <a:t>BKU, SPJ dll</a:t>
          </a:r>
        </a:p>
      </dgm:t>
    </dgm:pt>
    <dgm:pt modelId="{DCB9D418-B572-413D-86ED-B54D10CCC2F8}" type="parTrans" cxnId="{CDD52AE8-2072-44C0-B682-7534300A2146}">
      <dgm:prSet/>
      <dgm:spPr/>
      <dgm:t>
        <a:bodyPr/>
        <a:lstStyle/>
        <a:p>
          <a:endParaRPr lang="id-ID"/>
        </a:p>
      </dgm:t>
    </dgm:pt>
    <dgm:pt modelId="{8B473CCF-B319-45CA-A35B-58AA6B441DD0}" type="sibTrans" cxnId="{CDD52AE8-2072-44C0-B682-7534300A2146}">
      <dgm:prSet/>
      <dgm:spPr/>
      <dgm:t>
        <a:bodyPr/>
        <a:lstStyle/>
        <a:p>
          <a:endParaRPr lang="id-ID"/>
        </a:p>
      </dgm:t>
    </dgm:pt>
    <dgm:pt modelId="{53662F39-D8B3-4041-945B-2A320561BF65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sz="2700" dirty="0"/>
            <a:t>Lap Sem              </a:t>
          </a:r>
          <a:r>
            <a:rPr lang="en-US" sz="2700" dirty="0"/>
            <a:t>&amp; T</a:t>
          </a:r>
          <a:r>
            <a:rPr lang="id-ID" sz="2700" dirty="0"/>
            <a:t>a</a:t>
          </a:r>
          <a:r>
            <a:rPr lang="en-US" sz="2700" dirty="0"/>
            <a:t>h</a:t>
          </a:r>
          <a:r>
            <a:rPr lang="id-ID" sz="2700" dirty="0"/>
            <a:t>u</a:t>
          </a:r>
          <a:r>
            <a:rPr lang="en-US" sz="2700" dirty="0"/>
            <a:t>n</a:t>
          </a:r>
          <a:r>
            <a:rPr lang="id-ID" sz="2700" dirty="0"/>
            <a:t>an</a:t>
          </a:r>
        </a:p>
      </dgm:t>
    </dgm:pt>
    <dgm:pt modelId="{876F3BDE-A55D-4E33-A997-6BED8EDF99EF}" type="parTrans" cxnId="{E4E4EBE9-BF4A-45D7-86C7-7300F5BFC361}">
      <dgm:prSet/>
      <dgm:spPr/>
      <dgm:t>
        <a:bodyPr/>
        <a:lstStyle/>
        <a:p>
          <a:endParaRPr lang="id-ID"/>
        </a:p>
      </dgm:t>
    </dgm:pt>
    <dgm:pt modelId="{7C479729-AF78-4E9C-9FB8-E9C711CFE2D4}" type="sibTrans" cxnId="{E4E4EBE9-BF4A-45D7-86C7-7300F5BFC361}">
      <dgm:prSet/>
      <dgm:spPr/>
      <dgm:t>
        <a:bodyPr/>
        <a:lstStyle/>
        <a:p>
          <a:endParaRPr lang="id-ID"/>
        </a:p>
      </dgm:t>
    </dgm:pt>
    <dgm:pt modelId="{7CCDAF53-841A-4312-AE3B-5E06376415FC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id-ID" sz="2700" dirty="0"/>
            <a:t>LKPJ ke BPD</a:t>
          </a:r>
        </a:p>
      </dgm:t>
    </dgm:pt>
    <dgm:pt modelId="{22779901-8AB1-4792-84F2-F5ADC3470ABD}" type="parTrans" cxnId="{C78234C1-3733-4BA5-8B48-4ABFDD52E950}">
      <dgm:prSet/>
      <dgm:spPr/>
      <dgm:t>
        <a:bodyPr/>
        <a:lstStyle/>
        <a:p>
          <a:endParaRPr lang="id-ID"/>
        </a:p>
      </dgm:t>
    </dgm:pt>
    <dgm:pt modelId="{73C48A7A-FBDE-4FF3-8B41-ADFE8CFB722A}" type="sibTrans" cxnId="{C78234C1-3733-4BA5-8B48-4ABFDD52E950}">
      <dgm:prSet/>
      <dgm:spPr/>
      <dgm:t>
        <a:bodyPr/>
        <a:lstStyle/>
        <a:p>
          <a:endParaRPr lang="id-ID"/>
        </a:p>
      </dgm:t>
    </dgm:pt>
    <dgm:pt modelId="{E791A8D8-F486-4652-9603-EED9FD8B95D5}" type="pres">
      <dgm:prSet presAssocID="{E98FB2C7-116C-4875-9145-3C1B6550D3C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D13D3071-B55F-45D7-8A76-E4073084B475}" type="pres">
      <dgm:prSet presAssocID="{E1F417B8-323F-416D-AB38-745ED26409F6}" presName="linNode" presStyleCnt="0"/>
      <dgm:spPr/>
    </dgm:pt>
    <dgm:pt modelId="{D6F23F4E-69D9-4FE8-86AC-3ABAAA9B489E}" type="pres">
      <dgm:prSet presAssocID="{E1F417B8-323F-416D-AB38-745ED26409F6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9BC1E1-B058-47C5-A1B7-E87E1F62E486}" type="pres">
      <dgm:prSet presAssocID="{E1F417B8-323F-416D-AB38-745ED26409F6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C288E0-F97B-46A3-8609-2FE376BCB06F}" type="pres">
      <dgm:prSet presAssocID="{8206A8FD-A4C8-4940-962B-AEC82D6DE530}" presName="spacing" presStyleCnt="0"/>
      <dgm:spPr/>
    </dgm:pt>
    <dgm:pt modelId="{49A7BBF1-77DD-41E9-87A4-9D2AE8D8D962}" type="pres">
      <dgm:prSet presAssocID="{96F21AEB-42F8-4D67-9ED5-B6833C16F10F}" presName="linNode" presStyleCnt="0"/>
      <dgm:spPr/>
    </dgm:pt>
    <dgm:pt modelId="{468DC27B-99AE-409C-89E1-CA90B17B7CA1}" type="pres">
      <dgm:prSet presAssocID="{96F21AEB-42F8-4D67-9ED5-B6833C16F10F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37AA16-6792-4E4C-81D9-D820A152BF8C}" type="pres">
      <dgm:prSet presAssocID="{96F21AEB-42F8-4D67-9ED5-B6833C16F10F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42C488-E817-47CD-BBF3-D2E8152A83A2}" type="pres">
      <dgm:prSet presAssocID="{3B1EB283-B841-4DC0-A7C9-7619BCCC33D6}" presName="spacing" presStyleCnt="0"/>
      <dgm:spPr/>
    </dgm:pt>
    <dgm:pt modelId="{3CD9FA80-7CBA-40AD-8B0F-F92F2ED77BE1}" type="pres">
      <dgm:prSet presAssocID="{36E2C0A1-5A10-49DD-B17B-FDF5411B6231}" presName="linNode" presStyleCnt="0"/>
      <dgm:spPr/>
    </dgm:pt>
    <dgm:pt modelId="{18159BB5-73C3-499C-A1A8-DA1D3AE68D8E}" type="pres">
      <dgm:prSet presAssocID="{36E2C0A1-5A10-49DD-B17B-FDF5411B6231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235056-6AB5-4087-AD2A-E041D96E5A68}" type="pres">
      <dgm:prSet presAssocID="{36E2C0A1-5A10-49DD-B17B-FDF5411B6231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3DE7D0-9E3A-4A4B-B06F-AA5D466113D4}" type="pres">
      <dgm:prSet presAssocID="{264700D4-5F61-405C-9197-D682FD3049FA}" presName="spacing" presStyleCnt="0"/>
      <dgm:spPr/>
    </dgm:pt>
    <dgm:pt modelId="{F4A236C3-47A7-4C9C-B930-11695D827179}" type="pres">
      <dgm:prSet presAssocID="{D534017F-99E9-4B5B-BB30-CCE7A2DC783B}" presName="linNode" presStyleCnt="0"/>
      <dgm:spPr/>
    </dgm:pt>
    <dgm:pt modelId="{CD889273-DAC4-4AB1-B724-0BF4CE0A0035}" type="pres">
      <dgm:prSet presAssocID="{D534017F-99E9-4B5B-BB30-CCE7A2DC783B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1B138F-D9BF-4A98-B74F-92937794D000}" type="pres">
      <dgm:prSet presAssocID="{D534017F-99E9-4B5B-BB30-CCE7A2DC783B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86588A-B3DF-4AAA-A805-0AD47B805501}" type="pres">
      <dgm:prSet presAssocID="{8B9497D8-0FE8-40C2-BC95-34C86B9E294A}" presName="spacing" presStyleCnt="0"/>
      <dgm:spPr/>
    </dgm:pt>
    <dgm:pt modelId="{07D8B115-8B13-411E-83B4-95A361F5C23D}" type="pres">
      <dgm:prSet presAssocID="{11BD812F-D1CD-43BB-B90A-2D0753536016}" presName="linNode" presStyleCnt="0"/>
      <dgm:spPr/>
    </dgm:pt>
    <dgm:pt modelId="{7EB22581-1E63-479E-911B-0418D43DB8F1}" type="pres">
      <dgm:prSet presAssocID="{11BD812F-D1CD-43BB-B90A-2D0753536016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43C734-8108-449F-9A41-5A66C7A08075}" type="pres">
      <dgm:prSet presAssocID="{11BD812F-D1CD-43BB-B90A-2D0753536016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E52047-AC28-4543-8837-4CEDAA4E2DF9}" type="pres">
      <dgm:prSet presAssocID="{5AAB02A9-628E-43FE-8FEE-2D99ED0E148E}" presName="spacing" presStyleCnt="0"/>
      <dgm:spPr/>
    </dgm:pt>
    <dgm:pt modelId="{2B9A140F-2D5E-423D-8B8A-977B6E1A4AB4}" type="pres">
      <dgm:prSet presAssocID="{808D3FF6-914C-4FE7-9B5F-EC621531CB46}" presName="linNode" presStyleCnt="0"/>
      <dgm:spPr/>
    </dgm:pt>
    <dgm:pt modelId="{3679D177-F04E-40F8-BF25-088562C8A931}" type="pres">
      <dgm:prSet presAssocID="{808D3FF6-914C-4FE7-9B5F-EC621531CB46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4956AC-878C-4540-A8BC-325CA13F2E8C}" type="pres">
      <dgm:prSet presAssocID="{808D3FF6-914C-4FE7-9B5F-EC621531CB46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F4FB582-CE94-455D-8AC8-D01A23757F6D}" type="presOf" srcId="{E98FB2C7-116C-4875-9145-3C1B6550D3CB}" destId="{E791A8D8-F486-4652-9603-EED9FD8B95D5}" srcOrd="0" destOrd="0" presId="urn:microsoft.com/office/officeart/2005/8/layout/vList6"/>
    <dgm:cxn modelId="{CD3A3FD5-6C64-473A-AAEE-536ED86270F9}" type="presOf" srcId="{E1F417B8-323F-416D-AB38-745ED26409F6}" destId="{D6F23F4E-69D9-4FE8-86AC-3ABAAA9B489E}" srcOrd="0" destOrd="0" presId="urn:microsoft.com/office/officeart/2005/8/layout/vList6"/>
    <dgm:cxn modelId="{F6B78A82-300E-49A4-9B01-210146C12917}" type="presOf" srcId="{53662F39-D8B3-4041-945B-2A320561BF65}" destId="{2A43C734-8108-449F-9A41-5A66C7A08075}" srcOrd="0" destOrd="0" presId="urn:microsoft.com/office/officeart/2005/8/layout/vList6"/>
    <dgm:cxn modelId="{0B806E97-89A1-4404-AD8B-F3AD32CEF97E}" srcId="{E98FB2C7-116C-4875-9145-3C1B6550D3CB}" destId="{36E2C0A1-5A10-49DD-B17B-FDF5411B6231}" srcOrd="2" destOrd="0" parTransId="{EC307303-2799-4C1E-B739-D9EF4BB4AE84}" sibTransId="{264700D4-5F61-405C-9197-D682FD3049FA}"/>
    <dgm:cxn modelId="{CDD52AE8-2072-44C0-B682-7534300A2146}" srcId="{D534017F-99E9-4B5B-BB30-CCE7A2DC783B}" destId="{5D52D868-0FC3-4C28-AEEC-6476FF0DA49D}" srcOrd="0" destOrd="0" parTransId="{DCB9D418-B572-413D-86ED-B54D10CCC2F8}" sibTransId="{8B473CCF-B319-45CA-A35B-58AA6B441DD0}"/>
    <dgm:cxn modelId="{D1431928-79FF-4766-91AE-FA822C9C892C}" type="presOf" srcId="{85555BE1-0F2D-4DC0-BAB3-0B83DC3652DD}" destId="{D337AA16-6792-4E4C-81D9-D820A152BF8C}" srcOrd="0" destOrd="0" presId="urn:microsoft.com/office/officeart/2005/8/layout/vList6"/>
    <dgm:cxn modelId="{C78234C1-3733-4BA5-8B48-4ABFDD52E950}" srcId="{808D3FF6-914C-4FE7-9B5F-EC621531CB46}" destId="{7CCDAF53-841A-4312-AE3B-5E06376415FC}" srcOrd="0" destOrd="0" parTransId="{22779901-8AB1-4792-84F2-F5ADC3470ABD}" sibTransId="{73C48A7A-FBDE-4FF3-8B41-ADFE8CFB722A}"/>
    <dgm:cxn modelId="{630B478A-A999-4A6F-8AC6-80A9774802AA}" type="presOf" srcId="{11BD812F-D1CD-43BB-B90A-2D0753536016}" destId="{7EB22581-1E63-479E-911B-0418D43DB8F1}" srcOrd="0" destOrd="0" presId="urn:microsoft.com/office/officeart/2005/8/layout/vList6"/>
    <dgm:cxn modelId="{703D385F-C86F-4A88-B0C9-4082A60D9BBB}" srcId="{E98FB2C7-116C-4875-9145-3C1B6550D3CB}" destId="{E1F417B8-323F-416D-AB38-745ED26409F6}" srcOrd="0" destOrd="0" parTransId="{E921109E-1A7D-4AB4-9F14-102BDF3D460D}" sibTransId="{8206A8FD-A4C8-4940-962B-AEC82D6DE530}"/>
    <dgm:cxn modelId="{94D81E51-20AD-4929-B480-AEEA3159A335}" type="presOf" srcId="{784B0DDE-A3E8-4F35-B30A-80FFB802432D}" destId="{8E9BC1E1-B058-47C5-A1B7-E87E1F62E486}" srcOrd="0" destOrd="0" presId="urn:microsoft.com/office/officeart/2005/8/layout/vList6"/>
    <dgm:cxn modelId="{EDC43AA7-7705-4D55-9CF5-405DC7FEE103}" srcId="{96F21AEB-42F8-4D67-9ED5-B6833C16F10F}" destId="{85555BE1-0F2D-4DC0-BAB3-0B83DC3652DD}" srcOrd="0" destOrd="0" parTransId="{27C014CC-5B32-442E-B49C-3364BA93310E}" sibTransId="{9D47560C-6CCA-4300-835C-4AE1ADAC34B9}"/>
    <dgm:cxn modelId="{B668CBA8-0AF6-415D-8F76-DE93271DFD4E}" type="presOf" srcId="{5D52D868-0FC3-4C28-AEEC-6476FF0DA49D}" destId="{C21B138F-D9BF-4A98-B74F-92937794D000}" srcOrd="0" destOrd="0" presId="urn:microsoft.com/office/officeart/2005/8/layout/vList6"/>
    <dgm:cxn modelId="{D46B26BE-A370-4D76-9DD5-71CC1E44074E}" type="presOf" srcId="{4AE4A245-7334-4EEA-B51F-F0893D56301D}" destId="{FE235056-6AB5-4087-AD2A-E041D96E5A68}" srcOrd="0" destOrd="0" presId="urn:microsoft.com/office/officeart/2005/8/layout/vList6"/>
    <dgm:cxn modelId="{B3E29FEC-6F0D-4444-9897-4F1A25678454}" srcId="{E98FB2C7-116C-4875-9145-3C1B6550D3CB}" destId="{808D3FF6-914C-4FE7-9B5F-EC621531CB46}" srcOrd="5" destOrd="0" parTransId="{89F54C9B-E466-41DC-BA66-5A68DAC66850}" sibTransId="{128FB4E7-DBBB-46D8-AB6E-D58D853B0EEC}"/>
    <dgm:cxn modelId="{7E69A6B3-BA1D-4782-8A58-7DC792FC401D}" srcId="{36E2C0A1-5A10-49DD-B17B-FDF5411B6231}" destId="{4AE4A245-7334-4EEA-B51F-F0893D56301D}" srcOrd="0" destOrd="0" parTransId="{90A11D89-E1AA-4225-839E-6F3F68F8DC3E}" sibTransId="{B55897A0-1CE5-40EF-977B-A86523488EAD}"/>
    <dgm:cxn modelId="{A48CD87E-4B1B-4F3D-A0F9-C21C76ED0783}" srcId="{E98FB2C7-116C-4875-9145-3C1B6550D3CB}" destId="{D534017F-99E9-4B5B-BB30-CCE7A2DC783B}" srcOrd="3" destOrd="0" parTransId="{86A46910-4F1C-45E2-847E-F12FAAE50DE0}" sibTransId="{8B9497D8-0FE8-40C2-BC95-34C86B9E294A}"/>
    <dgm:cxn modelId="{E4E4EBE9-BF4A-45D7-86C7-7300F5BFC361}" srcId="{11BD812F-D1CD-43BB-B90A-2D0753536016}" destId="{53662F39-D8B3-4041-945B-2A320561BF65}" srcOrd="0" destOrd="0" parTransId="{876F3BDE-A55D-4E33-A997-6BED8EDF99EF}" sibTransId="{7C479729-AF78-4E9C-9FB8-E9C711CFE2D4}"/>
    <dgm:cxn modelId="{B1656FAE-DA96-4A92-B850-9F342B967060}" type="presOf" srcId="{D534017F-99E9-4B5B-BB30-CCE7A2DC783B}" destId="{CD889273-DAC4-4AB1-B724-0BF4CE0A0035}" srcOrd="0" destOrd="0" presId="urn:microsoft.com/office/officeart/2005/8/layout/vList6"/>
    <dgm:cxn modelId="{6AD0F4F6-CFE7-4AF4-87C7-2B05BBA86C35}" type="presOf" srcId="{7CCDAF53-841A-4312-AE3B-5E06376415FC}" destId="{EC4956AC-878C-4540-A8BC-325CA13F2E8C}" srcOrd="0" destOrd="0" presId="urn:microsoft.com/office/officeart/2005/8/layout/vList6"/>
    <dgm:cxn modelId="{A8E85509-30E9-4844-96DA-65233910CD71}" type="presOf" srcId="{808D3FF6-914C-4FE7-9B5F-EC621531CB46}" destId="{3679D177-F04E-40F8-BF25-088562C8A931}" srcOrd="0" destOrd="0" presId="urn:microsoft.com/office/officeart/2005/8/layout/vList6"/>
    <dgm:cxn modelId="{B9BEACF1-08A5-4486-A684-168B1A0FD6A7}" srcId="{E98FB2C7-116C-4875-9145-3C1B6550D3CB}" destId="{11BD812F-D1CD-43BB-B90A-2D0753536016}" srcOrd="4" destOrd="0" parTransId="{78A4FE7A-CEEF-4F6A-9BED-1279F53451DD}" sibTransId="{5AAB02A9-628E-43FE-8FEE-2D99ED0E148E}"/>
    <dgm:cxn modelId="{71C644CC-36A7-4E91-9DBA-C6593F3471BA}" srcId="{E98FB2C7-116C-4875-9145-3C1B6550D3CB}" destId="{96F21AEB-42F8-4D67-9ED5-B6833C16F10F}" srcOrd="1" destOrd="0" parTransId="{D8B62E2A-EB75-4882-A29E-8C05AA4C7F21}" sibTransId="{3B1EB283-B841-4DC0-A7C9-7619BCCC33D6}"/>
    <dgm:cxn modelId="{0581E99A-C39B-4230-A904-9EB9AF1E802F}" srcId="{E1F417B8-323F-416D-AB38-745ED26409F6}" destId="{784B0DDE-A3E8-4F35-B30A-80FFB802432D}" srcOrd="0" destOrd="0" parTransId="{3AD46F30-CD80-4EFF-9862-13001B80D5F5}" sibTransId="{7519CA97-85C1-44FF-BCF1-EFA97CE95DFC}"/>
    <dgm:cxn modelId="{2266D22D-CD38-491B-B35D-7F08B565D08A}" type="presOf" srcId="{96F21AEB-42F8-4D67-9ED5-B6833C16F10F}" destId="{468DC27B-99AE-409C-89E1-CA90B17B7CA1}" srcOrd="0" destOrd="0" presId="urn:microsoft.com/office/officeart/2005/8/layout/vList6"/>
    <dgm:cxn modelId="{7CBED2F4-2508-4DA0-BBAA-988E94DF30BD}" type="presOf" srcId="{36E2C0A1-5A10-49DD-B17B-FDF5411B6231}" destId="{18159BB5-73C3-499C-A1A8-DA1D3AE68D8E}" srcOrd="0" destOrd="0" presId="urn:microsoft.com/office/officeart/2005/8/layout/vList6"/>
    <dgm:cxn modelId="{7EF3C5E3-78A1-417A-97FA-B265854D0046}" type="presParOf" srcId="{E791A8D8-F486-4652-9603-EED9FD8B95D5}" destId="{D13D3071-B55F-45D7-8A76-E4073084B475}" srcOrd="0" destOrd="0" presId="urn:microsoft.com/office/officeart/2005/8/layout/vList6"/>
    <dgm:cxn modelId="{DDC6617C-271F-4B24-8C35-B52F0AB4EDAC}" type="presParOf" srcId="{D13D3071-B55F-45D7-8A76-E4073084B475}" destId="{D6F23F4E-69D9-4FE8-86AC-3ABAAA9B489E}" srcOrd="0" destOrd="0" presId="urn:microsoft.com/office/officeart/2005/8/layout/vList6"/>
    <dgm:cxn modelId="{D042B493-750A-4FAC-AA17-3AD779A8676F}" type="presParOf" srcId="{D13D3071-B55F-45D7-8A76-E4073084B475}" destId="{8E9BC1E1-B058-47C5-A1B7-E87E1F62E486}" srcOrd="1" destOrd="0" presId="urn:microsoft.com/office/officeart/2005/8/layout/vList6"/>
    <dgm:cxn modelId="{B63125AD-2ECF-4FFB-8EC8-CF8C12DA3246}" type="presParOf" srcId="{E791A8D8-F486-4652-9603-EED9FD8B95D5}" destId="{FEC288E0-F97B-46A3-8609-2FE376BCB06F}" srcOrd="1" destOrd="0" presId="urn:microsoft.com/office/officeart/2005/8/layout/vList6"/>
    <dgm:cxn modelId="{8653B0D3-D2D0-4A1F-B6D3-6D7B56E2F693}" type="presParOf" srcId="{E791A8D8-F486-4652-9603-EED9FD8B95D5}" destId="{49A7BBF1-77DD-41E9-87A4-9D2AE8D8D962}" srcOrd="2" destOrd="0" presId="urn:microsoft.com/office/officeart/2005/8/layout/vList6"/>
    <dgm:cxn modelId="{74403EFD-BE53-44A8-A93E-07898AAD08CD}" type="presParOf" srcId="{49A7BBF1-77DD-41E9-87A4-9D2AE8D8D962}" destId="{468DC27B-99AE-409C-89E1-CA90B17B7CA1}" srcOrd="0" destOrd="0" presId="urn:microsoft.com/office/officeart/2005/8/layout/vList6"/>
    <dgm:cxn modelId="{867A9D75-48DE-421D-AADA-0E2CC05D0C96}" type="presParOf" srcId="{49A7BBF1-77DD-41E9-87A4-9D2AE8D8D962}" destId="{D337AA16-6792-4E4C-81D9-D820A152BF8C}" srcOrd="1" destOrd="0" presId="urn:microsoft.com/office/officeart/2005/8/layout/vList6"/>
    <dgm:cxn modelId="{BE2ABAED-78E3-413C-BB7E-F3029CC7CE04}" type="presParOf" srcId="{E791A8D8-F486-4652-9603-EED9FD8B95D5}" destId="{4242C488-E817-47CD-BBF3-D2E8152A83A2}" srcOrd="3" destOrd="0" presId="urn:microsoft.com/office/officeart/2005/8/layout/vList6"/>
    <dgm:cxn modelId="{0C0E696D-BEAB-4E51-ADF6-A9A33120E3C2}" type="presParOf" srcId="{E791A8D8-F486-4652-9603-EED9FD8B95D5}" destId="{3CD9FA80-7CBA-40AD-8B0F-F92F2ED77BE1}" srcOrd="4" destOrd="0" presId="urn:microsoft.com/office/officeart/2005/8/layout/vList6"/>
    <dgm:cxn modelId="{8B7543C2-37BD-47B6-B275-EB4D9564E70D}" type="presParOf" srcId="{3CD9FA80-7CBA-40AD-8B0F-F92F2ED77BE1}" destId="{18159BB5-73C3-499C-A1A8-DA1D3AE68D8E}" srcOrd="0" destOrd="0" presId="urn:microsoft.com/office/officeart/2005/8/layout/vList6"/>
    <dgm:cxn modelId="{83FD6F19-A85D-43FC-BCBB-72210035F1D1}" type="presParOf" srcId="{3CD9FA80-7CBA-40AD-8B0F-F92F2ED77BE1}" destId="{FE235056-6AB5-4087-AD2A-E041D96E5A68}" srcOrd="1" destOrd="0" presId="urn:microsoft.com/office/officeart/2005/8/layout/vList6"/>
    <dgm:cxn modelId="{2980DA90-6EB1-45B5-AA68-7A646923546A}" type="presParOf" srcId="{E791A8D8-F486-4652-9603-EED9FD8B95D5}" destId="{573DE7D0-9E3A-4A4B-B06F-AA5D466113D4}" srcOrd="5" destOrd="0" presId="urn:microsoft.com/office/officeart/2005/8/layout/vList6"/>
    <dgm:cxn modelId="{72E69543-DF58-4319-986C-89629B0BF79B}" type="presParOf" srcId="{E791A8D8-F486-4652-9603-EED9FD8B95D5}" destId="{F4A236C3-47A7-4C9C-B930-11695D827179}" srcOrd="6" destOrd="0" presId="urn:microsoft.com/office/officeart/2005/8/layout/vList6"/>
    <dgm:cxn modelId="{5D13A35B-E7E8-44BB-A167-1A8758D20116}" type="presParOf" srcId="{F4A236C3-47A7-4C9C-B930-11695D827179}" destId="{CD889273-DAC4-4AB1-B724-0BF4CE0A0035}" srcOrd="0" destOrd="0" presId="urn:microsoft.com/office/officeart/2005/8/layout/vList6"/>
    <dgm:cxn modelId="{6DB616F4-0F8C-441B-B52D-BA3B02F46298}" type="presParOf" srcId="{F4A236C3-47A7-4C9C-B930-11695D827179}" destId="{C21B138F-D9BF-4A98-B74F-92937794D000}" srcOrd="1" destOrd="0" presId="urn:microsoft.com/office/officeart/2005/8/layout/vList6"/>
    <dgm:cxn modelId="{65CE7A0B-5725-4E52-941D-4C3E220C3688}" type="presParOf" srcId="{E791A8D8-F486-4652-9603-EED9FD8B95D5}" destId="{2E86588A-B3DF-4AAA-A805-0AD47B805501}" srcOrd="7" destOrd="0" presId="urn:microsoft.com/office/officeart/2005/8/layout/vList6"/>
    <dgm:cxn modelId="{B0A808B8-8894-4C33-A93B-FD77765D9729}" type="presParOf" srcId="{E791A8D8-F486-4652-9603-EED9FD8B95D5}" destId="{07D8B115-8B13-411E-83B4-95A361F5C23D}" srcOrd="8" destOrd="0" presId="urn:microsoft.com/office/officeart/2005/8/layout/vList6"/>
    <dgm:cxn modelId="{81FD0160-2896-4A08-ADC3-A86E9F9D45C3}" type="presParOf" srcId="{07D8B115-8B13-411E-83B4-95A361F5C23D}" destId="{7EB22581-1E63-479E-911B-0418D43DB8F1}" srcOrd="0" destOrd="0" presId="urn:microsoft.com/office/officeart/2005/8/layout/vList6"/>
    <dgm:cxn modelId="{5BA74BB6-A7E7-4BA2-BD76-7723EE19BF22}" type="presParOf" srcId="{07D8B115-8B13-411E-83B4-95A361F5C23D}" destId="{2A43C734-8108-449F-9A41-5A66C7A08075}" srcOrd="1" destOrd="0" presId="urn:microsoft.com/office/officeart/2005/8/layout/vList6"/>
    <dgm:cxn modelId="{79ECEAF1-CB2F-4270-B3A5-C78E7B4FB3B6}" type="presParOf" srcId="{E791A8D8-F486-4652-9603-EED9FD8B95D5}" destId="{22E52047-AC28-4543-8837-4CEDAA4E2DF9}" srcOrd="9" destOrd="0" presId="urn:microsoft.com/office/officeart/2005/8/layout/vList6"/>
    <dgm:cxn modelId="{FE3B481E-E2AA-41B6-BC9B-3FD8C9640246}" type="presParOf" srcId="{E791A8D8-F486-4652-9603-EED9FD8B95D5}" destId="{2B9A140F-2D5E-423D-8B8A-977B6E1A4AB4}" srcOrd="10" destOrd="0" presId="urn:microsoft.com/office/officeart/2005/8/layout/vList6"/>
    <dgm:cxn modelId="{DB90320E-FEC0-4941-B39D-30764781398E}" type="presParOf" srcId="{2B9A140F-2D5E-423D-8B8A-977B6E1A4AB4}" destId="{3679D177-F04E-40F8-BF25-088562C8A931}" srcOrd="0" destOrd="0" presId="urn:microsoft.com/office/officeart/2005/8/layout/vList6"/>
    <dgm:cxn modelId="{4F408841-E43F-4E21-BE8D-8E6293487747}" type="presParOf" srcId="{2B9A140F-2D5E-423D-8B8A-977B6E1A4AB4}" destId="{EC4956AC-878C-4540-A8BC-325CA13F2E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FFC55-691E-40FB-8103-9B3CFA774208}">
      <dsp:nvSpPr>
        <dsp:cNvPr id="0" name=""/>
        <dsp:cNvSpPr/>
      </dsp:nvSpPr>
      <dsp:spPr>
        <a:xfrm>
          <a:off x="4240260" y="1478686"/>
          <a:ext cx="3680142" cy="176356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rPr>
            <a:t>SIKLUS PENGELOLAAN KEUDES</a:t>
          </a:r>
          <a:endParaRPr lang="en-US" sz="3200" b="1" kern="1200" dirty="0">
            <a:solidFill>
              <a:srgbClr val="0000C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4889" y="1706134"/>
        <a:ext cx="2730884" cy="1308673"/>
      </dsp:txXfrm>
    </dsp:sp>
    <dsp:sp modelId="{037F1C23-1F83-4587-A431-060C12B31384}">
      <dsp:nvSpPr>
        <dsp:cNvPr id="0" name=""/>
        <dsp:cNvSpPr/>
      </dsp:nvSpPr>
      <dsp:spPr>
        <a:xfrm>
          <a:off x="5878279" y="305284"/>
          <a:ext cx="769200" cy="66276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4D3D8-B699-49A5-8FF4-B066E2D34FAB}">
      <dsp:nvSpPr>
        <dsp:cNvPr id="0" name=""/>
        <dsp:cNvSpPr/>
      </dsp:nvSpPr>
      <dsp:spPr>
        <a:xfrm>
          <a:off x="4930096" y="181486"/>
          <a:ext cx="2259903" cy="104327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PERENCANAAN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7776" y="314292"/>
        <a:ext cx="1684543" cy="777664"/>
      </dsp:txXfrm>
    </dsp:sp>
    <dsp:sp modelId="{72C27CE4-0359-4035-8066-220471874C37}">
      <dsp:nvSpPr>
        <dsp:cNvPr id="0" name=""/>
        <dsp:cNvSpPr/>
      </dsp:nvSpPr>
      <dsp:spPr>
        <a:xfrm>
          <a:off x="8572487" y="1096051"/>
          <a:ext cx="769200" cy="66276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69E68-537B-4066-BF45-4EA1874BE6D0}">
      <dsp:nvSpPr>
        <dsp:cNvPr id="0" name=""/>
        <dsp:cNvSpPr/>
      </dsp:nvSpPr>
      <dsp:spPr>
        <a:xfrm>
          <a:off x="7790355" y="934588"/>
          <a:ext cx="2267305" cy="109380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678595"/>
            <a:satOff val="2237"/>
            <a:lumOff val="2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PENGANGGARAN</a:t>
          </a:r>
          <a:endParaRPr lang="en-US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83464" y="1075991"/>
        <a:ext cx="1681087" cy="811000"/>
      </dsp:txXfrm>
    </dsp:sp>
    <dsp:sp modelId="{576DECDB-1634-46C8-B920-F0E7D166C066}">
      <dsp:nvSpPr>
        <dsp:cNvPr id="0" name=""/>
        <dsp:cNvSpPr/>
      </dsp:nvSpPr>
      <dsp:spPr>
        <a:xfrm>
          <a:off x="9260554" y="3119301"/>
          <a:ext cx="769200" cy="66276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04FC3-C329-4589-82D7-ACD16A08471E}">
      <dsp:nvSpPr>
        <dsp:cNvPr id="0" name=""/>
        <dsp:cNvSpPr/>
      </dsp:nvSpPr>
      <dsp:spPr>
        <a:xfrm>
          <a:off x="7684958" y="2943517"/>
          <a:ext cx="2436832" cy="109379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357190"/>
            <a:satOff val="4474"/>
            <a:lumOff val="4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latin typeface="Arial" panose="020B0604020202020204" pitchFamily="34" charset="0"/>
              <a:cs typeface="Arial" panose="020B0604020202020204" pitchFamily="34" charset="0"/>
            </a:rPr>
            <a:t>PELAKSANAAN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92193" y="3081422"/>
        <a:ext cx="1822362" cy="817981"/>
      </dsp:txXfrm>
    </dsp:sp>
    <dsp:sp modelId="{C1642768-BE50-492E-A92A-1D9B5F3BF9E8}">
      <dsp:nvSpPr>
        <dsp:cNvPr id="0" name=""/>
        <dsp:cNvSpPr/>
      </dsp:nvSpPr>
      <dsp:spPr>
        <a:xfrm>
          <a:off x="3016225" y="3143230"/>
          <a:ext cx="769200" cy="66276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7A217-6554-4C89-96CB-44F832232832}">
      <dsp:nvSpPr>
        <dsp:cNvPr id="0" name=""/>
        <dsp:cNvSpPr/>
      </dsp:nvSpPr>
      <dsp:spPr>
        <a:xfrm>
          <a:off x="4894493" y="3705237"/>
          <a:ext cx="2354098" cy="112149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2035785"/>
            <a:satOff val="6711"/>
            <a:lumOff val="7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PENATA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USAHAAN</a:t>
          </a:r>
          <a:endParaRPr lang="en-US" sz="16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7472" y="3849577"/>
        <a:ext cx="1748140" cy="832819"/>
      </dsp:txXfrm>
    </dsp:sp>
    <dsp:sp modelId="{852E7C0F-655C-4F24-877B-19D7DFB08F2F}">
      <dsp:nvSpPr>
        <dsp:cNvPr id="0" name=""/>
        <dsp:cNvSpPr/>
      </dsp:nvSpPr>
      <dsp:spPr>
        <a:xfrm>
          <a:off x="3344574" y="1317823"/>
          <a:ext cx="769200" cy="66276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49C1D-C156-4803-8D77-6EBC7CFFA291}">
      <dsp:nvSpPr>
        <dsp:cNvPr id="0" name=""/>
        <dsp:cNvSpPr/>
      </dsp:nvSpPr>
      <dsp:spPr>
        <a:xfrm>
          <a:off x="2145758" y="3058977"/>
          <a:ext cx="2278799" cy="105469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2714380"/>
            <a:satOff val="8948"/>
            <a:lumOff val="9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PELAPORAN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6100" y="3193356"/>
        <a:ext cx="1698115" cy="785936"/>
      </dsp:txXfrm>
    </dsp:sp>
    <dsp:sp modelId="{E9FCC5CE-9A40-4B42-B242-4EEEA4E69D64}">
      <dsp:nvSpPr>
        <dsp:cNvPr id="0" name=""/>
        <dsp:cNvSpPr/>
      </dsp:nvSpPr>
      <dsp:spPr>
        <a:xfrm>
          <a:off x="2095152" y="1079585"/>
          <a:ext cx="2246788" cy="105468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u="none" kern="1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PERTANGGUNG JAWABAN</a:t>
          </a:r>
          <a:endParaRPr lang="en-US" sz="2000" b="1" u="none" kern="1200" dirty="0"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2825" y="1214624"/>
        <a:ext cx="1671442" cy="784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BC1E1-B058-47C5-A1B7-E87E1F62E486}">
      <dsp:nvSpPr>
        <dsp:cNvPr id="0" name=""/>
        <dsp:cNvSpPr/>
      </dsp:nvSpPr>
      <dsp:spPr>
        <a:xfrm>
          <a:off x="1700153" y="702"/>
          <a:ext cx="2550229" cy="884631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/>
            <a:t>RKP Desa</a:t>
          </a:r>
        </a:p>
      </dsp:txBody>
      <dsp:txXfrm>
        <a:off x="1700153" y="111281"/>
        <a:ext cx="2218492" cy="663473"/>
      </dsp:txXfrm>
    </dsp:sp>
    <dsp:sp modelId="{D6F23F4E-69D9-4FE8-86AC-3ABAAA9B489E}">
      <dsp:nvSpPr>
        <dsp:cNvPr id="0" name=""/>
        <dsp:cNvSpPr/>
      </dsp:nvSpPr>
      <dsp:spPr>
        <a:xfrm>
          <a:off x="0" y="702"/>
          <a:ext cx="1700153" cy="884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bg2"/>
              </a:solidFill>
            </a:rPr>
            <a:t>Perencanaan</a:t>
          </a:r>
        </a:p>
      </dsp:txBody>
      <dsp:txXfrm>
        <a:off x="43184" y="43886"/>
        <a:ext cx="1613785" cy="798263"/>
      </dsp:txXfrm>
    </dsp:sp>
    <dsp:sp modelId="{D337AA16-6792-4E4C-81D9-D820A152BF8C}">
      <dsp:nvSpPr>
        <dsp:cNvPr id="0" name=""/>
        <dsp:cNvSpPr/>
      </dsp:nvSpPr>
      <dsp:spPr>
        <a:xfrm>
          <a:off x="1700153" y="973797"/>
          <a:ext cx="2550229" cy="884631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/>
            <a:t>APB Desa</a:t>
          </a:r>
        </a:p>
      </dsp:txBody>
      <dsp:txXfrm>
        <a:off x="1700153" y="1084376"/>
        <a:ext cx="2218492" cy="663473"/>
      </dsp:txXfrm>
    </dsp:sp>
    <dsp:sp modelId="{468DC27B-99AE-409C-89E1-CA90B17B7CA1}">
      <dsp:nvSpPr>
        <dsp:cNvPr id="0" name=""/>
        <dsp:cNvSpPr/>
      </dsp:nvSpPr>
      <dsp:spPr>
        <a:xfrm>
          <a:off x="0" y="973797"/>
          <a:ext cx="1700153" cy="884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>
              <a:solidFill>
                <a:schemeClr val="bg2"/>
              </a:solidFill>
            </a:rPr>
            <a:t>Penganggaran</a:t>
          </a:r>
        </a:p>
      </dsp:txBody>
      <dsp:txXfrm>
        <a:off x="43184" y="1016981"/>
        <a:ext cx="1613785" cy="798263"/>
      </dsp:txXfrm>
    </dsp:sp>
    <dsp:sp modelId="{FE235056-6AB5-4087-AD2A-E041D96E5A68}">
      <dsp:nvSpPr>
        <dsp:cNvPr id="0" name=""/>
        <dsp:cNvSpPr/>
      </dsp:nvSpPr>
      <dsp:spPr>
        <a:xfrm>
          <a:off x="1700153" y="1946892"/>
          <a:ext cx="2550229" cy="884631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/>
            <a:t>PB/J, Pajak</a:t>
          </a:r>
        </a:p>
      </dsp:txBody>
      <dsp:txXfrm>
        <a:off x="1700153" y="2057471"/>
        <a:ext cx="2218492" cy="663473"/>
      </dsp:txXfrm>
    </dsp:sp>
    <dsp:sp modelId="{18159BB5-73C3-499C-A1A8-DA1D3AE68D8E}">
      <dsp:nvSpPr>
        <dsp:cNvPr id="0" name=""/>
        <dsp:cNvSpPr/>
      </dsp:nvSpPr>
      <dsp:spPr>
        <a:xfrm>
          <a:off x="0" y="1946892"/>
          <a:ext cx="1700153" cy="884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bg2"/>
              </a:solidFill>
            </a:rPr>
            <a:t>Pelaksanaan</a:t>
          </a:r>
        </a:p>
      </dsp:txBody>
      <dsp:txXfrm>
        <a:off x="43184" y="1990076"/>
        <a:ext cx="1613785" cy="798263"/>
      </dsp:txXfrm>
    </dsp:sp>
    <dsp:sp modelId="{C21B138F-D9BF-4A98-B74F-92937794D000}">
      <dsp:nvSpPr>
        <dsp:cNvPr id="0" name=""/>
        <dsp:cNvSpPr/>
      </dsp:nvSpPr>
      <dsp:spPr>
        <a:xfrm>
          <a:off x="1700153" y="2919987"/>
          <a:ext cx="2550229" cy="884631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/>
            <a:t>BKU, SPJ dll</a:t>
          </a:r>
        </a:p>
      </dsp:txBody>
      <dsp:txXfrm>
        <a:off x="1700153" y="3030566"/>
        <a:ext cx="2218492" cy="663473"/>
      </dsp:txXfrm>
    </dsp:sp>
    <dsp:sp modelId="{CD889273-DAC4-4AB1-B724-0BF4CE0A0035}">
      <dsp:nvSpPr>
        <dsp:cNvPr id="0" name=""/>
        <dsp:cNvSpPr/>
      </dsp:nvSpPr>
      <dsp:spPr>
        <a:xfrm>
          <a:off x="0" y="2919987"/>
          <a:ext cx="1700153" cy="884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>
              <a:solidFill>
                <a:schemeClr val="bg2"/>
              </a:solidFill>
            </a:rPr>
            <a:t>Penatausahaan</a:t>
          </a:r>
        </a:p>
      </dsp:txBody>
      <dsp:txXfrm>
        <a:off x="43184" y="2963171"/>
        <a:ext cx="1613785" cy="798263"/>
      </dsp:txXfrm>
    </dsp:sp>
    <dsp:sp modelId="{2A43C734-8108-449F-9A41-5A66C7A08075}">
      <dsp:nvSpPr>
        <dsp:cNvPr id="0" name=""/>
        <dsp:cNvSpPr/>
      </dsp:nvSpPr>
      <dsp:spPr>
        <a:xfrm>
          <a:off x="1700153" y="3893082"/>
          <a:ext cx="2550229" cy="884631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/>
            <a:t>Lap Sem              </a:t>
          </a:r>
          <a:r>
            <a:rPr lang="en-US" sz="2700" kern="1200" dirty="0"/>
            <a:t>&amp; T</a:t>
          </a:r>
          <a:r>
            <a:rPr lang="id-ID" sz="2700" kern="1200" dirty="0"/>
            <a:t>a</a:t>
          </a:r>
          <a:r>
            <a:rPr lang="en-US" sz="2700" kern="1200" dirty="0"/>
            <a:t>h</a:t>
          </a:r>
          <a:r>
            <a:rPr lang="id-ID" sz="2700" kern="1200" dirty="0"/>
            <a:t>u</a:t>
          </a:r>
          <a:r>
            <a:rPr lang="en-US" sz="2700" kern="1200" dirty="0"/>
            <a:t>n</a:t>
          </a:r>
          <a:r>
            <a:rPr lang="id-ID" sz="2700" kern="1200" dirty="0"/>
            <a:t>an</a:t>
          </a:r>
        </a:p>
      </dsp:txBody>
      <dsp:txXfrm>
        <a:off x="1700153" y="4003661"/>
        <a:ext cx="2218492" cy="663473"/>
      </dsp:txXfrm>
    </dsp:sp>
    <dsp:sp modelId="{7EB22581-1E63-479E-911B-0418D43DB8F1}">
      <dsp:nvSpPr>
        <dsp:cNvPr id="0" name=""/>
        <dsp:cNvSpPr/>
      </dsp:nvSpPr>
      <dsp:spPr>
        <a:xfrm>
          <a:off x="0" y="3893082"/>
          <a:ext cx="1700153" cy="884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bg2"/>
              </a:solidFill>
            </a:rPr>
            <a:t>Pelaporan</a:t>
          </a:r>
        </a:p>
      </dsp:txBody>
      <dsp:txXfrm>
        <a:off x="43184" y="3936266"/>
        <a:ext cx="1613785" cy="798263"/>
      </dsp:txXfrm>
    </dsp:sp>
    <dsp:sp modelId="{EC4956AC-878C-4540-A8BC-325CA13F2E8C}">
      <dsp:nvSpPr>
        <dsp:cNvPr id="0" name=""/>
        <dsp:cNvSpPr/>
      </dsp:nvSpPr>
      <dsp:spPr>
        <a:xfrm>
          <a:off x="1700153" y="4866177"/>
          <a:ext cx="2550229" cy="884631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700" kern="1200" dirty="0"/>
            <a:t>LKPJ ke BPD</a:t>
          </a:r>
        </a:p>
      </dsp:txBody>
      <dsp:txXfrm>
        <a:off x="1700153" y="4976756"/>
        <a:ext cx="2218492" cy="663473"/>
      </dsp:txXfrm>
    </dsp:sp>
    <dsp:sp modelId="{3679D177-F04E-40F8-BF25-088562C8A931}">
      <dsp:nvSpPr>
        <dsp:cNvPr id="0" name=""/>
        <dsp:cNvSpPr/>
      </dsp:nvSpPr>
      <dsp:spPr>
        <a:xfrm>
          <a:off x="0" y="4866177"/>
          <a:ext cx="1700153" cy="884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bg2"/>
              </a:solidFill>
            </a:rPr>
            <a:t>Pertanggung jawaban</a:t>
          </a:r>
        </a:p>
      </dsp:txBody>
      <dsp:txXfrm>
        <a:off x="43184" y="4909361"/>
        <a:ext cx="1613785" cy="798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E8E25-61D9-4FA8-9D77-7F24B5AE94C2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211B7-5025-452E-ADE9-9F1B9E82D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0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60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8605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17392F35-760A-46FC-A730-F6FC4C68FDAA}" type="slidenum">
              <a:rPr lang="id-ID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12</a:t>
            </a:fld>
            <a:endParaRPr lang="id-ID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99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27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2701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92DF877B-8C8A-4A23-B674-997945BFE2EB}" type="slidenum">
              <a:rPr lang="id-ID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15</a:t>
            </a:fld>
            <a:endParaRPr lang="id-ID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165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127"/>
            <a:ext cx="8636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38276"/>
            <a:ext cx="10972800" cy="473392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7526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7526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7526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D67005-6BB4-4FDB-97D0-0626FCA61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5885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0503" y="828424"/>
            <a:ext cx="9670189" cy="25414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PENGELOLAAN PERTANGGUNGJAWABAN DANA TRANSFER DI DESA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7977" y="3735977"/>
            <a:ext cx="3256494" cy="330925"/>
          </a:xfrm>
        </p:spPr>
        <p:txBody>
          <a:bodyPr>
            <a:noAutofit/>
          </a:bodyPr>
          <a:lstStyle/>
          <a:p>
            <a:r>
              <a:rPr lang="en-US" sz="1600" dirty="0" smtClean="0"/>
              <a:t>INSPEKTORAT, 18 MARET 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311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59"/>
            <a:ext cx="10027920" cy="974309"/>
          </a:xfrm>
        </p:spPr>
        <p:txBody>
          <a:bodyPr>
            <a:normAutofit/>
          </a:bodyPr>
          <a:lstStyle/>
          <a:p>
            <a:pPr algn="ctr"/>
            <a:r>
              <a:rPr lang="id-ID" b="1" dirty="0">
                <a:latin typeface="+mn-lt"/>
              </a:rPr>
              <a:t>Laporan Penyelenggaraan </a:t>
            </a:r>
            <a:br>
              <a:rPr lang="id-ID" b="1" dirty="0">
                <a:latin typeface="+mn-lt"/>
              </a:rPr>
            </a:br>
            <a:r>
              <a:rPr lang="sv-SE" b="1" dirty="0">
                <a:latin typeface="+mn-lt"/>
              </a:rPr>
              <a:t>Pemerintahan Desa Akhir Masa Jabatan </a:t>
            </a:r>
            <a:endParaRPr lang="id-ID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07172"/>
            <a:ext cx="10027920" cy="2473306"/>
          </a:xfrm>
        </p:spPr>
        <p:txBody>
          <a:bodyPr>
            <a:normAutofit/>
          </a:bodyPr>
          <a:lstStyle/>
          <a:p>
            <a:pPr marL="0" indent="0" algn="just"/>
            <a:r>
              <a:rPr lang="id-ID" sz="3200" b="0" dirty="0" smtClean="0"/>
              <a:t>Laporan Penyelenggaraan Pemerintahan Desa Akhir Masa Jabatan (AMJ) disampaikan </a:t>
            </a:r>
            <a:r>
              <a:rPr lang="id-ID" sz="3200" b="0" dirty="0"/>
              <a:t>oleh Kepala Desa kepada Bupati/Walikota melalui camat secara tertulis paling lambat 5 (lima) bulan sebelum akhir masa jabatan </a:t>
            </a:r>
            <a:endParaRPr lang="id-ID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1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578" y="214290"/>
            <a:ext cx="10363200" cy="533384"/>
          </a:xfrm>
        </p:spPr>
        <p:txBody>
          <a:bodyPr>
            <a:normAutofit/>
          </a:bodyPr>
          <a:lstStyle/>
          <a:p>
            <a:pPr algn="ctr"/>
            <a:r>
              <a:rPr lang="id-ID" b="1" dirty="0">
                <a:latin typeface="Bookman Old Style" pitchFamily="18" charset="0"/>
                <a:cs typeface="Aharoni" pitchFamily="2" charset="-79"/>
              </a:rPr>
              <a:t>SIKLUS KEUANGAN DESA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929088"/>
              </p:ext>
            </p:extLst>
          </p:nvPr>
        </p:nvGraphicFramePr>
        <p:xfrm>
          <a:off x="0" y="747674"/>
          <a:ext cx="12192000" cy="4972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Arrow: Right 19"/>
          <p:cNvSpPr/>
          <p:nvPr/>
        </p:nvSpPr>
        <p:spPr bwMode="auto">
          <a:xfrm rot="1655818">
            <a:off x="7176970" y="934316"/>
            <a:ext cx="1250783" cy="807029"/>
          </a:xfrm>
          <a:prstGeom prst="rightArrow">
            <a:avLst>
              <a:gd name="adj1" fmla="val 50000"/>
              <a:gd name="adj2" fmla="val 102043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" tIns="18288" rIns="27432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Arrow: Right 20"/>
          <p:cNvSpPr/>
          <p:nvPr/>
        </p:nvSpPr>
        <p:spPr bwMode="auto">
          <a:xfrm rot="16200000">
            <a:off x="2806571" y="2830161"/>
            <a:ext cx="792088" cy="807029"/>
          </a:xfrm>
          <a:prstGeom prst="rightArrow">
            <a:avLst>
              <a:gd name="adj1" fmla="val 50000"/>
              <a:gd name="adj2" fmla="val 102043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" tIns="18288" rIns="27432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Arrow: Right 21"/>
          <p:cNvSpPr/>
          <p:nvPr/>
        </p:nvSpPr>
        <p:spPr bwMode="auto">
          <a:xfrm rot="5400000">
            <a:off x="8757703" y="2870520"/>
            <a:ext cx="792088" cy="807029"/>
          </a:xfrm>
          <a:prstGeom prst="rightArrow">
            <a:avLst>
              <a:gd name="adj1" fmla="val 50000"/>
              <a:gd name="adj2" fmla="val 102043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" tIns="18288" rIns="27432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Arrow: Right 22"/>
          <p:cNvSpPr/>
          <p:nvPr/>
        </p:nvSpPr>
        <p:spPr bwMode="auto">
          <a:xfrm rot="11572040">
            <a:off x="3487040" y="4989481"/>
            <a:ext cx="1015157" cy="807029"/>
          </a:xfrm>
          <a:prstGeom prst="rightArrow">
            <a:avLst>
              <a:gd name="adj1" fmla="val 50000"/>
              <a:gd name="adj2" fmla="val 102043"/>
            </a:avLst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" tIns="18288" rIns="27432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Arrow: Right 23"/>
          <p:cNvSpPr/>
          <p:nvPr/>
        </p:nvSpPr>
        <p:spPr bwMode="auto">
          <a:xfrm rot="9426674">
            <a:off x="7655844" y="4882110"/>
            <a:ext cx="1015157" cy="807029"/>
          </a:xfrm>
          <a:prstGeom prst="rightArrow">
            <a:avLst>
              <a:gd name="adj1" fmla="val 50000"/>
              <a:gd name="adj2" fmla="val 10204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" tIns="18288" rIns="27432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25" name="Arrow: Right 24"/>
          <p:cNvSpPr/>
          <p:nvPr/>
        </p:nvSpPr>
        <p:spPr bwMode="auto">
          <a:xfrm rot="19879167">
            <a:off x="3487040" y="972210"/>
            <a:ext cx="1015157" cy="807029"/>
          </a:xfrm>
          <a:prstGeom prst="rightArrow">
            <a:avLst>
              <a:gd name="adj1" fmla="val 50000"/>
              <a:gd name="adj2" fmla="val 10204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" tIns="18288" rIns="27432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041" y="237626"/>
            <a:ext cx="6475680" cy="868411"/>
          </a:xfrm>
        </p:spPr>
        <p:txBody>
          <a:bodyPr/>
          <a:lstStyle/>
          <a:p>
            <a:pPr eaLnBrk="1" hangingPunct="1">
              <a:defRPr/>
            </a:pPr>
            <a:r>
              <a:rPr lang="id-ID" dirty="0"/>
              <a:t>SIKLUS KEUANGAN DESA</a:t>
            </a:r>
          </a:p>
        </p:txBody>
      </p:sp>
      <p:pic>
        <p:nvPicPr>
          <p:cNvPr id="385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r="8353"/>
          <a:stretch>
            <a:fillRect/>
          </a:stretch>
        </p:blipFill>
        <p:spPr bwMode="auto">
          <a:xfrm>
            <a:off x="1467841" y="1104597"/>
            <a:ext cx="4947841" cy="54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Diagram 15"/>
          <p:cNvGraphicFramePr/>
          <p:nvPr>
            <p:extLst/>
          </p:nvPr>
        </p:nvGraphicFramePr>
        <p:xfrm>
          <a:off x="6417619" y="1119594"/>
          <a:ext cx="4250383" cy="5751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1544393" y="6536054"/>
            <a:ext cx="4893473" cy="36075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05">
              <a:defRPr/>
            </a:pPr>
            <a:r>
              <a:rPr lang="id-ID" dirty="0">
                <a:ln w="11430"/>
                <a:gradFill>
                  <a:gsLst>
                    <a:gs pos="0">
                      <a:srgbClr val="518CD3">
                        <a:tint val="70000"/>
                        <a:satMod val="245000"/>
                      </a:srgbClr>
                    </a:gs>
                    <a:gs pos="75000">
                      <a:srgbClr val="518CD3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518CD3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JANUARI S.D. 31 DESEMBER</a:t>
            </a:r>
            <a:endParaRPr lang="en-US" dirty="0">
              <a:ln w="11430"/>
              <a:gradFill>
                <a:gsLst>
                  <a:gs pos="0">
                    <a:srgbClr val="518CD3">
                      <a:tint val="70000"/>
                      <a:satMod val="245000"/>
                    </a:srgbClr>
                  </a:gs>
                  <a:gs pos="75000">
                    <a:srgbClr val="518CD3">
                      <a:tint val="90000"/>
                      <a:shade val="60000"/>
                      <a:satMod val="240000"/>
                    </a:srgbClr>
                  </a:gs>
                  <a:gs pos="100000">
                    <a:srgbClr val="518CD3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614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601" y="228986"/>
            <a:ext cx="8228160" cy="4565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914305">
              <a:defRPr/>
            </a:pPr>
            <a:r>
              <a:rPr lang="en-US" sz="2200" dirty="0">
                <a:solidFill>
                  <a:prstClr val="black"/>
                </a:solidFill>
                <a:latin typeface="Arial Black" pitchFamily="34" charset="0"/>
              </a:rPr>
              <a:t>PENDAPATAN( </a:t>
            </a:r>
            <a:r>
              <a:rPr lang="en-US" sz="2200" dirty="0" err="1">
                <a:solidFill>
                  <a:prstClr val="black"/>
                </a:solidFill>
                <a:latin typeface="Arial Black" pitchFamily="34" charset="0"/>
              </a:rPr>
              <a:t>Permendagri</a:t>
            </a:r>
            <a:r>
              <a:rPr lang="en-US" sz="22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id-ID" sz="2200" dirty="0">
                <a:solidFill>
                  <a:prstClr val="black"/>
                </a:solidFill>
                <a:latin typeface="Arial Black" pitchFamily="34" charset="0"/>
              </a:rPr>
              <a:t>113/2014, </a:t>
            </a:r>
            <a:r>
              <a:rPr lang="en-US" sz="2200" dirty="0">
                <a:solidFill>
                  <a:prstClr val="black"/>
                </a:solidFill>
                <a:latin typeface="Arial Black" pitchFamily="34" charset="0"/>
              </a:rPr>
              <a:t>Ps. 9 - 11 )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16001" y="859771"/>
            <a:ext cx="3886560" cy="362918"/>
          </a:xfrm>
          <a:prstGeom prst="rect">
            <a:avLst/>
          </a:prstGeom>
          <a:solidFill>
            <a:srgbClr val="FF6699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914305">
              <a:defRPr/>
            </a:pPr>
            <a:r>
              <a:rPr lang="es-ES" sz="2400" dirty="0">
                <a:solidFill>
                  <a:prstClr val="white"/>
                </a:solidFill>
                <a:latin typeface="Arial Black" pitchFamily="34" charset="0"/>
              </a:rPr>
              <a:t>BAGIAN PENDAPATAN</a:t>
            </a:r>
            <a:endParaRPr lang="en-US" sz="24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1200" y="5661575"/>
            <a:ext cx="6019168" cy="969800"/>
          </a:xfrm>
          <a:prstGeom prst="rect">
            <a:avLst/>
          </a:prstGeom>
          <a:solidFill>
            <a:srgbClr val="002060"/>
          </a:solidFill>
          <a:ln w="12700"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/>
          <a:lstStyle/>
          <a:p>
            <a:pPr marL="228577" indent="-228577" algn="just" defTabSz="914305">
              <a:buFontTx/>
              <a:buAutoNum type="arabicPeriod"/>
              <a:defRPr/>
            </a:pP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Hibah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&amp;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sumbangan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dari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pihak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ketiga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yg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tidak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mengikat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(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berupa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pemberian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uang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dari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pihak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ke-3.</a:t>
            </a:r>
          </a:p>
          <a:p>
            <a:pPr marL="228577" indent="-228577" algn="just" defTabSz="914305">
              <a:buFontTx/>
              <a:buAutoNum type="arabicPeriod"/>
              <a:defRPr/>
            </a:pP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lain-lain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pendapatan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desa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yang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sah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(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spt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: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pendapatan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sbg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hasil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kerjasama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dgn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pihak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ke-3 &amp;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bantuan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perusahaan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yg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berlokasi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di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Arial Black" pitchFamily="34" charset="0"/>
              </a:rPr>
              <a:t>desa</a:t>
            </a:r>
            <a:r>
              <a:rPr lang="en-US" sz="1200" dirty="0">
                <a:solidFill>
                  <a:prstClr val="white"/>
                </a:solidFill>
                <a:latin typeface="Arial Black" pitchFamily="34" charset="0"/>
              </a:rPr>
              <a:t>).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213760" y="2695963"/>
            <a:ext cx="1294560" cy="456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914305">
              <a:defRPr/>
            </a:pP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PADesa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33" name="Straight Arrow Connector 132"/>
          <p:cNvCxnSpPr>
            <a:stCxn id="131" idx="3"/>
            <a:endCxn id="56" idx="1"/>
          </p:cNvCxnSpPr>
          <p:nvPr/>
        </p:nvCxnSpPr>
        <p:spPr>
          <a:xfrm>
            <a:off x="3508320" y="2923508"/>
            <a:ext cx="682560" cy="576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44" idx="3"/>
            <a:endCxn id="56" idx="3"/>
          </p:cNvCxnSpPr>
          <p:nvPr/>
        </p:nvCxnSpPr>
        <p:spPr>
          <a:xfrm>
            <a:off x="8915520" y="1860676"/>
            <a:ext cx="1294560" cy="1068592"/>
          </a:xfrm>
          <a:prstGeom prst="bentConnector3">
            <a:avLst>
              <a:gd name="adj1" fmla="val 117647"/>
            </a:avLst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9770881" y="6263218"/>
            <a:ext cx="456480" cy="36435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3" indent="-2857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2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4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87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0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5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79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7F0754C0-3171-4254-AB1D-6B96E8D3E67E}" type="slidenum">
              <a:rPr lang="en-US" smtClean="0">
                <a:solidFill>
                  <a:srgbClr val="A7A399"/>
                </a:solidFill>
              </a:rPr>
              <a:pPr eaLnBrk="1" hangingPunct="1">
                <a:defRPr/>
              </a:pPr>
              <a:t>13</a:t>
            </a:fld>
            <a:endParaRPr lang="en-US">
              <a:solidFill>
                <a:srgbClr val="A7A399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6321" y="1679218"/>
            <a:ext cx="1523520" cy="388841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914305">
              <a:defRPr/>
            </a:pPr>
            <a:r>
              <a:rPr lang="es-ES" sz="1600" dirty="0">
                <a:solidFill>
                  <a:prstClr val="black"/>
                </a:solidFill>
                <a:latin typeface="Arial Black" pitchFamily="34" charset="0"/>
              </a:rPr>
              <a:t>KELOMPOK</a:t>
            </a:r>
            <a:endParaRPr lang="en-US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01121" y="1670575"/>
            <a:ext cx="914400" cy="380200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914305">
              <a:defRPr/>
            </a:pPr>
            <a:r>
              <a:rPr lang="es-ES" sz="1600" dirty="0">
                <a:solidFill>
                  <a:prstClr val="black"/>
                </a:solidFill>
                <a:latin typeface="Arial Black" pitchFamily="34" charset="0"/>
              </a:rPr>
              <a:t>JENIS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190880" y="2203432"/>
            <a:ext cx="6019200" cy="1451672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/>
          <a:lstStyle/>
          <a:p>
            <a:pPr marL="228577" indent="-228577" algn="just" defTabSz="914305">
              <a:buFontTx/>
              <a:buAutoNum type="arabicPeriod"/>
              <a:defRPr/>
            </a:pPr>
            <a:r>
              <a:rPr lang="es-ES" sz="14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HASIL</a:t>
            </a:r>
            <a:r>
              <a:rPr lang="es-ES" sz="14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14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USAHA (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spt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: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BUMDes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,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tanah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kas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desa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)</a:t>
            </a:r>
          </a:p>
          <a:p>
            <a:pPr marL="228577" lvl="1" indent="-228577" algn="just" defTabSz="914305">
              <a:defRPr/>
            </a:pP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2.	HASIL </a:t>
            </a:r>
            <a:r>
              <a:rPr lang="id-ID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ASET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spt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: 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tambatan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perahu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pasar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desa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tempat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pemandian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umum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jaringan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irigasi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</a:p>
          <a:p>
            <a:pPr marL="228577" lvl="1" indent="-228577" algn="just" defTabSz="914305">
              <a:defRPr/>
            </a:pP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3.	</a:t>
            </a:r>
            <a:r>
              <a:rPr lang="es-ES" sz="14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SWADAYA &amp; PARTISIPASI GOT-RONG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:</a:t>
            </a:r>
            <a:r>
              <a:rPr lang="es-ES" sz="1200" dirty="0">
                <a:solidFill>
                  <a:prstClr val="white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(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membangun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dgn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kekuatan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sendiri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yg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melibatkan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peran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serta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masy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.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Berupa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tenaga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,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barang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yg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dinilai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dgn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uang</a:t>
            </a: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)</a:t>
            </a:r>
          </a:p>
          <a:p>
            <a:pPr marL="228577" lvl="1" indent="-228577" algn="just" defTabSz="914305">
              <a:defRPr/>
            </a:pPr>
            <a:r>
              <a:rPr lang="es-E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4.	</a:t>
            </a:r>
            <a:r>
              <a:rPr lang="es-ES" sz="14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LAIN-LAIN PA</a:t>
            </a:r>
            <a:r>
              <a:rPr lang="id-ID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D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esa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diantaranya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hasil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pungutan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desa</a:t>
            </a:r>
            <a:r>
              <a:rPr lang="en-US" sz="12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)</a:t>
            </a:r>
          </a:p>
          <a:p>
            <a:pPr marL="228577" lvl="1" indent="-228577" algn="just" defTabSz="914305">
              <a:defRPr/>
            </a:pPr>
            <a:endParaRPr lang="en-US" sz="1200" dirty="0">
              <a:solidFill>
                <a:prstClr val="black"/>
              </a:solidFill>
              <a:latin typeface="Arial Black" pitchFamily="34" charset="0"/>
              <a:cs typeface="Aharoni" pitchFamily="2" charset="-79"/>
            </a:endParaRPr>
          </a:p>
          <a:p>
            <a:pPr marL="228577" lvl="1" indent="-228577" algn="just" defTabSz="914305">
              <a:defRPr/>
            </a:pPr>
            <a:endParaRPr lang="en-US" sz="1200" dirty="0">
              <a:solidFill>
                <a:prstClr val="black"/>
              </a:solidFill>
              <a:latin typeface="Arial Black" pitchFamily="34" charset="0"/>
              <a:cs typeface="Aharoni" pitchFamily="2" charset="-79"/>
            </a:endParaRPr>
          </a:p>
          <a:p>
            <a:pPr marL="228577" indent="-228577" algn="just" defTabSz="914305">
              <a:buFontTx/>
              <a:buAutoNum type="arabicPeriod"/>
              <a:defRPr/>
            </a:pPr>
            <a:endParaRPr lang="es-ES" sz="1200" dirty="0">
              <a:solidFill>
                <a:prstClr val="black"/>
              </a:solidFill>
              <a:latin typeface="Arial Black" pitchFamily="34" charset="0"/>
              <a:cs typeface="Aharoni" pitchFamily="2" charset="-79"/>
            </a:endParaRPr>
          </a:p>
          <a:p>
            <a:pPr algn="just" defTabSz="914305">
              <a:defRPr/>
            </a:pPr>
            <a:endParaRPr lang="en-US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cxnSp>
        <p:nvCxnSpPr>
          <p:cNvPr id="62" name="Elbow Connector 44"/>
          <p:cNvCxnSpPr>
            <a:stCxn id="23" idx="2"/>
            <a:endCxn id="44" idx="0"/>
          </p:cNvCxnSpPr>
          <p:nvPr/>
        </p:nvCxnSpPr>
        <p:spPr>
          <a:xfrm rot="16200000" flipH="1">
            <a:off x="7034858" y="247832"/>
            <a:ext cx="447887" cy="2397600"/>
          </a:xfrm>
          <a:prstGeom prst="bentConnector3">
            <a:avLst>
              <a:gd name="adj1" fmla="val 31457"/>
            </a:avLst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44"/>
          <p:cNvCxnSpPr>
            <a:stCxn id="23" idx="2"/>
            <a:endCxn id="38" idx="0"/>
          </p:cNvCxnSpPr>
          <p:nvPr/>
        </p:nvCxnSpPr>
        <p:spPr>
          <a:xfrm rot="5400000">
            <a:off x="4630778" y="249993"/>
            <a:ext cx="456527" cy="2401920"/>
          </a:xfrm>
          <a:prstGeom prst="bentConnector3">
            <a:avLst>
              <a:gd name="adj1" fmla="val 31818"/>
            </a:avLst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229601" y="5743323"/>
            <a:ext cx="1599840" cy="761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just" defTabSz="914305">
              <a:defRPr/>
            </a:pPr>
            <a:r>
              <a:rPr lang="en-US" sz="1400" dirty="0">
                <a:solidFill>
                  <a:srgbClr val="FF0000"/>
                </a:solidFill>
                <a:latin typeface="Arial Black" pitchFamily="34" charset="0"/>
              </a:rPr>
              <a:t>PENDAPATAN </a:t>
            </a:r>
          </a:p>
          <a:p>
            <a:pPr algn="just" defTabSz="914305">
              <a:defRPr/>
            </a:pPr>
            <a:r>
              <a:rPr lang="en-US" sz="1600" dirty="0">
                <a:solidFill>
                  <a:srgbClr val="FF0000"/>
                </a:solidFill>
                <a:latin typeface="Arial Black" pitchFamily="34" charset="0"/>
              </a:rPr>
              <a:t>LAIN-LAIN: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13761" y="4385261"/>
            <a:ext cx="1752480" cy="532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914305">
              <a:defRPr/>
            </a:pP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TRANSFER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90880" y="3799120"/>
            <a:ext cx="6019200" cy="1687857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/>
          <a:lstStyle/>
          <a:p>
            <a:pPr marL="342865" lvl="1" indent="-342865" defTabSz="914305">
              <a:buFontTx/>
              <a:buAutoNum type="arabicPeriod"/>
              <a:defRPr/>
            </a:pPr>
            <a:r>
              <a:rPr lang="es-ES" sz="1300" dirty="0">
                <a:solidFill>
                  <a:schemeClr val="tx1"/>
                </a:solidFill>
                <a:latin typeface="Arial Black" pitchFamily="34" charset="0"/>
              </a:rPr>
              <a:t>DANA DESA</a:t>
            </a:r>
          </a:p>
          <a:p>
            <a:pPr marL="342865" lvl="1" indent="-342865" defTabSz="914305">
              <a:buFontTx/>
              <a:buAutoNum type="arabicPeriod"/>
              <a:defRPr/>
            </a:pPr>
            <a:r>
              <a:rPr lang="es-ES" sz="13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BAGIAN DR HASIL PAJAK DAERAH &amp; RETRIBUSI DAERAH </a:t>
            </a:r>
            <a:r>
              <a:rPr lang="id-ID" sz="13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KAB</a:t>
            </a:r>
            <a:r>
              <a:rPr lang="en-US" sz="13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</a:t>
            </a:r>
            <a:r>
              <a:rPr lang="id-ID" sz="13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/KOTA</a:t>
            </a:r>
            <a:endParaRPr lang="en-US" sz="1300" dirty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pPr marL="342865" lvl="1" indent="-342865" defTabSz="914305">
              <a:buFontTx/>
              <a:buAutoNum type="arabicPeriod"/>
              <a:defRPr/>
            </a:pPr>
            <a:r>
              <a:rPr lang="en-US" sz="1300" dirty="0">
                <a:solidFill>
                  <a:schemeClr val="tx1"/>
                </a:solidFill>
                <a:latin typeface="Arial Black" pitchFamily="34" charset="0"/>
              </a:rPr>
              <a:t>ADD</a:t>
            </a:r>
          </a:p>
          <a:p>
            <a:pPr marL="342865" lvl="1" indent="-342865" defTabSz="914305">
              <a:buFontTx/>
              <a:buAutoNum type="arabicPeriod"/>
              <a:defRPr/>
            </a:pPr>
            <a:r>
              <a:rPr lang="es-ES" sz="1300" dirty="0">
                <a:solidFill>
                  <a:schemeClr val="tx1"/>
                </a:solidFill>
                <a:latin typeface="Arial Black" pitchFamily="34" charset="0"/>
              </a:rPr>
              <a:t>BANTUAN KEUANGAN DARI </a:t>
            </a:r>
            <a:r>
              <a:rPr lang="en-US" sz="1300" dirty="0">
                <a:solidFill>
                  <a:schemeClr val="tx1"/>
                </a:solidFill>
                <a:latin typeface="Arial Black" pitchFamily="34" charset="0"/>
              </a:rPr>
              <a:t>APBD </a:t>
            </a:r>
            <a:r>
              <a:rPr lang="es-ES" sz="1300" dirty="0">
                <a:solidFill>
                  <a:schemeClr val="tx1"/>
                </a:solidFill>
                <a:latin typeface="Arial Black" pitchFamily="34" charset="0"/>
              </a:rPr>
              <a:t>PROVINSI  &amp;  </a:t>
            </a:r>
            <a:r>
              <a:rPr lang="id-ID" sz="1300" dirty="0">
                <a:solidFill>
                  <a:schemeClr val="tx1"/>
                </a:solidFill>
                <a:latin typeface="Arial Black" pitchFamily="34" charset="0"/>
              </a:rPr>
              <a:t>KAB</a:t>
            </a:r>
            <a:r>
              <a:rPr lang="en-US" sz="1300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r>
              <a:rPr lang="id-ID" sz="1300" dirty="0">
                <a:solidFill>
                  <a:schemeClr val="tx1"/>
                </a:solidFill>
                <a:latin typeface="Arial Black" pitchFamily="34" charset="0"/>
              </a:rPr>
              <a:t>/K</a:t>
            </a:r>
            <a:r>
              <a:rPr lang="en-US" sz="1300" dirty="0">
                <a:solidFill>
                  <a:schemeClr val="tx1"/>
                </a:solidFill>
                <a:latin typeface="Arial Black" pitchFamily="34" charset="0"/>
              </a:rPr>
              <a:t>OTA (</a:t>
            </a:r>
            <a:r>
              <a:rPr lang="en-US" sz="1300" i="1" dirty="0" err="1">
                <a:solidFill>
                  <a:schemeClr val="tx1"/>
                </a:solidFill>
                <a:latin typeface="Arial Black" pitchFamily="34" charset="0"/>
              </a:rPr>
              <a:t>Dpt</a:t>
            </a:r>
            <a:r>
              <a:rPr lang="en-US" sz="1300" i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Arial Black" pitchFamily="34" charset="0"/>
              </a:rPr>
              <a:t>bersifat</a:t>
            </a:r>
            <a:r>
              <a:rPr lang="en-US" sz="1300" i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Arial Black" pitchFamily="34" charset="0"/>
              </a:rPr>
              <a:t>umum</a:t>
            </a:r>
            <a:r>
              <a:rPr lang="en-US" sz="1300" i="1" dirty="0">
                <a:solidFill>
                  <a:schemeClr val="tx1"/>
                </a:solidFill>
                <a:latin typeface="Arial Black" pitchFamily="34" charset="0"/>
              </a:rPr>
              <a:t> &amp; </a:t>
            </a:r>
            <a:r>
              <a:rPr lang="en-US" sz="1300" i="1" dirty="0" err="1">
                <a:solidFill>
                  <a:schemeClr val="tx1"/>
                </a:solidFill>
                <a:latin typeface="Arial Black" pitchFamily="34" charset="0"/>
              </a:rPr>
              <a:t>khusus</a:t>
            </a:r>
            <a:r>
              <a:rPr lang="en-US" sz="1300" i="1" dirty="0">
                <a:solidFill>
                  <a:schemeClr val="tx1"/>
                </a:solidFill>
                <a:latin typeface="Arial Black" pitchFamily="34" charset="0"/>
              </a:rPr>
              <a:t>. </a:t>
            </a:r>
            <a:r>
              <a:rPr lang="en-US" sz="1300" i="1" dirty="0" err="1">
                <a:solidFill>
                  <a:schemeClr val="tx1"/>
                </a:solidFill>
                <a:latin typeface="Arial Black" pitchFamily="34" charset="0"/>
              </a:rPr>
              <a:t>Kalau</a:t>
            </a:r>
            <a:r>
              <a:rPr lang="en-US" sz="1300" i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Arial Black" pitchFamily="34" charset="0"/>
              </a:rPr>
              <a:t>khusus</a:t>
            </a:r>
            <a:r>
              <a:rPr lang="en-US" sz="1300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 Black" pitchFamily="34" charset="0"/>
              </a:rPr>
              <a:t>dikelola</a:t>
            </a:r>
            <a:r>
              <a:rPr lang="en-US" sz="13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Black" pitchFamily="34" charset="0"/>
              </a:rPr>
              <a:t>dlm</a:t>
            </a:r>
            <a:r>
              <a:rPr lang="en-US" sz="13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Black" pitchFamily="34" charset="0"/>
              </a:rPr>
              <a:t>APBDes</a:t>
            </a:r>
            <a:r>
              <a:rPr lang="en-US" sz="1300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 Black" pitchFamily="34" charset="0"/>
              </a:rPr>
              <a:t>tetapi</a:t>
            </a:r>
            <a:r>
              <a:rPr lang="en-US" sz="13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Black" pitchFamily="34" charset="0"/>
              </a:rPr>
              <a:t>tdk</a:t>
            </a:r>
            <a:r>
              <a:rPr lang="en-US" sz="13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Black" pitchFamily="34" charset="0"/>
              </a:rPr>
              <a:t>mengikuti</a:t>
            </a:r>
            <a:r>
              <a:rPr lang="en-US" sz="13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 Black" pitchFamily="34" charset="0"/>
              </a:rPr>
              <a:t>ketentuan</a:t>
            </a:r>
            <a:r>
              <a:rPr lang="en-US" sz="1300" dirty="0">
                <a:solidFill>
                  <a:schemeClr val="tx1"/>
                </a:solidFill>
                <a:latin typeface="Arial Black" pitchFamily="34" charset="0"/>
              </a:rPr>
              <a:t> min 70% &amp; paling </a:t>
            </a:r>
            <a:r>
              <a:rPr lang="en-US" sz="1300" dirty="0" err="1">
                <a:solidFill>
                  <a:schemeClr val="tx1"/>
                </a:solidFill>
                <a:latin typeface="Arial Black" pitchFamily="34" charset="0"/>
              </a:rPr>
              <a:t>banyak</a:t>
            </a:r>
            <a:r>
              <a:rPr lang="en-US" sz="1300" dirty="0">
                <a:solidFill>
                  <a:schemeClr val="tx1"/>
                </a:solidFill>
                <a:latin typeface="Arial Black" pitchFamily="34" charset="0"/>
              </a:rPr>
              <a:t> 30%)</a:t>
            </a:r>
          </a:p>
          <a:p>
            <a:pPr marL="342865" lvl="1" indent="-342865" defTabSz="914305">
              <a:buFontTx/>
              <a:buAutoNum type="arabicPeriod"/>
              <a:defRPr/>
            </a:pPr>
            <a:endParaRPr lang="en-US" sz="1300" dirty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  <p:cxnSp>
        <p:nvCxnSpPr>
          <p:cNvPr id="86" name="Elbow Connector 85"/>
          <p:cNvCxnSpPr>
            <a:stCxn id="38" idx="1"/>
            <a:endCxn id="131" idx="1"/>
          </p:cNvCxnSpPr>
          <p:nvPr/>
        </p:nvCxnSpPr>
        <p:spPr>
          <a:xfrm rot="10800000" flipV="1">
            <a:off x="2213761" y="1873637"/>
            <a:ext cx="682560" cy="1049870"/>
          </a:xfrm>
          <a:prstGeom prst="bentConnector3">
            <a:avLst>
              <a:gd name="adj1" fmla="val 145653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38" idx="1"/>
            <a:endCxn id="43" idx="1"/>
          </p:cNvCxnSpPr>
          <p:nvPr/>
        </p:nvCxnSpPr>
        <p:spPr>
          <a:xfrm rot="10800000" flipV="1">
            <a:off x="2213761" y="1873639"/>
            <a:ext cx="682560" cy="2778051"/>
          </a:xfrm>
          <a:prstGeom prst="bentConnector3">
            <a:avLst>
              <a:gd name="adj1" fmla="val 14913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>
            <a:stCxn id="38" idx="1"/>
            <a:endCxn id="42" idx="1"/>
          </p:cNvCxnSpPr>
          <p:nvPr/>
        </p:nvCxnSpPr>
        <p:spPr>
          <a:xfrm rot="10800000" flipV="1">
            <a:off x="2229601" y="1873637"/>
            <a:ext cx="666720" cy="4251326"/>
          </a:xfrm>
          <a:prstGeom prst="bentConnector3">
            <a:avLst>
              <a:gd name="adj1" fmla="val 150372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43" idx="3"/>
            <a:endCxn id="60" idx="1"/>
          </p:cNvCxnSpPr>
          <p:nvPr/>
        </p:nvCxnSpPr>
        <p:spPr>
          <a:xfrm flipV="1">
            <a:off x="3966240" y="4641609"/>
            <a:ext cx="224640" cy="1008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42" idx="3"/>
          </p:cNvCxnSpPr>
          <p:nvPr/>
        </p:nvCxnSpPr>
        <p:spPr>
          <a:xfrm>
            <a:off x="3829440" y="6124963"/>
            <a:ext cx="361440" cy="2160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44" idx="3"/>
            <a:endCxn id="60" idx="3"/>
          </p:cNvCxnSpPr>
          <p:nvPr/>
        </p:nvCxnSpPr>
        <p:spPr>
          <a:xfrm>
            <a:off x="8915520" y="1860676"/>
            <a:ext cx="1294560" cy="2780932"/>
          </a:xfrm>
          <a:prstGeom prst="bentConnector3">
            <a:avLst>
              <a:gd name="adj1" fmla="val 117647"/>
            </a:avLst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Elbow Connector 178"/>
          <p:cNvCxnSpPr>
            <a:stCxn id="44" idx="3"/>
          </p:cNvCxnSpPr>
          <p:nvPr/>
        </p:nvCxnSpPr>
        <p:spPr>
          <a:xfrm>
            <a:off x="8915520" y="1860675"/>
            <a:ext cx="1294560" cy="4285890"/>
          </a:xfrm>
          <a:prstGeom prst="bentConnector3">
            <a:avLst>
              <a:gd name="adj1" fmla="val 117647"/>
            </a:avLst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38" idx="3"/>
            <a:endCxn id="44" idx="1"/>
          </p:cNvCxnSpPr>
          <p:nvPr/>
        </p:nvCxnSpPr>
        <p:spPr>
          <a:xfrm flipV="1">
            <a:off x="4419840" y="1860675"/>
            <a:ext cx="3581280" cy="129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948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3120" y="361479"/>
            <a:ext cx="7238880" cy="10671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914305">
              <a:defRPr/>
            </a:pPr>
            <a:r>
              <a:rPr lang="en-US" sz="3200" dirty="0">
                <a:solidFill>
                  <a:prstClr val="white"/>
                </a:solidFill>
                <a:latin typeface="Arial Black" pitchFamily="34" charset="0"/>
                <a:cs typeface="Aharoni" pitchFamily="2" charset="-79"/>
              </a:rPr>
              <a:t>SALURAN PENDAPATAN DESA </a:t>
            </a:r>
          </a:p>
          <a:p>
            <a:pPr algn="ctr" defTabSz="914305">
              <a:defRPr/>
            </a:pPr>
            <a:r>
              <a:rPr lang="en-US" sz="2400" dirty="0">
                <a:solidFill>
                  <a:srgbClr val="002060"/>
                </a:solidFill>
                <a:latin typeface="Arial Black" pitchFamily="34" charset="0"/>
              </a:rPr>
              <a:t>( PP </a:t>
            </a:r>
            <a:r>
              <a:rPr lang="id-ID" sz="2400" dirty="0">
                <a:solidFill>
                  <a:srgbClr val="002060"/>
                </a:solidFill>
                <a:latin typeface="Arial Black" pitchFamily="34" charset="0"/>
              </a:rPr>
              <a:t>43/2014, </a:t>
            </a:r>
            <a:r>
              <a:rPr lang="en-US" sz="2400" dirty="0">
                <a:solidFill>
                  <a:srgbClr val="002060"/>
                </a:solidFill>
                <a:latin typeface="Arial Black" pitchFamily="34" charset="0"/>
              </a:rPr>
              <a:t>Ps. 91 &amp; 92)</a:t>
            </a:r>
            <a:r>
              <a:rPr lang="en-US" sz="1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95936" y="2264227"/>
            <a:ext cx="7162048" cy="1904999"/>
          </a:xfrm>
          <a:prstGeom prst="rect">
            <a:avLst/>
          </a:prstGeom>
          <a:solidFill>
            <a:srgbClr val="FFFF0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marL="0" lvl="1" algn="ctr" defTabSz="914305">
              <a:defRPr/>
            </a:pPr>
            <a:r>
              <a:rPr lang="en-US" sz="28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SELURUHNYA DISALURKAN MELALUI REKENING KAS DESA DAN PENGGUNAANNYA DITETAPKAN DALAM </a:t>
            </a:r>
            <a:r>
              <a:rPr lang="en-US" sz="2800" dirty="0" err="1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APBDes</a:t>
            </a:r>
            <a:endParaRPr lang="en-US" sz="2800" dirty="0">
              <a:solidFill>
                <a:prstClr val="black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873" indent="-2857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882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034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187" indent="-22857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340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49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645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79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1A55A0DA-A599-4A09-BFC1-91F4C343BE07}" type="slidenum">
              <a:rPr lang="en-US" smtClean="0">
                <a:solidFill>
                  <a:srgbClr val="A7A399"/>
                </a:solidFill>
              </a:rPr>
              <a:pPr eaLnBrk="1" hangingPunct="1">
                <a:defRPr/>
              </a:pPr>
              <a:t>14</a:t>
            </a:fld>
            <a:endParaRPr lang="en-US">
              <a:solidFill>
                <a:srgbClr val="A7A39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31557" y="4956950"/>
            <a:ext cx="7085856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marL="0" lvl="1" algn="ctr" defTabSz="914305">
              <a:defRPr/>
            </a:pPr>
            <a:r>
              <a:rPr lang="en-US" sz="280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PENCAIRANNYA HARUS DITANDATANGANI OLEH KADES &amp; BENDAHARA DESA</a:t>
            </a:r>
          </a:p>
        </p:txBody>
      </p:sp>
      <p:cxnSp>
        <p:nvCxnSpPr>
          <p:cNvPr id="51" name="Elbow Connector 17"/>
          <p:cNvCxnSpPr/>
          <p:nvPr/>
        </p:nvCxnSpPr>
        <p:spPr>
          <a:xfrm rot="5400000">
            <a:off x="6082280" y="4560240"/>
            <a:ext cx="786323" cy="4320"/>
          </a:xfrm>
          <a:prstGeom prst="bentConnector3">
            <a:avLst>
              <a:gd name="adj1" fmla="val 50000"/>
            </a:avLst>
          </a:prstGeom>
          <a:ln w="1047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17"/>
          <p:cNvCxnSpPr>
            <a:stCxn id="5" idx="2"/>
          </p:cNvCxnSpPr>
          <p:nvPr/>
        </p:nvCxnSpPr>
        <p:spPr>
          <a:xfrm rot="16200000" flipH="1">
            <a:off x="6057076" y="1843394"/>
            <a:ext cx="835288" cy="5760"/>
          </a:xfrm>
          <a:prstGeom prst="bentConnector3">
            <a:avLst>
              <a:gd name="adj1" fmla="val 50000"/>
            </a:avLst>
          </a:prstGeom>
          <a:ln w="104775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36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1F9A4-1794-4B2A-B2C5-05632269BC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01059" name="Rectangle 3" descr="Parchment"/>
          <p:cNvSpPr>
            <a:spLocks noChangeArrowheads="1"/>
          </p:cNvSpPr>
          <p:nvPr/>
        </p:nvSpPr>
        <p:spPr bwMode="auto">
          <a:xfrm>
            <a:off x="1776000" y="1568327"/>
            <a:ext cx="8640000" cy="38048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945" tIns="41473" rIns="82945" bIns="41473"/>
          <a:lstStyle/>
          <a:p>
            <a:pPr marL="449217" indent="-449217" algn="just" defTabSz="914305">
              <a:spcBef>
                <a:spcPct val="50000"/>
              </a:spcBef>
              <a:buBlip>
                <a:blip r:embed="rId3"/>
              </a:buBlip>
              <a:tabLst>
                <a:tab pos="449217" algn="l"/>
              </a:tabLst>
              <a:defRPr/>
            </a:pPr>
            <a:r>
              <a:rPr lang="en-US" sz="2000" dirty="0">
                <a:solidFill>
                  <a:schemeClr val="tx1"/>
                </a:solidFill>
              </a:rPr>
              <a:t>SEMUA PENERIMAAN (BAIK DALAM BENTUK UANG, MAUPUN BARANG DAN/ATAU JASA) DIANGGARKAN DALAM APB-DESA.</a:t>
            </a:r>
          </a:p>
          <a:p>
            <a:pPr marL="449217" indent="-449217" algn="just" defTabSz="914305">
              <a:spcBef>
                <a:spcPct val="50000"/>
              </a:spcBef>
              <a:buBlip>
                <a:blip r:embed="rId3"/>
              </a:buBlip>
              <a:tabLst>
                <a:tab pos="449217" algn="l"/>
              </a:tabLst>
              <a:defRPr/>
            </a:pPr>
            <a:r>
              <a:rPr lang="en-US" sz="2000" dirty="0">
                <a:solidFill>
                  <a:schemeClr val="tx1"/>
                </a:solidFill>
              </a:rPr>
              <a:t>SELURUH PENDAPATAN DAN BELANJA DIANGGARKAN SECARA BRUTO.</a:t>
            </a:r>
          </a:p>
          <a:p>
            <a:pPr marL="449217" indent="-449217" algn="just" defTabSz="914305">
              <a:spcBef>
                <a:spcPct val="50000"/>
              </a:spcBef>
              <a:buBlip>
                <a:blip r:embed="rId3"/>
              </a:buBlip>
              <a:tabLst>
                <a:tab pos="449217" algn="l"/>
              </a:tabLst>
              <a:defRPr/>
            </a:pPr>
            <a:r>
              <a:rPr lang="en-US" sz="2000" dirty="0">
                <a:solidFill>
                  <a:schemeClr val="tx1"/>
                </a:solidFill>
              </a:rPr>
              <a:t>JUMLAH PENDAPATAN MERUPAKAN PERKIRAAN TERUKUR DAN DAPAT DICAPAI SERTA BERDASARKAN KETENTUAN PER-UU-AN.</a:t>
            </a:r>
          </a:p>
          <a:p>
            <a:pPr marL="449217" indent="-449217" algn="just" defTabSz="914305">
              <a:spcBef>
                <a:spcPct val="50000"/>
              </a:spcBef>
              <a:buBlip>
                <a:blip r:embed="rId3"/>
              </a:buBlip>
              <a:tabLst>
                <a:tab pos="449217" algn="l"/>
              </a:tabLst>
              <a:defRPr/>
            </a:pPr>
            <a:r>
              <a:rPr lang="en-US" sz="2000" dirty="0">
                <a:solidFill>
                  <a:schemeClr val="tx1"/>
                </a:solidFill>
              </a:rPr>
              <a:t>PENGANGGARAN PENGELUARAN HARUS DIDUKUNG DENGAN ADANYA KEPASTIAN TERSEDIANYA PENERIMAAN DALAM JUMLAH CUKUP DAN HARUS DIDUKUNG DENGAN DASAR HUKUM YANG MELANDASINYA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9093" y="476691"/>
            <a:ext cx="7729874" cy="42231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defTabSz="914305">
              <a:defRPr/>
            </a:pPr>
            <a:r>
              <a:rPr lang="en-US" sz="2200" b="1" dirty="0">
                <a:latin typeface="Arial" charset="0"/>
              </a:rPr>
              <a:t>PRINSIP-PRINSIP PENGANGGARAN</a:t>
            </a:r>
            <a:r>
              <a:rPr lang="id-ID" sz="2200" b="1" dirty="0">
                <a:latin typeface="Arial" charset="0"/>
              </a:rPr>
              <a:t> </a:t>
            </a:r>
            <a:r>
              <a:rPr lang="en-US" sz="2200" b="1" dirty="0">
                <a:latin typeface="Arial" charset="0"/>
              </a:rPr>
              <a:t>DALAM APB-DESA</a:t>
            </a:r>
            <a:endParaRPr lang="id-ID" sz="2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2819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920" y="237626"/>
            <a:ext cx="6994080" cy="868411"/>
          </a:xfrm>
        </p:spPr>
        <p:txBody>
          <a:bodyPr/>
          <a:lstStyle/>
          <a:p>
            <a:pPr eaLnBrk="1" hangingPunct="1">
              <a:defRPr/>
            </a:pPr>
            <a:r>
              <a:rPr lang="id-ID" dirty="0"/>
              <a:t>Struktur APB Desa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3D32-709C-448D-9576-15FD613C54B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7" name="Rounded Rectangle 36"/>
          <p:cNvSpPr/>
          <p:nvPr/>
        </p:nvSpPr>
        <p:spPr>
          <a:xfrm>
            <a:off x="1668000" y="1444898"/>
            <a:ext cx="2712960" cy="4454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defTabSz="914305">
              <a:defRPr/>
            </a:pPr>
            <a:endParaRPr lang="id-ID" dirty="0">
              <a:solidFill>
                <a:prstClr val="black"/>
              </a:solidFill>
            </a:endParaRPr>
          </a:p>
          <a:p>
            <a:pPr algn="ctr" defTabSz="914305">
              <a:defRPr/>
            </a:pPr>
            <a:r>
              <a:rPr lang="id-ID" sz="1900" b="1" dirty="0">
                <a:solidFill>
                  <a:srgbClr val="F79646">
                    <a:lumMod val="75000"/>
                  </a:srgbClr>
                </a:solidFill>
                <a:latin typeface="Berlin Sans FB" pitchFamily="34" charset="0"/>
              </a:rPr>
              <a:t>1. Pendapatan</a:t>
            </a:r>
          </a:p>
          <a:p>
            <a:pPr algn="ctr" defTabSz="914305">
              <a:defRPr/>
            </a:pPr>
            <a:endParaRPr lang="id-ID" sz="900" dirty="0">
              <a:solidFill>
                <a:prstClr val="black"/>
              </a:solidFill>
            </a:endParaRPr>
          </a:p>
          <a:p>
            <a:pPr marL="266672" indent="-266672" algn="just" defTabSz="914305">
              <a:buFont typeface="Wingdings" pitchFamily="2" charset="2"/>
              <a:buChar char="q"/>
              <a:defRPr/>
            </a:pPr>
            <a:r>
              <a:rPr lang="id-ID" dirty="0">
                <a:solidFill>
                  <a:prstClr val="black"/>
                </a:solidFill>
              </a:rPr>
              <a:t> </a:t>
            </a:r>
            <a:r>
              <a:rPr lang="id-ID" b="1" dirty="0">
                <a:solidFill>
                  <a:prstClr val="black"/>
                </a:solidFill>
              </a:rPr>
              <a:t>PADes;</a:t>
            </a:r>
          </a:p>
          <a:p>
            <a:pPr marL="365087" algn="just" defTabSz="914305">
              <a:defRPr/>
            </a:pPr>
            <a:r>
              <a:rPr lang="id-ID" i="1" dirty="0">
                <a:solidFill>
                  <a:prstClr val="black"/>
                </a:solidFill>
              </a:rPr>
              <a:t>Hasil usaha, hasil aset, swadaya &amp; partisipasi, Gotro &amp; dll PADesa;</a:t>
            </a:r>
          </a:p>
          <a:p>
            <a:pPr marL="266672" indent="-266672" algn="just" defTabSz="914305">
              <a:buFont typeface="Wingdings" pitchFamily="2" charset="2"/>
              <a:buChar char="q"/>
              <a:defRPr/>
            </a:pPr>
            <a:r>
              <a:rPr lang="id-ID" b="1" dirty="0">
                <a:solidFill>
                  <a:prstClr val="black"/>
                </a:solidFill>
              </a:rPr>
              <a:t>Transfer;</a:t>
            </a:r>
            <a:r>
              <a:rPr lang="id-ID" dirty="0">
                <a:solidFill>
                  <a:prstClr val="black"/>
                </a:solidFill>
              </a:rPr>
              <a:t> </a:t>
            </a:r>
          </a:p>
          <a:p>
            <a:pPr marL="368262" algn="just" defTabSz="914305">
              <a:defRPr/>
            </a:pPr>
            <a:r>
              <a:rPr lang="id-ID" i="1" dirty="0">
                <a:solidFill>
                  <a:prstClr val="black"/>
                </a:solidFill>
              </a:rPr>
              <a:t>APBN, APBD</a:t>
            </a:r>
          </a:p>
          <a:p>
            <a:pPr marL="266672" indent="-266672" algn="just" defTabSz="914305">
              <a:buFont typeface="Wingdings" pitchFamily="2" charset="2"/>
              <a:buChar char="q"/>
              <a:defRPr/>
            </a:pPr>
            <a:r>
              <a:rPr lang="id-ID" dirty="0">
                <a:solidFill>
                  <a:prstClr val="black"/>
                </a:solidFill>
              </a:rPr>
              <a:t> </a:t>
            </a:r>
            <a:r>
              <a:rPr lang="id-ID" b="1" dirty="0">
                <a:solidFill>
                  <a:prstClr val="black"/>
                </a:solidFill>
              </a:rPr>
              <a:t>Lain-lainPendapatan</a:t>
            </a:r>
          </a:p>
          <a:p>
            <a:pPr marL="368262" algn="just" defTabSz="914305">
              <a:defRPr/>
            </a:pPr>
            <a:r>
              <a:rPr lang="id-ID" i="1" dirty="0">
                <a:solidFill>
                  <a:prstClr val="black"/>
                </a:solidFill>
              </a:rPr>
              <a:t>Hibah, sumbangan pihak ketiga,  Hasil Kerjsama, bantuan Perusahaan.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440000" y="1536582"/>
            <a:ext cx="3312000" cy="4310373"/>
          </a:xfrm>
          <a:prstGeom prst="roundRect">
            <a:avLst>
              <a:gd name="adj" fmla="val 917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defTabSz="914305">
              <a:defRPr/>
            </a:pPr>
            <a:r>
              <a:rPr lang="id-ID" sz="1900" b="1" dirty="0">
                <a:solidFill>
                  <a:srgbClr val="F79646">
                    <a:lumMod val="75000"/>
                  </a:srgbClr>
                </a:solidFill>
                <a:latin typeface="Berlin Sans FB" pitchFamily="34" charset="0"/>
              </a:rPr>
              <a:t>2. Belanja</a:t>
            </a:r>
          </a:p>
          <a:p>
            <a:pPr algn="ctr" defTabSz="914305">
              <a:defRPr/>
            </a:pPr>
            <a:endParaRPr lang="id-ID" sz="1000" dirty="0">
              <a:solidFill>
                <a:prstClr val="black"/>
              </a:solidFill>
            </a:endParaRPr>
          </a:p>
          <a:p>
            <a:pPr marL="365087" indent="-365087" algn="just" defTabSz="914305">
              <a:buFont typeface="Wingdings" pitchFamily="2" charset="2"/>
              <a:buChar char="q"/>
              <a:defRPr/>
            </a:pPr>
            <a:r>
              <a:rPr lang="id-ID" b="1" dirty="0">
                <a:solidFill>
                  <a:prstClr val="black"/>
                </a:solidFill>
              </a:rPr>
              <a:t>Klasifikasi kel.Belanja, Bid :</a:t>
            </a:r>
          </a:p>
          <a:p>
            <a:pPr marL="539694" indent="-269847" algn="just" defTabSz="914305">
              <a:defRPr/>
            </a:pPr>
            <a:r>
              <a:rPr lang="id-ID" i="1" dirty="0">
                <a:solidFill>
                  <a:prstClr val="black"/>
                </a:solidFill>
              </a:rPr>
              <a:t>2.1. Penyelenggaran Pemdes</a:t>
            </a:r>
          </a:p>
          <a:p>
            <a:pPr marL="539694" indent="-269847" algn="just" defTabSz="914305">
              <a:defRPr/>
            </a:pPr>
            <a:r>
              <a:rPr lang="id-ID" i="1" dirty="0">
                <a:solidFill>
                  <a:prstClr val="black"/>
                </a:solidFill>
              </a:rPr>
              <a:t>2.2. Bangdes;</a:t>
            </a:r>
          </a:p>
          <a:p>
            <a:pPr marL="539694" indent="-269847" algn="just" defTabSz="914305">
              <a:defRPr/>
            </a:pPr>
            <a:r>
              <a:rPr lang="id-ID" i="1" dirty="0">
                <a:solidFill>
                  <a:prstClr val="black"/>
                </a:solidFill>
              </a:rPr>
              <a:t>2.3. Kemasyarakatan;</a:t>
            </a:r>
          </a:p>
          <a:p>
            <a:pPr marL="539694" indent="-269847" algn="just" defTabSz="914305">
              <a:tabLst>
                <a:tab pos="630172" algn="l"/>
              </a:tabLst>
              <a:defRPr/>
            </a:pPr>
            <a:r>
              <a:rPr lang="id-ID" i="1" dirty="0">
                <a:solidFill>
                  <a:prstClr val="black"/>
                </a:solidFill>
              </a:rPr>
              <a:t>2.4.	Pemberdayaan Masy. 	;</a:t>
            </a:r>
          </a:p>
          <a:p>
            <a:pPr marL="449217" indent="-179369" algn="just" defTabSz="914305">
              <a:defRPr/>
            </a:pPr>
            <a:r>
              <a:rPr lang="id-ID" i="1" dirty="0">
                <a:solidFill>
                  <a:prstClr val="black"/>
                </a:solidFill>
              </a:rPr>
              <a:t>2.5. Tak terduga.</a:t>
            </a:r>
          </a:p>
          <a:p>
            <a:pPr marL="269847" indent="-269847" algn="just" defTabSz="914305">
              <a:buFont typeface="Wingdings" pitchFamily="2" charset="2"/>
              <a:buChar char="q"/>
              <a:defRPr/>
            </a:pPr>
            <a:r>
              <a:rPr lang="id-ID" b="1" dirty="0">
                <a:solidFill>
                  <a:prstClr val="black"/>
                </a:solidFill>
              </a:rPr>
              <a:t>Bid. dibagi mjd Keg. (RKPD);</a:t>
            </a:r>
          </a:p>
          <a:p>
            <a:pPr algn="just" defTabSz="914305">
              <a:buFont typeface="Wingdings" pitchFamily="2" charset="2"/>
              <a:buChar char="q"/>
              <a:defRPr/>
            </a:pPr>
            <a:r>
              <a:rPr lang="id-ID" dirty="0">
                <a:solidFill>
                  <a:prstClr val="black"/>
                </a:solidFill>
              </a:rPr>
              <a:t> </a:t>
            </a:r>
            <a:r>
              <a:rPr lang="id-ID" b="1" dirty="0">
                <a:solidFill>
                  <a:prstClr val="black"/>
                </a:solidFill>
              </a:rPr>
              <a:t>Keg. dibagi, jenis belanja : </a:t>
            </a:r>
          </a:p>
          <a:p>
            <a:pPr marL="539694" indent="-269847" algn="just" defTabSz="914305">
              <a:buFont typeface="+mj-lt"/>
              <a:buAutoNum type="arabicPeriod"/>
              <a:defRPr/>
            </a:pPr>
            <a:r>
              <a:rPr lang="id-ID" dirty="0">
                <a:solidFill>
                  <a:prstClr val="black"/>
                </a:solidFill>
              </a:rPr>
              <a:t> </a:t>
            </a:r>
            <a:r>
              <a:rPr lang="id-ID" i="1" dirty="0">
                <a:solidFill>
                  <a:prstClr val="black"/>
                </a:solidFill>
              </a:rPr>
              <a:t>Belanja Pegawai;</a:t>
            </a:r>
          </a:p>
          <a:p>
            <a:pPr marL="539694" indent="-269847" algn="just" defTabSz="914305">
              <a:buFont typeface="+mj-lt"/>
              <a:buAutoNum type="arabicPeriod"/>
              <a:defRPr/>
            </a:pPr>
            <a:r>
              <a:rPr lang="id-ID" i="1" dirty="0">
                <a:solidFill>
                  <a:prstClr val="black"/>
                </a:solidFill>
              </a:rPr>
              <a:t> Belanja Barang/jasa;</a:t>
            </a:r>
          </a:p>
          <a:p>
            <a:pPr marL="612712" indent="-342865" algn="just" defTabSz="914305">
              <a:buFont typeface="+mj-lt"/>
              <a:buAutoNum type="arabicPeriod"/>
              <a:defRPr/>
            </a:pPr>
            <a:r>
              <a:rPr lang="id-ID" i="1" dirty="0">
                <a:solidFill>
                  <a:prstClr val="black"/>
                </a:solidFill>
              </a:rPr>
              <a:t>Belanja Modal.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811040" y="1495537"/>
            <a:ext cx="2712960" cy="43924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945" tIns="41473" rIns="82945" bIns="41473" anchor="ctr"/>
          <a:lstStyle/>
          <a:p>
            <a:pPr algn="ctr" defTabSz="914305">
              <a:defRPr/>
            </a:pPr>
            <a:endParaRPr lang="id-ID" dirty="0">
              <a:solidFill>
                <a:prstClr val="black"/>
              </a:solidFill>
            </a:endParaRPr>
          </a:p>
          <a:p>
            <a:pPr algn="ctr" defTabSz="914305">
              <a:defRPr/>
            </a:pPr>
            <a:endParaRPr lang="id-ID" dirty="0">
              <a:solidFill>
                <a:prstClr val="black"/>
              </a:solidFill>
            </a:endParaRPr>
          </a:p>
          <a:p>
            <a:pPr algn="ctr" defTabSz="914305">
              <a:defRPr/>
            </a:pPr>
            <a:endParaRPr lang="id-ID" dirty="0">
              <a:solidFill>
                <a:prstClr val="black"/>
              </a:solidFill>
            </a:endParaRPr>
          </a:p>
          <a:p>
            <a:pPr algn="ctr" defTabSz="914305">
              <a:defRPr/>
            </a:pPr>
            <a:endParaRPr lang="id-ID" dirty="0">
              <a:solidFill>
                <a:prstClr val="black"/>
              </a:solidFill>
            </a:endParaRPr>
          </a:p>
          <a:p>
            <a:pPr algn="ctr" defTabSz="914305">
              <a:defRPr/>
            </a:pPr>
            <a:endParaRPr lang="id-ID" sz="1900" dirty="0">
              <a:solidFill>
                <a:prstClr val="black"/>
              </a:solidFill>
              <a:latin typeface="Berlin Sans FB" pitchFamily="34" charset="0"/>
            </a:endParaRPr>
          </a:p>
          <a:p>
            <a:pPr algn="ctr" defTabSz="914305">
              <a:defRPr/>
            </a:pPr>
            <a:r>
              <a:rPr lang="id-ID" sz="19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3. Pembiayaan</a:t>
            </a:r>
          </a:p>
          <a:p>
            <a:pPr algn="ctr" defTabSz="914305">
              <a:defRPr/>
            </a:pPr>
            <a:endParaRPr lang="id-ID" sz="700" dirty="0">
              <a:solidFill>
                <a:prstClr val="black"/>
              </a:solidFill>
            </a:endParaRPr>
          </a:p>
          <a:p>
            <a:pPr algn="just" defTabSz="914305">
              <a:buFont typeface="Wingdings" pitchFamily="2" charset="2"/>
              <a:buChar char="q"/>
              <a:defRPr/>
            </a:pPr>
            <a:r>
              <a:rPr lang="id-ID" b="1" dirty="0">
                <a:solidFill>
                  <a:prstClr val="black"/>
                </a:solidFill>
              </a:rPr>
              <a:t> 3.1. Penerimaan</a:t>
            </a:r>
          </a:p>
          <a:p>
            <a:pPr marL="269847" algn="just" defTabSz="914305">
              <a:buFont typeface="Arial" pitchFamily="34" charset="0"/>
              <a:buChar char="•"/>
              <a:defRPr/>
            </a:pPr>
            <a:r>
              <a:rPr lang="id-ID" dirty="0">
                <a:solidFill>
                  <a:prstClr val="black"/>
                </a:solidFill>
              </a:rPr>
              <a:t>  3.1.1 </a:t>
            </a:r>
            <a:r>
              <a:rPr lang="id-ID" i="1" dirty="0">
                <a:solidFill>
                  <a:prstClr val="black"/>
                </a:solidFill>
              </a:rPr>
              <a:t>Silpa;</a:t>
            </a:r>
          </a:p>
          <a:p>
            <a:pPr marL="449217" indent="-179369" algn="just" defTabSz="914305">
              <a:buFont typeface="Arial" pitchFamily="34" charset="0"/>
              <a:buChar char="•"/>
              <a:defRPr/>
            </a:pPr>
            <a:r>
              <a:rPr lang="id-ID" i="1" dirty="0">
                <a:solidFill>
                  <a:prstClr val="black"/>
                </a:solidFill>
              </a:rPr>
              <a:t>3.1.2.Pencairan Dana cadangan;</a:t>
            </a:r>
          </a:p>
          <a:p>
            <a:pPr marL="449217" indent="-179369" defTabSz="914305">
              <a:buFont typeface="Arial" pitchFamily="34" charset="0"/>
              <a:buChar char="•"/>
              <a:defRPr/>
            </a:pPr>
            <a:r>
              <a:rPr lang="id-ID" i="1" dirty="0">
                <a:solidFill>
                  <a:prstClr val="black"/>
                </a:solidFill>
              </a:rPr>
              <a:t>3.1.3 Hasil Penjualan kekayaan Desa yang dipisahkan. </a:t>
            </a:r>
          </a:p>
          <a:p>
            <a:pPr algn="just" defTabSz="914305">
              <a:defRPr/>
            </a:pPr>
            <a:endParaRPr lang="id-ID" sz="1000" dirty="0">
              <a:solidFill>
                <a:prstClr val="black"/>
              </a:solidFill>
            </a:endParaRPr>
          </a:p>
          <a:p>
            <a:pPr algn="just" defTabSz="914305">
              <a:buFont typeface="Wingdings" pitchFamily="2" charset="2"/>
              <a:buChar char="q"/>
              <a:defRPr/>
            </a:pPr>
            <a:r>
              <a:rPr lang="id-ID" b="1" dirty="0">
                <a:solidFill>
                  <a:prstClr val="black"/>
                </a:solidFill>
              </a:rPr>
              <a:t> 3.2. Pengeluaran </a:t>
            </a:r>
          </a:p>
          <a:p>
            <a:pPr marL="449217" indent="-179369" algn="just" defTabSz="914305">
              <a:buFont typeface="Arial" pitchFamily="34" charset="0"/>
              <a:buChar char="•"/>
              <a:defRPr/>
            </a:pPr>
            <a:r>
              <a:rPr lang="id-ID" i="1" dirty="0">
                <a:solidFill>
                  <a:prstClr val="black"/>
                </a:solidFill>
              </a:rPr>
              <a:t>3.2.1.Pembentukan Dana Cadangan;</a:t>
            </a:r>
          </a:p>
          <a:p>
            <a:pPr marL="449217" indent="-179369" algn="just" defTabSz="914305">
              <a:buFont typeface="Arial" pitchFamily="34" charset="0"/>
              <a:buChar char="•"/>
              <a:defRPr/>
            </a:pPr>
            <a:r>
              <a:rPr lang="id-ID" i="1" dirty="0">
                <a:solidFill>
                  <a:prstClr val="black"/>
                </a:solidFill>
              </a:rPr>
              <a:t>3.2.2.Penyertaan Modal.</a:t>
            </a:r>
          </a:p>
          <a:p>
            <a:pPr marL="449217" indent="-179369" algn="just" defTabSz="914305">
              <a:defRPr/>
            </a:pPr>
            <a:endParaRPr lang="id-ID" i="1" dirty="0">
              <a:solidFill>
                <a:prstClr val="black"/>
              </a:solidFill>
            </a:endParaRPr>
          </a:p>
          <a:p>
            <a:pPr algn="just" defTabSz="914305">
              <a:defRPr/>
            </a:pPr>
            <a:endParaRPr lang="id-ID" dirty="0">
              <a:solidFill>
                <a:prstClr val="black"/>
              </a:solidFill>
            </a:endParaRPr>
          </a:p>
          <a:p>
            <a:pPr algn="ctr" defTabSz="914305">
              <a:defRPr/>
            </a:pPr>
            <a:endParaRPr lang="id-ID" dirty="0">
              <a:solidFill>
                <a:prstClr val="black"/>
              </a:solidFill>
            </a:endParaRPr>
          </a:p>
          <a:p>
            <a:pPr algn="ctr" defTabSz="914305">
              <a:defRPr/>
            </a:pPr>
            <a:endParaRPr lang="id-ID" dirty="0">
              <a:solidFill>
                <a:prstClr val="black"/>
              </a:solidFill>
            </a:endParaRPr>
          </a:p>
          <a:p>
            <a:pPr algn="ctr" defTabSz="914305">
              <a:defRPr/>
            </a:pP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668000" y="767175"/>
            <a:ext cx="8856000" cy="67772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defTabSz="914305">
              <a:defRPr/>
            </a:pPr>
            <a:r>
              <a:rPr lang="id-ID" sz="3400" b="1" dirty="0">
                <a:solidFill>
                  <a:prstClr val="white"/>
                </a:solidFill>
              </a:rPr>
              <a:t> APBDESA</a:t>
            </a:r>
          </a:p>
        </p:txBody>
      </p:sp>
    </p:spTree>
    <p:extLst>
      <p:ext uri="{BB962C8B-B14F-4D97-AF65-F5344CB8AC3E}">
        <p14:creationId xmlns:p14="http://schemas.microsoft.com/office/powerpoint/2010/main" val="352632861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127"/>
            <a:ext cx="9544334" cy="86836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DASAR HUKUM DANA TRANSFER KE DESA TAHUN 2019 :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609599" y="1106489"/>
            <a:ext cx="11014129" cy="5635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 	PERBUP </a:t>
            </a:r>
            <a:r>
              <a:rPr lang="en-US" sz="3200" dirty="0"/>
              <a:t>NO 73 TAHUN 2019 </a:t>
            </a:r>
            <a:r>
              <a:rPr lang="en-US" sz="3200" dirty="0" err="1"/>
              <a:t>ttg</a:t>
            </a:r>
            <a:r>
              <a:rPr lang="en-US" sz="3200" dirty="0"/>
              <a:t> :</a:t>
            </a:r>
            <a:endParaRPr lang="en-US" sz="3200" dirty="0" smtClean="0"/>
          </a:p>
          <a:p>
            <a:r>
              <a:rPr lang="en-US" sz="3200" dirty="0" smtClean="0"/>
              <a:t>	</a:t>
            </a:r>
            <a:r>
              <a:rPr lang="en-US" sz="3200" dirty="0" err="1" smtClean="0"/>
              <a:t>Petunjuk</a:t>
            </a:r>
            <a:r>
              <a:rPr lang="en-US" sz="3200" dirty="0" smtClean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 Dana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Hasil</a:t>
            </a:r>
            <a:r>
              <a:rPr lang="en-US" sz="3200" dirty="0"/>
              <a:t> </a:t>
            </a:r>
            <a:r>
              <a:rPr lang="en-US" sz="3200" dirty="0" err="1"/>
              <a:t>Pajak</a:t>
            </a:r>
            <a:r>
              <a:rPr lang="en-US" sz="3200" dirty="0"/>
              <a:t>      	Daerah Dan </a:t>
            </a:r>
            <a:r>
              <a:rPr lang="en-US" sz="3200" dirty="0" smtClean="0"/>
              <a:t>	</a:t>
            </a:r>
            <a:r>
              <a:rPr lang="en-US" sz="3200" dirty="0" err="1" smtClean="0"/>
              <a:t>Retribusi</a:t>
            </a:r>
            <a:r>
              <a:rPr lang="en-US" sz="3200" dirty="0" smtClean="0"/>
              <a:t> </a:t>
            </a:r>
            <a:r>
              <a:rPr lang="en-US" sz="3200" dirty="0"/>
              <a:t>Daerah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Desa</a:t>
            </a:r>
            <a:r>
              <a:rPr lang="en-US" sz="3200" dirty="0"/>
              <a:t> 	</a:t>
            </a:r>
            <a:r>
              <a:rPr lang="en-US" sz="3200" dirty="0" err="1"/>
              <a:t>Tahun</a:t>
            </a:r>
            <a:r>
              <a:rPr lang="en-US" sz="3200" dirty="0"/>
              <a:t> 2019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dirty="0" smtClean="0"/>
              <a:t>.	 </a:t>
            </a:r>
            <a:r>
              <a:rPr lang="en-US" sz="3200" dirty="0"/>
              <a:t>PERBUP NO 68 TAHUN 2019 </a:t>
            </a:r>
            <a:r>
              <a:rPr lang="en-US" sz="3200" dirty="0" err="1"/>
              <a:t>ttg</a:t>
            </a:r>
            <a:r>
              <a:rPr lang="en-US" sz="3200" dirty="0"/>
              <a:t> :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dirty="0" err="1"/>
              <a:t>Petunjuk</a:t>
            </a:r>
            <a:r>
              <a:rPr lang="en-US" sz="3200" dirty="0"/>
              <a:t> </a:t>
            </a:r>
            <a:r>
              <a:rPr lang="en-US" sz="3200" dirty="0" err="1"/>
              <a:t>Pelaksanaan</a:t>
            </a:r>
            <a:r>
              <a:rPr lang="en-US" sz="3200" dirty="0"/>
              <a:t> </a:t>
            </a:r>
            <a:r>
              <a:rPr lang="en-US" sz="3200" dirty="0" err="1"/>
              <a:t>Alokasi</a:t>
            </a:r>
            <a:r>
              <a:rPr lang="en-US" sz="3200" dirty="0"/>
              <a:t> Dana </a:t>
            </a:r>
            <a:r>
              <a:rPr lang="en-US" sz="3200" dirty="0" err="1"/>
              <a:t>Desa</a:t>
            </a:r>
            <a:r>
              <a:rPr lang="en-US" sz="3200" dirty="0"/>
              <a:t> 	</a:t>
            </a:r>
            <a:r>
              <a:rPr lang="en-US" sz="3200" dirty="0" err="1"/>
              <a:t>Tahun</a:t>
            </a:r>
            <a:r>
              <a:rPr lang="en-US" sz="3200" dirty="0"/>
              <a:t> 2019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3. </a:t>
            </a:r>
            <a:r>
              <a:rPr lang="en-US" sz="3200" dirty="0" smtClean="0"/>
              <a:t>	PERBUP </a:t>
            </a:r>
            <a:r>
              <a:rPr lang="en-US" sz="3200" dirty="0"/>
              <a:t>NO 74 TAHUN 2019 </a:t>
            </a:r>
            <a:r>
              <a:rPr lang="en-US" sz="3200" dirty="0" err="1"/>
              <a:t>ttg</a:t>
            </a:r>
            <a:r>
              <a:rPr lang="en-US" sz="3200" dirty="0"/>
              <a:t> :</a:t>
            </a:r>
            <a:br>
              <a:rPr lang="en-US" sz="3200" dirty="0"/>
            </a:br>
            <a:r>
              <a:rPr lang="en-US" sz="3200" dirty="0"/>
              <a:t>	Tata Cara </a:t>
            </a:r>
            <a:r>
              <a:rPr lang="en-US" sz="3200" dirty="0" err="1"/>
              <a:t>Pembagian</a:t>
            </a:r>
            <a:r>
              <a:rPr lang="en-US" sz="3200" dirty="0"/>
              <a:t>, </a:t>
            </a:r>
            <a:r>
              <a:rPr lang="en-US" sz="3200" dirty="0" err="1"/>
              <a:t>Penetapan</a:t>
            </a:r>
            <a:r>
              <a:rPr lang="en-US" sz="3200" dirty="0"/>
              <a:t> </a:t>
            </a:r>
            <a:r>
              <a:rPr lang="en-US" sz="3200" dirty="0" err="1"/>
              <a:t>Rincian</a:t>
            </a:r>
            <a:r>
              <a:rPr lang="en-US" sz="3200" dirty="0"/>
              <a:t> Dana 	</a:t>
            </a:r>
            <a:r>
              <a:rPr lang="en-US" sz="3200" dirty="0" err="1"/>
              <a:t>Desa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smtClean="0"/>
              <a:t>	</a:t>
            </a:r>
            <a:r>
              <a:rPr lang="en-US" sz="3200" dirty="0" err="1" smtClean="0"/>
              <a:t>Desa</a:t>
            </a:r>
            <a:r>
              <a:rPr lang="en-US" sz="3200" dirty="0" smtClean="0"/>
              <a:t> </a:t>
            </a:r>
            <a:r>
              <a:rPr lang="en-US" sz="3200" dirty="0"/>
              <a:t>Dan </a:t>
            </a:r>
            <a:r>
              <a:rPr lang="en-US" sz="3200" dirty="0" err="1"/>
              <a:t>Prioritas</a:t>
            </a:r>
            <a:r>
              <a:rPr lang="en-US" sz="3200" dirty="0"/>
              <a:t> </a:t>
            </a:r>
            <a:r>
              <a:rPr lang="en-US" sz="3200" dirty="0" err="1"/>
              <a:t>Penggunaan</a:t>
            </a:r>
            <a:r>
              <a:rPr lang="en-US" sz="3200" dirty="0"/>
              <a:t> Dana 	</a:t>
            </a:r>
            <a:r>
              <a:rPr lang="en-US" sz="3200" dirty="0" err="1"/>
              <a:t>Desa</a:t>
            </a:r>
            <a:r>
              <a:rPr lang="en-US" sz="3200" dirty="0"/>
              <a:t> </a:t>
            </a:r>
            <a:r>
              <a:rPr lang="en-US" sz="3200" dirty="0" smtClean="0"/>
              <a:t>	</a:t>
            </a:r>
            <a:r>
              <a:rPr lang="en-US" sz="3200" dirty="0" err="1" smtClean="0"/>
              <a:t>Kabupaten</a:t>
            </a:r>
            <a:r>
              <a:rPr lang="en-US" sz="3200" dirty="0" smtClean="0"/>
              <a:t> 	</a:t>
            </a:r>
            <a:r>
              <a:rPr lang="en-US" sz="3200" dirty="0" err="1" smtClean="0"/>
              <a:t>Sragen</a:t>
            </a:r>
            <a:r>
              <a:rPr lang="en-US" sz="3200" dirty="0" smtClean="0"/>
              <a:t> 	</a:t>
            </a:r>
            <a:r>
              <a:rPr lang="en-US" sz="3200" dirty="0" err="1" smtClean="0"/>
              <a:t>Tahun</a:t>
            </a:r>
            <a:r>
              <a:rPr lang="en-US" sz="3200" dirty="0" smtClean="0"/>
              <a:t> </a:t>
            </a:r>
            <a:r>
              <a:rPr lang="en-US" sz="3200" dirty="0" err="1"/>
              <a:t>Anggaran</a:t>
            </a:r>
            <a:r>
              <a:rPr lang="en-US" sz="32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1135699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214" y="0"/>
            <a:ext cx="9609586" cy="810552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latin typeface="Aharoni" pitchFamily="2" charset="-79"/>
                <a:cs typeface="Aharoni" pitchFamily="2" charset="-79"/>
              </a:rPr>
              <a:t>HASIL PEMERIKSAAN INSPEKTORAT </a:t>
            </a:r>
            <a:endParaRPr lang="id-ID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787400"/>
            <a:ext cx="77946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66114"/>
              </p:ext>
            </p:extLst>
          </p:nvPr>
        </p:nvGraphicFramePr>
        <p:xfrm>
          <a:off x="362606" y="814259"/>
          <a:ext cx="11556124" cy="588698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9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079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FFFF00"/>
                          </a:solidFill>
                        </a:rPr>
                        <a:t>NO</a:t>
                      </a:r>
                      <a:endParaRPr lang="id-ID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FFFF00"/>
                          </a:solidFill>
                        </a:rPr>
                        <a:t>TAHAPAN</a:t>
                      </a:r>
                      <a:endParaRPr lang="id-ID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solidFill>
                            <a:srgbClr val="FFFF00"/>
                          </a:solidFill>
                        </a:rPr>
                        <a:t>TEMUAN</a:t>
                      </a:r>
                      <a:endParaRPr lang="id-ID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905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PERENCANAAN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dirty="0" smtClean="0"/>
                        <a:t>Penyusunan APBDes belum memadai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dirty="0" smtClean="0"/>
                        <a:t>Belum melalui rapat desa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dirty="0" smtClean="0"/>
                        <a:t>Salah kode rekening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dirty="0" smtClean="0"/>
                        <a:t>Prioritas kebutuhan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dirty="0" smtClean="0"/>
                        <a:t>Standarisasi biaya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dirty="0" smtClean="0"/>
                        <a:t>Belum tepat wkt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dirty="0" smtClean="0"/>
                        <a:t>Belum ada pengesahan BPD</a:t>
                      </a:r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004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PELAKSANAAN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dirty="0" smtClean="0"/>
                        <a:t>Realisasi keg berbeda dgn dok pertgjwban maupun RAB (lokasi, luas &amp;</a:t>
                      </a:r>
                      <a:r>
                        <a:rPr lang="id-ID" sz="2000" baseline="0" dirty="0" smtClean="0"/>
                        <a:t> total dana yg dibelanjakan)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id-ID" sz="2000" baseline="0" dirty="0" smtClean="0"/>
                        <a:t>Belum melibatkan pejabat yg berwenang (TPK belum difungsikan sesuai ketentuan)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Uang sudah dibayarkan/dikeluarkan tetapi keg belum direalisasikan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Belum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mempertimbangkan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belum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perbup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tentang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).</a:t>
                      </a:r>
                      <a:r>
                        <a:rPr lang="en-US" sz="2000" baseline="0" dirty="0" smtClean="0"/>
                        <a:t> </a:t>
                      </a:r>
                      <a:endParaRPr lang="id-ID" sz="2000" baseline="0" dirty="0" smtClean="0"/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Pengendalian realisasi keg BKK belum memadai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Proses pencairan dana belum sesuai ketentuan (SPj tahap sblnya belum lengkap tetapi dana tahap berikutnya sudah dicairkan)</a:t>
                      </a:r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72" y="1332187"/>
            <a:ext cx="2302641" cy="193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946" y="0"/>
            <a:ext cx="9628516" cy="810552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latin typeface="Aharoni" pitchFamily="2" charset="-79"/>
                <a:cs typeface="Aharoni" pitchFamily="2" charset="-79"/>
              </a:rPr>
              <a:t>HASIL PEMERIKSAAN INSPEKTORAT </a:t>
            </a:r>
            <a:endParaRPr lang="id-ID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787400"/>
            <a:ext cx="77946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5311" y="892328"/>
          <a:ext cx="11619186" cy="6065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72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7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NO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TAHAPAN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TEMUAN</a:t>
                      </a:r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n-US" sz="2000" dirty="0" smtClean="0"/>
                        <a:t>7.  </a:t>
                      </a:r>
                      <a:r>
                        <a:rPr lang="id-ID" sz="2000" dirty="0" smtClean="0"/>
                        <a:t>Penyimpanan</a:t>
                      </a:r>
                      <a:r>
                        <a:rPr lang="id-ID" sz="2000" baseline="0" dirty="0" smtClean="0"/>
                        <a:t> dok keg/pengarsipan kurang memadai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8"/>
                      </a:pPr>
                      <a:r>
                        <a:rPr lang="id-ID" sz="2000" baseline="0" dirty="0" smtClean="0"/>
                        <a:t>Tumpang tindih lokasi keg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8"/>
                      </a:pPr>
                      <a:r>
                        <a:rPr lang="id-ID" sz="2000" baseline="0" dirty="0" smtClean="0"/>
                        <a:t>BA penyelesaian pekerjaan fisik belum dibuat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8"/>
                      </a:pPr>
                      <a:r>
                        <a:rPr lang="id-ID" sz="2000" baseline="0" dirty="0" smtClean="0"/>
                        <a:t>Dokumentasi kegiatan kurang memadai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8"/>
                      </a:pPr>
                      <a:r>
                        <a:rPr lang="id-ID" sz="2000" baseline="0" dirty="0" smtClean="0"/>
                        <a:t>Pembelian buku perpustakaan desa tdk dpt diyakini kesesuain jmlnya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8"/>
                      </a:pPr>
                      <a:r>
                        <a:rPr lang="id-ID" sz="2000" baseline="0" dirty="0" smtClean="0"/>
                        <a:t>Pembelian seragam perangkat tdk dpt diyakini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8"/>
                      </a:pPr>
                      <a:r>
                        <a:rPr lang="id-ID" sz="2000" baseline="0" dirty="0" smtClean="0"/>
                        <a:t>Keg karang taruna tdk dpt diyakini kebenarannya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8"/>
                      </a:pPr>
                      <a:r>
                        <a:rPr lang="id-ID" sz="2000" baseline="0" dirty="0" smtClean="0"/>
                        <a:t>Pengeluaran dana utk pembentukan BUMDes belum dpt dipertgjwkan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3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PENATAUSAHAAN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dirty="0" smtClean="0"/>
                        <a:t>BKU, Buku</a:t>
                      </a:r>
                      <a:r>
                        <a:rPr lang="id-ID" sz="2000" baseline="0" dirty="0" smtClean="0"/>
                        <a:t> Pembantu Bank &amp; Buku Pembantu Pajak belum dibuat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Ketentuan pajak belum dilaksanakan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Silpa belum dicatat dan belum disetor ke Kas Desa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Silpa langsung dipergunakan tanpa melalui mekanisme APBDes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Penatausahan keu kurang memadai (belum diverifikasi sekdes)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BKU belum ditutup pada tiap bulannya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Saldo BKU &amp; Saldo Kas</a:t>
                      </a:r>
                      <a:r>
                        <a:rPr lang="en-US" sz="2000" baseline="0" dirty="0" smtClean="0"/>
                        <a:t> ( cash on hand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cash on bank )</a:t>
                      </a:r>
                      <a:r>
                        <a:rPr lang="id-ID" sz="2000" baseline="0" dirty="0" smtClean="0"/>
                        <a:t> tidak sesuai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i="1" baseline="0" dirty="0" smtClean="0"/>
                        <a:t>Cash in hand </a:t>
                      </a:r>
                      <a:r>
                        <a:rPr lang="id-ID" sz="2000" baseline="0" dirty="0" smtClean="0"/>
                        <a:t>melebihi ketentuan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Pengambilan dana dr rekening tdk sesuai kebutuhan</a:t>
                      </a:r>
                      <a:r>
                        <a:rPr lang="en-US" sz="2000" baseline="0" dirty="0" smtClean="0"/>
                        <a:t> / </a:t>
                      </a:r>
                      <a:r>
                        <a:rPr lang="en-US" sz="2000" baseline="0" dirty="0" err="1" smtClean="0"/>
                        <a:t>pengambilan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uang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tidak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sesuai</a:t>
                      </a:r>
                      <a:r>
                        <a:rPr lang="en-US" sz="2000" baseline="0" dirty="0" smtClean="0"/>
                        <a:t> SPP</a:t>
                      </a:r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934277" y="214203"/>
            <a:ext cx="10465163" cy="157709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id-ID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id-ID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ESENSI </a:t>
            </a:r>
            <a:r>
              <a:rPr lang="id-ID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PEMBINAAN </a:t>
            </a:r>
            <a:r>
              <a:rPr lang="id-ID" sz="4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&amp;</a:t>
            </a:r>
            <a:r>
              <a:rPr lang="id-ID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PENGAWASAN</a:t>
            </a:r>
            <a:br>
              <a:rPr lang="id-ID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endParaRPr lang="en-US" sz="40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5360" y="2852936"/>
            <a:ext cx="11521280" cy="2866056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200" dirty="0" err="1" smtClean="0">
                <a:latin typeface="Segoe Print" pitchFamily="2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3200" dirty="0" smtClean="0">
                <a:latin typeface="Segoe Print" pitchFamily="2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3200" dirty="0" err="1" smtClean="0">
                <a:latin typeface="Segoe Print" pitchFamily="2" charset="0"/>
                <a:ea typeface="Tahoma" pitchFamily="34" charset="0"/>
                <a:cs typeface="Tahoma" pitchFamily="34" charset="0"/>
              </a:rPr>
              <a:t>menjamin</a:t>
            </a:r>
            <a:r>
              <a:rPr lang="en-US" sz="3200" dirty="0" smtClean="0">
                <a:latin typeface="Segoe Print" pitchFamily="2" charset="0"/>
                <a:ea typeface="Tahoma" pitchFamily="34" charset="0"/>
                <a:cs typeface="Tahoma" pitchFamily="34" charset="0"/>
              </a:rPr>
              <a:t> agar </a:t>
            </a:r>
            <a:r>
              <a:rPr lang="en-US" sz="3200" dirty="0" err="1" smtClean="0">
                <a:latin typeface="Segoe Print" pitchFamily="2" charset="0"/>
                <a:ea typeface="Tahoma" pitchFamily="34" charset="0"/>
                <a:cs typeface="Tahoma" pitchFamily="34" charset="0"/>
              </a:rPr>
              <a:t>pelaksanaan</a:t>
            </a:r>
            <a:r>
              <a:rPr lang="en-US" sz="3200" dirty="0" smtClean="0">
                <a:latin typeface="Segoe Print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Segoe Print" pitchFamily="2" charset="0"/>
                <a:ea typeface="Tahoma" pitchFamily="34" charset="0"/>
                <a:cs typeface="Tahoma" pitchFamily="34" charset="0"/>
              </a:rPr>
              <a:t>urusan</a:t>
            </a:r>
            <a:r>
              <a:rPr lang="en-US" sz="3200" dirty="0" smtClean="0">
                <a:latin typeface="Segoe Print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Segoe Print" pitchFamily="2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sz="3200" dirty="0" smtClean="0">
                <a:latin typeface="Segoe Print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Segoe Print" pitchFamily="2" charset="0"/>
                <a:ea typeface="Tahoma" pitchFamily="34" charset="0"/>
                <a:cs typeface="Tahoma" pitchFamily="34" charset="0"/>
              </a:rPr>
              <a:t>pemerintahan</a:t>
            </a:r>
            <a:r>
              <a:rPr lang="en-US" sz="3200" dirty="0" smtClean="0">
                <a:latin typeface="Segoe Print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3200" dirty="0" smtClean="0">
                <a:latin typeface="Segoe Print" pitchFamily="2" charset="0"/>
                <a:ea typeface="Tahoma" pitchFamily="34" charset="0"/>
                <a:cs typeface="Tahoma" pitchFamily="34" charset="0"/>
              </a:rPr>
              <a:t>daerah</a:t>
            </a:r>
            <a:r>
              <a:rPr lang="en-US" sz="3200" dirty="0" smtClean="0">
                <a:latin typeface="Segoe Print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 smtClean="0">
                <a:latin typeface="Segoe Print" pitchFamily="2" charset="0"/>
                <a:ea typeface="Tahoma" pitchFamily="34" charset="0"/>
                <a:cs typeface="Tahoma" pitchFamily="34" charset="0"/>
              </a:rPr>
              <a:t>selaras</a:t>
            </a:r>
            <a:r>
              <a:rPr lang="en-US" sz="3200" dirty="0" smtClean="0">
                <a:latin typeface="Segoe Print" pitchFamily="2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3200" dirty="0" err="1" smtClean="0">
                <a:latin typeface="Segoe Print" pitchFamily="2" charset="0"/>
                <a:ea typeface="Tahoma" pitchFamily="34" charset="0"/>
                <a:cs typeface="Tahoma" pitchFamily="34" charset="0"/>
              </a:rPr>
              <a:t>harmonis</a:t>
            </a:r>
            <a:r>
              <a:rPr lang="id-ID" sz="3200" dirty="0" smtClean="0">
                <a:latin typeface="Segoe Print" pitchFamily="2" charset="0"/>
                <a:ea typeface="Tahoma" pitchFamily="34" charset="0"/>
                <a:cs typeface="Tahoma" pitchFamily="34" charset="0"/>
              </a:rPr>
              <a:t> sesuai dgn amanat UU</a:t>
            </a:r>
            <a:endParaRPr lang="en-GB" sz="3200" dirty="0" smtClean="0">
              <a:latin typeface="Segoe Print" pitchFamily="2" charset="0"/>
              <a:ea typeface="Tahoma" pitchFamily="34" charset="0"/>
              <a:cs typeface="Tahom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787400"/>
            <a:ext cx="77946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Animasi Bergerak PPT Cantik Lucu Update Are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54" y="1860331"/>
            <a:ext cx="791998" cy="83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1" y="229972"/>
            <a:ext cx="9916511" cy="810552"/>
          </a:xfrm>
        </p:spPr>
        <p:txBody>
          <a:bodyPr/>
          <a:lstStyle/>
          <a:p>
            <a:pPr algn="ctr"/>
            <a:r>
              <a:rPr lang="id-ID" sz="4000" dirty="0" smtClean="0">
                <a:latin typeface="Aharoni" pitchFamily="2" charset="-79"/>
                <a:cs typeface="Aharoni" pitchFamily="2" charset="-79"/>
              </a:rPr>
              <a:t>HASIL PEMERIKSAAN INSPEKTORAT </a:t>
            </a:r>
            <a:endParaRPr lang="id-ID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787400"/>
            <a:ext cx="77946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8725"/>
              </p:ext>
            </p:extLst>
          </p:nvPr>
        </p:nvGraphicFramePr>
        <p:xfrm>
          <a:off x="585801" y="1410410"/>
          <a:ext cx="11267390" cy="4236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4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4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NO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TAHAPAN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TEMUAN</a:t>
                      </a:r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10"/>
                      </a:pPr>
                      <a:r>
                        <a:rPr lang="id-ID" sz="2000" baseline="0" dirty="0" smtClean="0"/>
                        <a:t>Penerimaan desa belum semua dicatat dlm BKU Desa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10"/>
                      </a:pPr>
                      <a:r>
                        <a:rPr lang="id-ID" sz="2000" baseline="0" dirty="0" smtClean="0"/>
                        <a:t>Pengeluaran belanja tdk sesuai peruntukkan (sumbangan resepsi, bezuk, </a:t>
                      </a:r>
                      <a:r>
                        <a:rPr lang="en-US" sz="2000" baseline="0" dirty="0" err="1" smtClean="0"/>
                        <a:t>dll</a:t>
                      </a:r>
                      <a:r>
                        <a:rPr lang="id-ID" sz="2000" baseline="0" dirty="0" smtClean="0"/>
                        <a:t>)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10"/>
                      </a:pPr>
                      <a:r>
                        <a:rPr lang="id-ID" sz="2000" baseline="0" dirty="0" smtClean="0"/>
                        <a:t>Prosedur PBJ belum memadai (dok pengadaan tdk sesuai ketentuan)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10"/>
                      </a:pPr>
                      <a:r>
                        <a:rPr lang="id-ID" sz="2000" baseline="0" dirty="0" smtClean="0"/>
                        <a:t>Realisasi keg tdk direnc dlm APBDes &amp; tdk jelas sumber dananya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10"/>
                      </a:pPr>
                      <a:r>
                        <a:rPr lang="id-ID" sz="2000" baseline="0" dirty="0" smtClean="0"/>
                        <a:t>Hasil pembangunan fisik belum dicatat dlm buku pembangunan desa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10"/>
                      </a:pPr>
                      <a:r>
                        <a:rPr lang="id-ID" sz="2000" baseline="0" dirty="0" smtClean="0"/>
                        <a:t>Saldo rekening desa atas nama perorangan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PELAPORAN &amp; PERTGJWBAN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dirty="0" smtClean="0"/>
                        <a:t>Pelap</a:t>
                      </a:r>
                      <a:r>
                        <a:rPr lang="en-US" sz="2000" dirty="0" err="1" smtClean="0"/>
                        <a:t>oran</a:t>
                      </a:r>
                      <a:r>
                        <a:rPr lang="id-ID" sz="2000" baseline="0" dirty="0" smtClean="0"/>
                        <a:t> &amp; pertgjwban tdk dimuat dlm LPPD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LPPD tdk dibuat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LPPD tdk disahkan oleh BPD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Perhitungan anggaran tdk dibuat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Realisasi keu APBDes, BKU &amp; LPPD belum sinergi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lang="id-ID" sz="2000" baseline="0" dirty="0" smtClean="0"/>
                        <a:t>IPPD belum dibuat &amp; diinformasikan kpd masyarakat</a:t>
                      </a:r>
                      <a:endParaRPr lang="id-ID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3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277269"/>
            <a:ext cx="11209282" cy="668662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latin typeface="Aharoni" pitchFamily="2" charset="-79"/>
                <a:cs typeface="Aharoni" pitchFamily="2" charset="-79"/>
              </a:rPr>
              <a:t>DASAR HUKUM PENGAWASAN DESA</a:t>
            </a:r>
            <a:endParaRPr lang="id-ID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061218"/>
            <a:ext cx="11713780" cy="56125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61950" algn="l"/>
              </a:tabLst>
            </a:pPr>
            <a:r>
              <a:rPr lang="id-ID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	UU No. 6 Tahun 2006 ttg Desa</a:t>
            </a:r>
          </a:p>
          <a:p>
            <a:pPr marL="36195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d-ID" sz="2200" b="0" dirty="0">
                <a:latin typeface="Arial" pitchFamily="34" charset="0"/>
                <a:cs typeface="Arial" pitchFamily="34" charset="0"/>
              </a:rPr>
              <a:t>Pasal 112 </a:t>
            </a:r>
            <a:endParaRPr lang="id-ID" sz="2200" b="0" dirty="0" smtClean="0">
              <a:latin typeface="Arial" pitchFamily="34" charset="0"/>
              <a:cs typeface="Arial" pitchFamily="34" charset="0"/>
            </a:endParaRPr>
          </a:p>
          <a:p>
            <a:pPr marL="898525" indent="-536575" algn="just">
              <a:lnSpc>
                <a:spcPct val="120000"/>
              </a:lnSpc>
              <a:spcBef>
                <a:spcPts val="0"/>
              </a:spcBef>
              <a:buNone/>
              <a:tabLst>
                <a:tab pos="898525" algn="l"/>
              </a:tabLst>
            </a:pPr>
            <a:r>
              <a:rPr lang="id-ID" sz="22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id-ID" sz="2200" b="0" dirty="0">
                <a:latin typeface="Arial" pitchFamily="34" charset="0"/>
                <a:cs typeface="Arial" pitchFamily="34" charset="0"/>
              </a:rPr>
              <a:t>1) </a:t>
            </a:r>
            <a:r>
              <a:rPr lang="id-ID" sz="2200" b="0" dirty="0" smtClean="0">
                <a:latin typeface="Arial" pitchFamily="34" charset="0"/>
                <a:cs typeface="Arial" pitchFamily="34" charset="0"/>
              </a:rPr>
              <a:t>	Pemerintah</a:t>
            </a:r>
            <a:r>
              <a:rPr lang="id-ID" sz="2200" b="0" dirty="0">
                <a:latin typeface="Arial" pitchFamily="34" charset="0"/>
                <a:cs typeface="Arial" pitchFamily="34" charset="0"/>
              </a:rPr>
              <a:t>, Pemerintah Daerah Provinsi, dan Pemerintah Daerah Kabupaten/Kota membina dan mengawasi penyelenggaraan Pemerintahan Desa. </a:t>
            </a:r>
          </a:p>
          <a:p>
            <a:pPr marL="898525" indent="-536575" algn="just">
              <a:lnSpc>
                <a:spcPct val="120000"/>
              </a:lnSpc>
              <a:spcBef>
                <a:spcPts val="0"/>
              </a:spcBef>
              <a:buNone/>
              <a:tabLst>
                <a:tab pos="898525" algn="l"/>
              </a:tabLst>
            </a:pPr>
            <a:r>
              <a:rPr lang="id-ID" sz="2200" b="0" dirty="0">
                <a:latin typeface="Arial" pitchFamily="34" charset="0"/>
                <a:cs typeface="Arial" pitchFamily="34" charset="0"/>
              </a:rPr>
              <a:t>(</a:t>
            </a:r>
            <a:r>
              <a:rPr lang="id-ID" sz="2200" b="0" dirty="0" smtClean="0">
                <a:latin typeface="Arial" pitchFamily="34" charset="0"/>
                <a:cs typeface="Arial" pitchFamily="34" charset="0"/>
              </a:rPr>
              <a:t>2)	Pemerintah</a:t>
            </a:r>
            <a:r>
              <a:rPr lang="id-ID" sz="2200" b="0" dirty="0">
                <a:latin typeface="Arial" pitchFamily="34" charset="0"/>
                <a:cs typeface="Arial" pitchFamily="34" charset="0"/>
              </a:rPr>
              <a:t>, Pemerintah Daerah Provinsi, dan Pemerintah Daerah Kabupaten/Kota dapat mendelegasikan</a:t>
            </a:r>
            <a:r>
              <a:rPr lang="id-ID" sz="22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b="0" dirty="0">
                <a:latin typeface="Arial" pitchFamily="34" charset="0"/>
                <a:cs typeface="Arial" pitchFamily="34" charset="0"/>
              </a:rPr>
              <a:t>pembinaan dan pengawasan kepada perangkat daerah. </a:t>
            </a:r>
            <a:endParaRPr lang="id-ID" sz="2200" b="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id-ID" sz="2200" b="0" dirty="0">
              <a:latin typeface="Arial" pitchFamily="34" charset="0"/>
              <a:cs typeface="Arial" pitchFamily="34" charset="0"/>
            </a:endParaRP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buNone/>
              <a:tabLst>
                <a:tab pos="361950" algn="l"/>
              </a:tabLst>
            </a:pPr>
            <a:r>
              <a:rPr lang="id-ID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	PP No. 43 Tahun 2014 ttg Peraturan Pelaksanaan UU No. 6 Tahun 2006 ttg Desa</a:t>
            </a:r>
          </a:p>
          <a:p>
            <a:pPr marL="36195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361950" algn="l"/>
              </a:tabLst>
            </a:pPr>
            <a:r>
              <a:rPr lang="id-ID" sz="2200" b="0" dirty="0">
                <a:latin typeface="Arial" pitchFamily="34" charset="0"/>
                <a:cs typeface="Arial" pitchFamily="34" charset="0"/>
              </a:rPr>
              <a:t>Pasal 154 </a:t>
            </a:r>
          </a:p>
          <a:p>
            <a:pPr marL="803275" indent="-441325" algn="just">
              <a:lnSpc>
                <a:spcPct val="120000"/>
              </a:lnSpc>
              <a:spcBef>
                <a:spcPts val="0"/>
              </a:spcBef>
              <a:buNone/>
              <a:tabLst>
                <a:tab pos="803275" algn="l"/>
              </a:tabLst>
            </a:pPr>
            <a:r>
              <a:rPr lang="id-ID" sz="2200" b="0" dirty="0">
                <a:latin typeface="Arial" pitchFamily="34" charset="0"/>
                <a:cs typeface="Arial" pitchFamily="34" charset="0"/>
              </a:rPr>
              <a:t>(1) </a:t>
            </a:r>
            <a:r>
              <a:rPr lang="id-ID" sz="2200" b="1" i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Arial" pitchFamily="34" charset="0"/>
              </a:rPr>
              <a:t>	Camat</a:t>
            </a:r>
            <a:r>
              <a:rPr lang="id-ID" sz="22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b="0" dirty="0">
                <a:latin typeface="Arial" pitchFamily="34" charset="0"/>
                <a:cs typeface="Arial" pitchFamily="34" charset="0"/>
              </a:rPr>
              <a:t>atau sebutan lain melakukan tugas pembinaan dan pengawasan Desa. </a:t>
            </a:r>
          </a:p>
          <a:p>
            <a:pPr marL="361950" indent="-361950" algn="just">
              <a:lnSpc>
                <a:spcPct val="120000"/>
              </a:lnSpc>
              <a:spcBef>
                <a:spcPts val="0"/>
              </a:spcBef>
              <a:buNone/>
              <a:tabLst>
                <a:tab pos="361950" algn="l"/>
              </a:tabLst>
            </a:pPr>
            <a:endParaRPr lang="id-ID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787400"/>
            <a:ext cx="779463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126" name="Picture 6" descr="http://isroi.files.wordpress.com/2010/01/cg26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498" y="590550"/>
            <a:ext cx="10477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277269"/>
            <a:ext cx="11288111" cy="668662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>
                <a:latin typeface="Aharoni" pitchFamily="2" charset="-79"/>
                <a:cs typeface="Aharoni" pitchFamily="2" charset="-79"/>
              </a:rPr>
              <a:t>DASAR HUKUM PENGAWASAN DESA</a:t>
            </a:r>
            <a:endParaRPr lang="id-ID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31" y="1058091"/>
            <a:ext cx="11482213" cy="5434149"/>
          </a:xfrm>
        </p:spPr>
        <p:txBody>
          <a:bodyPr>
            <a:noAutofit/>
          </a:bodyPr>
          <a:lstStyle/>
          <a:p>
            <a:pPr marL="361950" indent="-361950" algn="just">
              <a:spcBef>
                <a:spcPts val="0"/>
              </a:spcBef>
              <a:buNone/>
              <a:tabLst>
                <a:tab pos="361950" algn="l"/>
              </a:tabLst>
            </a:pPr>
            <a:r>
              <a:rPr lang="id-ID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	Permendagri No.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 </a:t>
            </a: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ttg </a:t>
            </a:r>
            <a:r>
              <a:rPr lang="id-ID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Pengelolaan Keuangan Desa</a:t>
            </a:r>
          </a:p>
          <a:p>
            <a:pPr marL="361950" indent="0" algn="just">
              <a:spcBef>
                <a:spcPts val="0"/>
              </a:spcBef>
              <a:buNone/>
            </a:pPr>
            <a:r>
              <a:rPr lang="id-ID" sz="2200" b="1" dirty="0">
                <a:latin typeface="Arial" pitchFamily="34" charset="0"/>
                <a:cs typeface="Arial" pitchFamily="34" charset="0"/>
              </a:rPr>
              <a:t>Pasal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74</a:t>
            </a:r>
            <a:endParaRPr lang="id-ID" sz="2200" b="1" dirty="0">
              <a:latin typeface="Arial" pitchFamily="34" charset="0"/>
              <a:cs typeface="Arial" pitchFamily="34" charset="0"/>
            </a:endParaRPr>
          </a:p>
          <a:p>
            <a:pPr marL="361950" indent="0" algn="just">
              <a:spcBef>
                <a:spcPts val="0"/>
              </a:spcBef>
              <a:buNone/>
              <a:tabLst>
                <a:tab pos="803275" algn="l"/>
              </a:tabLst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(3)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Bupati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Wlikota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membina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mengawasi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pelaks pengell keu desa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dikoordinasikan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APIP Daerah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Kabupaten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/ Kota</a:t>
            </a:r>
          </a:p>
          <a:p>
            <a:pPr marL="361950" indent="0" algn="just">
              <a:spcBef>
                <a:spcPts val="0"/>
              </a:spcBef>
              <a:buNone/>
              <a:tabLst>
                <a:tab pos="803275" algn="l"/>
              </a:tabLst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361950" indent="-361950" algn="just">
              <a:spcBef>
                <a:spcPts val="0"/>
              </a:spcBef>
              <a:buNone/>
              <a:tabLst>
                <a:tab pos="361950" algn="l"/>
              </a:tabLst>
            </a:pP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	PP No. 12 Tahun 2017 ttg Pembinaan &amp; Pengawasan Penyelengaraan Pemerintahan Daerah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d-ID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Pasal 19</a:t>
            </a:r>
          </a:p>
          <a:p>
            <a:pPr marL="803275" indent="-441325" algn="just">
              <a:spcBef>
                <a:spcPts val="0"/>
              </a:spcBef>
              <a:buNone/>
              <a:tabLst>
                <a:tab pos="803275" algn="l"/>
              </a:tabLst>
            </a:pPr>
            <a:r>
              <a:rPr lang="id-ID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(1) 	Bupati/walikota melakukan pembinaan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&amp;</a:t>
            </a:r>
            <a:r>
              <a:rPr lang="id-ID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pengawasan thd desa</a:t>
            </a:r>
          </a:p>
          <a:p>
            <a:pPr marL="803275" indent="-441325" algn="just">
              <a:spcBef>
                <a:spcPts val="0"/>
              </a:spcBef>
              <a:buNone/>
              <a:tabLst>
                <a:tab pos="803275" algn="l"/>
              </a:tabLst>
            </a:pPr>
            <a:r>
              <a:rPr lang="id-ID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(2) 	Binwas bupati/walikota dibantu oleh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Camat atau sebutan lain &amp; Inspektorat Kab/Kota</a:t>
            </a:r>
          </a:p>
          <a:p>
            <a:pPr marL="819150" indent="-457200" algn="just">
              <a:spcBef>
                <a:spcPts val="0"/>
              </a:spcBef>
              <a:buAutoNum type="arabicParenBoth" startAt="5"/>
              <a:tabLst>
                <a:tab pos="803275" algn="l"/>
              </a:tabLst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Binwas oleh Inspektorat utk menjaga akuntabilitas pengell keu desa </a:t>
            </a:r>
          </a:p>
          <a:p>
            <a:pPr marL="819150" indent="-457200" algn="just">
              <a:spcBef>
                <a:spcPts val="0"/>
              </a:spcBef>
              <a:buAutoNum type="arabicParenBoth" startAt="5"/>
              <a:tabLst>
                <a:tab pos="803275" algn="l"/>
              </a:tabLst>
            </a:pPr>
            <a:r>
              <a:rPr lang="id-ID" sz="2200" dirty="0" smtClean="0">
                <a:latin typeface="Arial" pitchFamily="34" charset="0"/>
                <a:cs typeface="Arial" pitchFamily="34" charset="0"/>
              </a:rPr>
              <a:t>Binwas dimaksud meliputi: lap pertgjwban keu desa; efisiensi &amp; efektifitas; pelaks tugas lain sesuai ketentuan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lowchart: Alternate Process 4"/>
          <p:cNvSpPr>
            <a:spLocks noChangeArrowheads="1"/>
          </p:cNvSpPr>
          <p:nvPr/>
        </p:nvSpPr>
        <p:spPr bwMode="auto">
          <a:xfrm>
            <a:off x="3454400" y="838200"/>
            <a:ext cx="4267200" cy="14478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/>
              <a:t>    </a:t>
            </a:r>
            <a:r>
              <a:rPr lang="en-US" sz="2400" b="1" dirty="0">
                <a:solidFill>
                  <a:srgbClr val="F2F2F2"/>
                </a:solidFill>
              </a:rPr>
              <a:t>KONSTRUKSI DESA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2F2F2"/>
                </a:solidFill>
              </a:rPr>
              <a:t>KE DEPAN</a:t>
            </a:r>
            <a:endParaRPr lang="id-ID" sz="2400" b="1" dirty="0">
              <a:solidFill>
                <a:srgbClr val="F2F2F2"/>
              </a:solidFill>
            </a:endParaRPr>
          </a:p>
        </p:txBody>
      </p:sp>
      <p:sp>
        <p:nvSpPr>
          <p:cNvPr id="6147" name="Oval 5"/>
          <p:cNvSpPr>
            <a:spLocks noChangeArrowheads="1"/>
          </p:cNvSpPr>
          <p:nvPr/>
        </p:nvSpPr>
        <p:spPr bwMode="auto">
          <a:xfrm>
            <a:off x="3149600" y="4267200"/>
            <a:ext cx="5080000" cy="2133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D9D9D9"/>
                </a:solidFill>
              </a:rPr>
              <a:t>MAJU, MANDIRI &amp; SEJAHTERA</a:t>
            </a:r>
            <a:endParaRPr lang="id-ID" sz="2800" b="1" dirty="0">
              <a:solidFill>
                <a:srgbClr val="D9D9D9"/>
              </a:solidFill>
            </a:endParaRPr>
          </a:p>
        </p:txBody>
      </p:sp>
      <p:grpSp>
        <p:nvGrpSpPr>
          <p:cNvPr id="6148" name="Group 15"/>
          <p:cNvGrpSpPr>
            <a:grpSpLocks/>
          </p:cNvGrpSpPr>
          <p:nvPr/>
        </p:nvGrpSpPr>
        <p:grpSpPr bwMode="auto">
          <a:xfrm>
            <a:off x="-19051" y="366714"/>
            <a:ext cx="12211051" cy="376237"/>
            <a:chOff x="0" y="1828839"/>
            <a:chExt cx="9144000" cy="304855"/>
          </a:xfrm>
        </p:grpSpPr>
        <p:sp>
          <p:nvSpPr>
            <p:cNvPr id="13" name="Rectangle 12"/>
            <p:cNvSpPr/>
            <p:nvPr/>
          </p:nvSpPr>
          <p:spPr>
            <a:xfrm>
              <a:off x="0" y="1828839"/>
              <a:ext cx="9144000" cy="153070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1981909"/>
              <a:ext cx="9144000" cy="151785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sp>
        <p:nvSpPr>
          <p:cNvPr id="6149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75A70-F2E3-47FC-90D8-53A1DB28666D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5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5" name="Picture 2" descr="http://2.bp.blogspot.com/-In4FIag_1kc/UmV97OG8_rI/AAAAAAAAnYk/_K8d164r2-A/s1600/PANAH+4+MERAH+kn+TRAN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6300" y="1968500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http://2.bp.blogspot.com/-aN10wgukf_o/UQTs3lreNpI/AAAAAAAAARM/NSNvckpr5pc/s1600/animasi+power+point-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00"/>
            <a:ext cx="2362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http://3.bp.blogspot.com/-dqoIWjWq5Bc/UpQ7LU2CVtI/AAAAAAAAAqQ/iY8WUnpBY-4/s1600/TRAFFI%7E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838200"/>
            <a:ext cx="71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http://3.bp.blogspot.com/-dqoIWjWq5Bc/UpQ7LU2CVtI/AAAAAAAAAqQ/iY8WUnpBY-4/s1600/TRAFFI%7E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71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8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31077" y="2196977"/>
            <a:ext cx="1152999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>
                <a:latin typeface="Bookman Old Style" pitchFamily="18" charset="0"/>
              </a:rPr>
              <a:t>Pemerintah </a:t>
            </a:r>
            <a:r>
              <a:rPr lang="id-ID" sz="2400" dirty="0">
                <a:latin typeface="Bookman Old Style" pitchFamily="18" charset="0"/>
              </a:rPr>
              <a:t>Desa adalah </a:t>
            </a:r>
            <a:r>
              <a:rPr lang="id-ID" sz="2400" b="1" i="1" dirty="0">
                <a:latin typeface="Bookman Old Style" pitchFamily="18" charset="0"/>
              </a:rPr>
              <a:t>Kepala Desa</a:t>
            </a:r>
            <a:r>
              <a:rPr lang="id-ID" sz="24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id-ID" sz="2400" dirty="0">
                <a:latin typeface="Bookman Old Style" pitchFamily="18" charset="0"/>
              </a:rPr>
              <a:t>dibantu </a:t>
            </a:r>
            <a:r>
              <a:rPr lang="id-ID" sz="2400" b="1" i="1" dirty="0">
                <a:latin typeface="Bookman Old Style" pitchFamily="18" charset="0"/>
              </a:rPr>
              <a:t>Perangkat Desa</a:t>
            </a:r>
            <a:r>
              <a:rPr lang="id-ID" sz="2400" dirty="0">
                <a:latin typeface="Bookman Old Style" pitchFamily="18" charset="0"/>
              </a:rPr>
              <a:t> sebagai unsur penyelenggara pemerintahan desa. 	</a:t>
            </a:r>
            <a:endParaRPr lang="id-ID" sz="2400" dirty="0" smtClean="0">
              <a:latin typeface="Bookman Old Style" pitchFamily="18" charset="0"/>
            </a:endParaRPr>
          </a:p>
          <a:p>
            <a:pPr algn="just"/>
            <a:endParaRPr lang="id-ID" sz="2400" dirty="0" smtClean="0">
              <a:latin typeface="Bookman Old Style" pitchFamily="18" charset="0"/>
            </a:endParaRPr>
          </a:p>
          <a:p>
            <a:pPr algn="just"/>
            <a:r>
              <a:rPr lang="id-ID" sz="2400" dirty="0" smtClean="0">
                <a:latin typeface="Bookman Old Style" pitchFamily="18" charset="0"/>
              </a:rPr>
              <a:t>Kepala </a:t>
            </a:r>
            <a:r>
              <a:rPr lang="id-ID" sz="2400" dirty="0">
                <a:latin typeface="Bookman Old Style" pitchFamily="18" charset="0"/>
              </a:rPr>
              <a:t>Desa adalah pejabat Pemerintah Desa yang mempunyai wewenang, tugas dan kewajiban untuk menyelenggarakan rumah tangga desanya dan melaksanakan tugas dari Pemerintah P</a:t>
            </a:r>
            <a:r>
              <a:rPr lang="id-ID" sz="2400" dirty="0" smtClean="0">
                <a:latin typeface="Bookman Old Style" pitchFamily="18" charset="0"/>
              </a:rPr>
              <a:t>usat dan </a:t>
            </a:r>
            <a:r>
              <a:rPr lang="id-ID" sz="2400" dirty="0">
                <a:latin typeface="Bookman Old Style" pitchFamily="18" charset="0"/>
              </a:rPr>
              <a:t>Pemerintah Daerah. 	</a:t>
            </a:r>
          </a:p>
          <a:p>
            <a:pPr algn="just"/>
            <a:r>
              <a:rPr lang="id-ID" sz="2400" dirty="0" smtClean="0">
                <a:latin typeface="Bookman Old Style" pitchFamily="18" charset="0"/>
              </a:rPr>
              <a:t>Perangkat </a:t>
            </a:r>
            <a:r>
              <a:rPr lang="id-ID" sz="2400" dirty="0">
                <a:latin typeface="Bookman Old Style" pitchFamily="18" charset="0"/>
              </a:rPr>
              <a:t>Desa adalah unsur staf yang membantu Kepala Desa dalam penyusunan kebijakan dan koordinasi yang diwadahi dalam </a:t>
            </a:r>
            <a:r>
              <a:rPr lang="id-ID" sz="2400" b="1" i="1" dirty="0">
                <a:latin typeface="Bookman Old Style" pitchFamily="18" charset="0"/>
              </a:rPr>
              <a:t>Sekretariat Desa,</a:t>
            </a:r>
            <a:r>
              <a:rPr lang="id-ID" sz="24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id-ID" sz="2400" dirty="0">
                <a:latin typeface="Bookman Old Style" pitchFamily="18" charset="0"/>
              </a:rPr>
              <a:t>dan unsur pendukung tugas Kepala Desa dalam pelaksanaan kebijakan yang diwadahi dalam bentuk pelaksana teknis dan unsur kewilayahan. </a:t>
            </a:r>
            <a:r>
              <a:rPr lang="id-ID" sz="2400" dirty="0"/>
              <a:t>	</a:t>
            </a:r>
          </a:p>
          <a:p>
            <a:pPr marL="342900" indent="-342900">
              <a:buFont typeface="Wingdings" pitchFamily="2" charset="2"/>
              <a:buChar char="§"/>
            </a:pPr>
            <a:endParaRPr lang="id-ID" sz="2400" dirty="0"/>
          </a:p>
        </p:txBody>
      </p: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-19051" y="396875"/>
            <a:ext cx="12211051" cy="376238"/>
            <a:chOff x="0" y="1828839"/>
            <a:chExt cx="9144000" cy="304855"/>
          </a:xfrm>
        </p:grpSpPr>
        <p:sp>
          <p:nvSpPr>
            <p:cNvPr id="25" name="Rectangle 24"/>
            <p:cNvSpPr/>
            <p:nvPr/>
          </p:nvSpPr>
          <p:spPr>
            <a:xfrm>
              <a:off x="0" y="1828839"/>
              <a:ext cx="9144000" cy="153071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1981910"/>
              <a:ext cx="9144000" cy="15178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235200" y="819804"/>
            <a:ext cx="8026400" cy="1295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1938" indent="-2619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tx1"/>
                </a:solidFill>
                <a:latin typeface="Arial Black" pitchFamily="34" charset="0"/>
              </a:rPr>
              <a:t>PENYELENGGARAAN</a:t>
            </a:r>
          </a:p>
          <a:p>
            <a:pPr marL="261938" indent="-2619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tx1"/>
                </a:solidFill>
                <a:latin typeface="Arial Black" pitchFamily="34" charset="0"/>
              </a:rPr>
              <a:t>PEMERINTAHAN  DESA</a:t>
            </a:r>
          </a:p>
        </p:txBody>
      </p:sp>
    </p:spTree>
    <p:extLst>
      <p:ext uri="{BB962C8B-B14F-4D97-AF65-F5344CB8AC3E}">
        <p14:creationId xmlns:p14="http://schemas.microsoft.com/office/powerpoint/2010/main" val="8754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31076" y="2196977"/>
            <a:ext cx="1168224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>
                <a:latin typeface="Bookman Old Style" pitchFamily="18" charset="0"/>
              </a:rPr>
              <a:t>Kades: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 smtClean="0"/>
              <a:t>Perda </a:t>
            </a:r>
            <a:r>
              <a:rPr lang="en-US" sz="2400" dirty="0" err="1" smtClean="0"/>
              <a:t>Kab</a:t>
            </a:r>
            <a:r>
              <a:rPr lang="en-US" sz="2400" dirty="0" smtClean="0"/>
              <a:t> </a:t>
            </a:r>
            <a:r>
              <a:rPr lang="en-US" sz="2400" dirty="0" err="1" smtClean="0"/>
              <a:t>Sragen</a:t>
            </a:r>
            <a:r>
              <a:rPr lang="en-US" sz="2400" dirty="0" smtClean="0"/>
              <a:t> No</a:t>
            </a:r>
            <a:r>
              <a:rPr lang="id-ID" sz="2400" dirty="0" smtClean="0"/>
              <a:t>.</a:t>
            </a:r>
            <a:r>
              <a:rPr lang="en-US" sz="2400" dirty="0" smtClean="0"/>
              <a:t>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2016</a:t>
            </a:r>
            <a:r>
              <a:rPr lang="id-ID" sz="2400" dirty="0" smtClean="0"/>
              <a:t> </a:t>
            </a:r>
            <a:r>
              <a:rPr lang="id-ID" sz="2400" dirty="0"/>
              <a:t>t</a:t>
            </a:r>
            <a:r>
              <a:rPr lang="en-US" sz="2400" dirty="0" err="1" smtClean="0"/>
              <a:t>entang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Desa</a:t>
            </a:r>
            <a:endParaRPr lang="id-ID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 smtClean="0"/>
              <a:t>Perbup </a:t>
            </a:r>
            <a:r>
              <a:rPr lang="en-US" sz="2400" dirty="0" err="1" smtClean="0"/>
              <a:t>Sragen</a:t>
            </a:r>
            <a:r>
              <a:rPr lang="en-US" sz="2400" dirty="0" smtClean="0"/>
              <a:t> No</a:t>
            </a:r>
            <a:r>
              <a:rPr lang="id-ID" sz="2400" dirty="0" smtClean="0"/>
              <a:t>.</a:t>
            </a:r>
            <a:r>
              <a:rPr lang="en-US" sz="2400" dirty="0" smtClean="0"/>
              <a:t> 73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2016</a:t>
            </a:r>
            <a:r>
              <a:rPr lang="id-ID" sz="2400" dirty="0" smtClean="0"/>
              <a:t> </a:t>
            </a:r>
            <a:r>
              <a:rPr lang="id-ID" sz="2400" dirty="0"/>
              <a:t>t</a:t>
            </a:r>
            <a:r>
              <a:rPr lang="en-US" sz="2400" dirty="0" err="1" smtClean="0"/>
              <a:t>entang</a:t>
            </a:r>
            <a:r>
              <a:rPr lang="id-ID" sz="2400" dirty="0" smtClean="0"/>
              <a:t> </a:t>
            </a:r>
            <a:r>
              <a:rPr lang="en-US" sz="2400" dirty="0" err="1" smtClean="0"/>
              <a:t>Petunjuk</a:t>
            </a:r>
            <a:r>
              <a:rPr lang="id-ID" sz="2400" dirty="0" smtClean="0"/>
              <a:t> </a:t>
            </a:r>
            <a:r>
              <a:rPr lang="en-US" sz="2400" dirty="0" err="1" smtClean="0"/>
              <a:t>Pelaksanaan</a:t>
            </a:r>
            <a:r>
              <a:rPr lang="id-ID" sz="2400" dirty="0"/>
              <a:t> 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 Daerah </a:t>
            </a:r>
            <a:r>
              <a:rPr lang="en-US" sz="2400" dirty="0" err="1" smtClean="0"/>
              <a:t>Kabupaten</a:t>
            </a:r>
            <a:r>
              <a:rPr lang="en-US" sz="2400" dirty="0" smtClean="0"/>
              <a:t> </a:t>
            </a:r>
            <a:r>
              <a:rPr lang="en-US" sz="2400" dirty="0" err="1" smtClean="0"/>
              <a:t>Sragen</a:t>
            </a:r>
            <a:r>
              <a:rPr lang="en-US" sz="2400" dirty="0" smtClean="0"/>
              <a:t> No</a:t>
            </a:r>
            <a:r>
              <a:rPr lang="id-ID" sz="2400" dirty="0" smtClean="0"/>
              <a:t>.</a:t>
            </a:r>
            <a:r>
              <a:rPr lang="en-US" sz="2400" dirty="0" smtClean="0"/>
              <a:t> 2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2016 </a:t>
            </a:r>
            <a:r>
              <a:rPr lang="id-ID" sz="2400" dirty="0" err="1"/>
              <a:t>t</a:t>
            </a:r>
            <a:r>
              <a:rPr lang="en-US" sz="2400" dirty="0" err="1" smtClean="0"/>
              <a:t>entang</a:t>
            </a:r>
            <a:r>
              <a:rPr lang="en-US" sz="2400" dirty="0" smtClean="0"/>
              <a:t> </a:t>
            </a:r>
            <a:r>
              <a:rPr lang="en-US" sz="2400" dirty="0" err="1" smtClean="0"/>
              <a:t>Kepala</a:t>
            </a:r>
            <a:r>
              <a:rPr lang="en-US" sz="2400" dirty="0" smtClean="0"/>
              <a:t> </a:t>
            </a:r>
            <a:r>
              <a:rPr lang="en-US" sz="2400" dirty="0" err="1" smtClean="0"/>
              <a:t>Desa</a:t>
            </a:r>
            <a:endParaRPr lang="id-ID" sz="2400" dirty="0" smtClean="0"/>
          </a:p>
          <a:p>
            <a:pPr algn="just"/>
            <a:endParaRPr lang="id-ID" sz="2400" dirty="0">
              <a:latin typeface="Bookman Old Style" pitchFamily="18" charset="0"/>
            </a:endParaRPr>
          </a:p>
          <a:p>
            <a:pPr algn="just"/>
            <a:r>
              <a:rPr lang="id-ID" sz="2400" dirty="0" smtClean="0">
                <a:latin typeface="Bookman Old Style" pitchFamily="18" charset="0"/>
              </a:rPr>
              <a:t>Perangkat Desa: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2400" dirty="0" smtClean="0">
                <a:latin typeface="Franklin Gothic Book" pitchFamily="34" charset="0"/>
                <a:cs typeface="Arial" pitchFamily="34" charset="0"/>
              </a:rPr>
              <a:t>Perda Kab Sragen No. 8 Tahun 2017 tentang </a:t>
            </a:r>
            <a:r>
              <a:rPr lang="id-ID" sz="24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Franklin Gothic Book" pitchFamily="34" charset="0"/>
                <a:cs typeface="Arial" pitchFamily="34" charset="0"/>
              </a:rPr>
              <a:t>Perangkat Desa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Per</a:t>
            </a:r>
            <a:r>
              <a:rPr lang="id-ID" sz="2400" dirty="0" smtClean="0">
                <a:latin typeface="Franklin Gothic Book" pitchFamily="34" charset="0"/>
                <a:cs typeface="Arial" pitchFamily="34" charset="0"/>
              </a:rPr>
              <a:t>bup </a:t>
            </a:r>
            <a:r>
              <a:rPr lang="en-US" sz="2400" dirty="0" err="1" smtClean="0">
                <a:latin typeface="Franklin Gothic Book" pitchFamily="34" charset="0"/>
                <a:cs typeface="Arial" pitchFamily="34" charset="0"/>
              </a:rPr>
              <a:t>Sragen</a:t>
            </a:r>
            <a:r>
              <a:rPr lang="id-ID" sz="24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No</a:t>
            </a:r>
            <a:r>
              <a:rPr lang="id-ID" sz="2400" dirty="0" smtClean="0">
                <a:latin typeface="Franklin Gothic Book" pitchFamily="34" charset="0"/>
                <a:cs typeface="Arial" pitchFamily="34" charset="0"/>
              </a:rPr>
              <a:t>. </a:t>
            </a: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10 </a:t>
            </a:r>
            <a:r>
              <a:rPr lang="en-US" sz="2400" dirty="0" err="1" smtClean="0">
                <a:latin typeface="Franklin Gothic Book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Franklin Gothic Book" pitchFamily="34" charset="0"/>
                <a:cs typeface="Arial" pitchFamily="34" charset="0"/>
              </a:rPr>
              <a:t>201</a:t>
            </a: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8</a:t>
            </a:r>
            <a:r>
              <a:rPr lang="id-ID" sz="24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id-ID" sz="2400" dirty="0" smtClean="0">
                <a:latin typeface="Franklin Gothic Book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latin typeface="Franklin Gothic Book" pitchFamily="34" charset="0"/>
                <a:cs typeface="Arial" pitchFamily="34" charset="0"/>
              </a:rPr>
              <a:t>entang</a:t>
            </a:r>
            <a:r>
              <a:rPr lang="id-ID" sz="24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  <a:cs typeface="Arial" pitchFamily="34" charset="0"/>
              </a:rPr>
              <a:t>Petunjuk</a:t>
            </a: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  <a:cs typeface="Arial" pitchFamily="34" charset="0"/>
              </a:rPr>
              <a:t>Pelaksanaan</a:t>
            </a: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  <a:cs typeface="Arial" pitchFamily="34" charset="0"/>
              </a:rPr>
              <a:t>Peraturan</a:t>
            </a: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 Daerah </a:t>
            </a:r>
            <a:r>
              <a:rPr lang="en-US" sz="2400" dirty="0" err="1" smtClean="0">
                <a:latin typeface="Franklin Gothic Book" pitchFamily="34" charset="0"/>
                <a:cs typeface="Arial" pitchFamily="34" charset="0"/>
              </a:rPr>
              <a:t>Kabupaten</a:t>
            </a: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  <a:cs typeface="Arial" pitchFamily="34" charset="0"/>
              </a:rPr>
              <a:t>Sragen</a:t>
            </a:r>
            <a:r>
              <a:rPr lang="id-ID" sz="24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No</a:t>
            </a:r>
            <a:r>
              <a:rPr lang="id-ID" sz="2400" dirty="0" smtClean="0">
                <a:latin typeface="Franklin Gothic Book" pitchFamily="34" charset="0"/>
                <a:cs typeface="Arial" pitchFamily="34" charset="0"/>
              </a:rPr>
              <a:t>. </a:t>
            </a: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8 </a:t>
            </a:r>
            <a:r>
              <a:rPr lang="en-US" sz="2400" dirty="0" err="1" smtClean="0">
                <a:latin typeface="Franklin Gothic Book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 2017 </a:t>
            </a:r>
            <a:r>
              <a:rPr lang="id-ID" sz="2400" dirty="0" err="1">
                <a:latin typeface="Franklin Gothic Book" pitchFamily="34" charset="0"/>
                <a:cs typeface="Arial" pitchFamily="34" charset="0"/>
              </a:rPr>
              <a:t>t</a:t>
            </a:r>
            <a:r>
              <a:rPr lang="en-US" sz="2400" dirty="0" err="1" smtClean="0">
                <a:latin typeface="Franklin Gothic Book" pitchFamily="34" charset="0"/>
                <a:cs typeface="Arial" pitchFamily="34" charset="0"/>
              </a:rPr>
              <a:t>entang</a:t>
            </a: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  <a:cs typeface="Arial" pitchFamily="34" charset="0"/>
              </a:rPr>
              <a:t>Perangkat</a:t>
            </a:r>
            <a:r>
              <a:rPr lang="en-US" sz="2400" dirty="0" smtClean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  <a:cs typeface="Arial" pitchFamily="34" charset="0"/>
              </a:rPr>
              <a:t>Desa</a:t>
            </a:r>
            <a:endParaRPr lang="id-ID" sz="2400" dirty="0" smtClean="0">
              <a:latin typeface="Franklin Gothic Book" pitchFamily="34" charset="0"/>
              <a:cs typeface="Arial" pitchFamily="34" charset="0"/>
            </a:endParaRPr>
          </a:p>
          <a:p>
            <a:r>
              <a:rPr lang="id-ID" sz="2400" dirty="0" smtClean="0">
                <a:latin typeface="Bookman Old Style" pitchFamily="18" charset="0"/>
              </a:rPr>
              <a:t> </a:t>
            </a:r>
            <a:r>
              <a:rPr lang="id-ID" sz="2400" dirty="0"/>
              <a:t>	</a:t>
            </a:r>
          </a:p>
          <a:p>
            <a:endParaRPr lang="id-ID" sz="2400" dirty="0"/>
          </a:p>
        </p:txBody>
      </p: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-19051" y="396875"/>
            <a:ext cx="12211051" cy="376238"/>
            <a:chOff x="0" y="1828839"/>
            <a:chExt cx="9144000" cy="304855"/>
          </a:xfrm>
        </p:grpSpPr>
        <p:sp>
          <p:nvSpPr>
            <p:cNvPr id="25" name="Rectangle 24"/>
            <p:cNvSpPr/>
            <p:nvPr/>
          </p:nvSpPr>
          <p:spPr>
            <a:xfrm>
              <a:off x="0" y="1828839"/>
              <a:ext cx="9144000" cy="153071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1981910"/>
              <a:ext cx="9144000" cy="15178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235200" y="819804"/>
            <a:ext cx="8026400" cy="1295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1938" indent="-2619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tx1"/>
                </a:solidFill>
                <a:latin typeface="Arial Black" pitchFamily="34" charset="0"/>
              </a:rPr>
              <a:t>PENYELENGGARAAN</a:t>
            </a:r>
          </a:p>
          <a:p>
            <a:pPr marL="261938" indent="-2619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tx1"/>
                </a:solidFill>
                <a:latin typeface="Arial Black" pitchFamily="34" charset="0"/>
              </a:rPr>
              <a:t>PEMERINTAHAN  DESA</a:t>
            </a:r>
          </a:p>
        </p:txBody>
      </p:sp>
      <p:sp>
        <p:nvSpPr>
          <p:cNvPr id="15365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A8086C-1710-46F0-A794-9C6737FB814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7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8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92334"/>
            <a:ext cx="10027920" cy="548640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Subtansi Pertanggungjawaban Desa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09" y="1293223"/>
            <a:ext cx="11729546" cy="542288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id-ID" sz="2000" b="0" dirty="0" smtClean="0">
                <a:latin typeface="Bookman Old Style" pitchFamily="18" charset="0"/>
              </a:rPr>
              <a:t>Penyelenggaraan </a:t>
            </a:r>
            <a:r>
              <a:rPr lang="id-ID" sz="2000" b="0" dirty="0">
                <a:latin typeface="Bookman Old Style" pitchFamily="18" charset="0"/>
              </a:rPr>
              <a:t>Pemerintahan Desa </a:t>
            </a:r>
            <a:r>
              <a:rPr lang="id-ID" sz="2000" b="0" dirty="0" smtClean="0">
                <a:latin typeface="Bookman Old Style" pitchFamily="18" charset="0"/>
              </a:rPr>
              <a:t>mrpk </a:t>
            </a:r>
            <a:r>
              <a:rPr lang="id-ID" sz="2000" b="0" dirty="0">
                <a:latin typeface="Bookman Old Style" pitchFamily="18" charset="0"/>
              </a:rPr>
              <a:t>seluruh proses </a:t>
            </a:r>
            <a:r>
              <a:rPr lang="id-ID" sz="2000" b="0" dirty="0" smtClean="0">
                <a:latin typeface="Bookman Old Style" pitchFamily="18" charset="0"/>
              </a:rPr>
              <a:t>keg manaj</a:t>
            </a:r>
            <a:r>
              <a:rPr lang="id-ID" sz="2000" b="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id-ID" sz="2000" b="0" dirty="0">
                <a:latin typeface="Bookman Old Style" pitchFamily="18" charset="0"/>
              </a:rPr>
              <a:t>P</a:t>
            </a:r>
            <a:r>
              <a:rPr lang="id-ID" sz="2000" b="0" dirty="0" smtClean="0">
                <a:latin typeface="Bookman Old Style" pitchFamily="18" charset="0"/>
              </a:rPr>
              <a:t>emerintahan </a:t>
            </a:r>
            <a:r>
              <a:rPr lang="id-ID" sz="2000" b="0" dirty="0">
                <a:latin typeface="Bookman Old Style" pitchFamily="18" charset="0"/>
              </a:rPr>
              <a:t>Desa </a:t>
            </a:r>
            <a:r>
              <a:rPr lang="id-ID" sz="2000" b="0" dirty="0" smtClean="0">
                <a:latin typeface="Bookman Old Style" pitchFamily="18" charset="0"/>
              </a:rPr>
              <a:t>yg </a:t>
            </a:r>
            <a:r>
              <a:rPr lang="id-ID" sz="2000" b="0" dirty="0">
                <a:latin typeface="Bookman Old Style" pitchFamily="18" charset="0"/>
              </a:rPr>
              <a:t>meliputi </a:t>
            </a:r>
            <a:r>
              <a:rPr lang="id-ID" sz="2000" b="0" dirty="0" smtClean="0">
                <a:latin typeface="Bookman Old Style" pitchFamily="18" charset="0"/>
              </a:rPr>
              <a:t>bid </a:t>
            </a:r>
            <a:r>
              <a:rPr lang="id-ID" sz="2000" b="0" dirty="0">
                <a:latin typeface="Bookman Old Style" pitchFamily="18" charset="0"/>
              </a:rPr>
              <a:t>penyelenggaraan </a:t>
            </a:r>
            <a:r>
              <a:rPr lang="id-ID" sz="2000" b="0" dirty="0" smtClean="0">
                <a:latin typeface="Bookman Old Style" pitchFamily="18" charset="0"/>
              </a:rPr>
              <a:t>Pemerintahan </a:t>
            </a:r>
            <a:r>
              <a:rPr lang="id-ID" sz="2000" b="0" dirty="0">
                <a:latin typeface="Bookman Old Style" pitchFamily="18" charset="0"/>
              </a:rPr>
              <a:t>Desa, pelaksanaan pembangunan, pembinaan kemasyarakatan &amp;</a:t>
            </a:r>
            <a:r>
              <a:rPr lang="id-ID" sz="2000" b="0" dirty="0" smtClean="0">
                <a:latin typeface="Bookman Old Style" pitchFamily="18" charset="0"/>
              </a:rPr>
              <a:t> </a:t>
            </a:r>
            <a:r>
              <a:rPr lang="id-ID" sz="2000" b="0" dirty="0">
                <a:latin typeface="Bookman Old Style" pitchFamily="18" charset="0"/>
              </a:rPr>
              <a:t>pemberdayaan masyarakat sesuai kewenangan Desa (UU No. 6/2014</a:t>
            </a:r>
            <a:r>
              <a:rPr lang="id-ID" sz="2000" b="0" dirty="0" smtClean="0">
                <a:latin typeface="Bookman Old Style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id-ID" sz="2000" b="0" dirty="0" smtClean="0">
              <a:latin typeface="Bookman Old Style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id-ID" sz="2000" b="0" dirty="0" smtClean="0">
                <a:latin typeface="Bookman Old Style" pitchFamily="18" charset="0"/>
              </a:rPr>
              <a:t>Permendagri </a:t>
            </a:r>
            <a:r>
              <a:rPr lang="id-ID" sz="2000" b="0" dirty="0">
                <a:latin typeface="Bookman Old Style" pitchFamily="18" charset="0"/>
              </a:rPr>
              <a:t>No. 46 Tahun 2016, ada  empat (4) laporan </a:t>
            </a:r>
            <a:r>
              <a:rPr lang="id-ID" sz="2000" b="0" dirty="0" smtClean="0">
                <a:latin typeface="Bookman Old Style" pitchFamily="18" charset="0"/>
              </a:rPr>
              <a:t>yg hrs dibuat &amp; dilaksanakan </a:t>
            </a:r>
            <a:r>
              <a:rPr lang="id-ID" sz="2000" b="0" dirty="0">
                <a:latin typeface="Bookman Old Style" pitchFamily="18" charset="0"/>
              </a:rPr>
              <a:t>oleh </a:t>
            </a:r>
            <a:r>
              <a:rPr lang="id-ID" sz="2000" b="0" dirty="0" smtClean="0">
                <a:latin typeface="Bookman Old Style" pitchFamily="18" charset="0"/>
              </a:rPr>
              <a:t>Kepala Desa, Pemerintah Desa, &amp; Pemerintahan Desa, yaitu</a:t>
            </a:r>
            <a:r>
              <a:rPr lang="id-ID" sz="2000" b="0" dirty="0">
                <a:latin typeface="Bookman Old Style" pitchFamily="18" charset="0"/>
              </a:rPr>
              <a:t>: </a:t>
            </a:r>
            <a:endParaRPr lang="id-ID" sz="2000" b="0" dirty="0" smtClean="0">
              <a:latin typeface="Bookman Old Style" pitchFamily="18" charset="0"/>
            </a:endParaRPr>
          </a:p>
          <a:p>
            <a:pPr marL="457200" indent="-457200" algn="just">
              <a:spcBef>
                <a:spcPts val="0"/>
              </a:spcBef>
              <a:buAutoNum type="alphaLcParenR"/>
            </a:pPr>
            <a:r>
              <a:rPr lang="id-ID" sz="2000" b="0" dirty="0" smtClean="0">
                <a:latin typeface="Bookman Old Style" pitchFamily="18" charset="0"/>
              </a:rPr>
              <a:t>Laporan </a:t>
            </a:r>
            <a:r>
              <a:rPr lang="id-ID" sz="2000" b="0" dirty="0">
                <a:latin typeface="Bookman Old Style" pitchFamily="18" charset="0"/>
              </a:rPr>
              <a:t>Penyelenggaraan Pemerintahan Desa akhir tahun anggaran; </a:t>
            </a:r>
            <a:endParaRPr lang="id-ID" sz="2000" b="0" dirty="0" smtClean="0">
              <a:latin typeface="Bookman Old Style" pitchFamily="18" charset="0"/>
            </a:endParaRPr>
          </a:p>
          <a:p>
            <a:pPr marL="457200" indent="-457200" algn="just">
              <a:spcBef>
                <a:spcPts val="0"/>
              </a:spcBef>
              <a:buAutoNum type="alphaLcParenR"/>
            </a:pPr>
            <a:r>
              <a:rPr lang="id-ID" sz="2000" b="0" dirty="0" smtClean="0">
                <a:latin typeface="Bookman Old Style" pitchFamily="18" charset="0"/>
              </a:rPr>
              <a:t>Laporan </a:t>
            </a:r>
            <a:r>
              <a:rPr lang="id-ID" sz="2000" b="0" dirty="0">
                <a:latin typeface="Bookman Old Style" pitchFamily="18" charset="0"/>
              </a:rPr>
              <a:t>Penyelenggaraan Pemerintahan Desa akhir masa jabatan; </a:t>
            </a:r>
            <a:endParaRPr lang="id-ID" sz="2000" b="0" dirty="0" smtClean="0">
              <a:latin typeface="Bookman Old Style" pitchFamily="18" charset="0"/>
            </a:endParaRPr>
          </a:p>
          <a:p>
            <a:pPr marL="457200" indent="-457200" algn="just">
              <a:spcBef>
                <a:spcPts val="0"/>
              </a:spcBef>
              <a:buAutoNum type="alphaLcParenR"/>
            </a:pPr>
            <a:r>
              <a:rPr lang="id-ID" sz="2000" b="0" dirty="0" smtClean="0">
                <a:latin typeface="Bookman Old Style" pitchFamily="18" charset="0"/>
              </a:rPr>
              <a:t>Laporan </a:t>
            </a:r>
            <a:r>
              <a:rPr lang="id-ID" sz="2000" b="0" dirty="0">
                <a:latin typeface="Bookman Old Style" pitchFamily="18" charset="0"/>
              </a:rPr>
              <a:t>Keterangan Penyelenggaraan Pemerintahan Desa akhir tahun anggaran; dan </a:t>
            </a:r>
            <a:endParaRPr lang="id-ID" sz="2000" b="0" dirty="0" smtClean="0">
              <a:latin typeface="Bookman Old Style" pitchFamily="18" charset="0"/>
            </a:endParaRPr>
          </a:p>
          <a:p>
            <a:pPr marL="457200" indent="-457200" algn="just">
              <a:spcBef>
                <a:spcPts val="0"/>
              </a:spcBef>
              <a:buAutoNum type="alphaLcParenR"/>
            </a:pPr>
            <a:r>
              <a:rPr lang="id-ID" sz="2000" b="0" dirty="0" smtClean="0">
                <a:latin typeface="Bookman Old Style" pitchFamily="18" charset="0"/>
              </a:rPr>
              <a:t>Informasi </a:t>
            </a:r>
            <a:r>
              <a:rPr lang="id-ID" sz="2000" b="0" dirty="0">
                <a:latin typeface="Bookman Old Style" pitchFamily="18" charset="0"/>
              </a:rPr>
              <a:t>Penyelenggaraan Pemerintahan Desa.</a:t>
            </a:r>
            <a:endParaRPr lang="id-ID" sz="2000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200" dirty="0">
                <a:latin typeface="Aharoni" pitchFamily="2" charset="-79"/>
                <a:cs typeface="Aharoni" pitchFamily="2" charset="-79"/>
              </a:rPr>
              <a:t>LPPD Akhir Tahun Anggaran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256" y="1853753"/>
            <a:ext cx="10027920" cy="3223213"/>
          </a:xfrm>
        </p:spPr>
        <p:txBody>
          <a:bodyPr>
            <a:noAutofit/>
          </a:bodyPr>
          <a:lstStyle/>
          <a:p>
            <a:pPr marL="0" indent="0" algn="just"/>
            <a:r>
              <a:rPr lang="id-ID" sz="2800" b="0" dirty="0" smtClean="0">
                <a:latin typeface="Bookman Old Style" pitchFamily="18" charset="0"/>
              </a:rPr>
              <a:t>Permendagri </a:t>
            </a:r>
            <a:r>
              <a:rPr lang="id-ID" sz="2800" b="0" dirty="0">
                <a:latin typeface="Bookman Old Style" pitchFamily="18" charset="0"/>
              </a:rPr>
              <a:t>No. 46/2016, Pasal 3, </a:t>
            </a:r>
            <a:r>
              <a:rPr lang="id-ID" sz="2800" b="0" dirty="0" smtClean="0">
                <a:latin typeface="Bookman Old Style" pitchFamily="18" charset="0"/>
              </a:rPr>
              <a:t>bahwa</a:t>
            </a:r>
            <a:r>
              <a:rPr lang="id-ID" sz="2800" b="0" dirty="0">
                <a:latin typeface="Bookman Old Style" pitchFamily="18" charset="0"/>
              </a:rPr>
              <a:t> Laporan Penyelenggaraan Pemerintahan Desa (LPPD) Akhir Tahun Anggaran disampaikan oleh </a:t>
            </a:r>
            <a:r>
              <a:rPr lang="id-ID" sz="2800" b="0" dirty="0" smtClean="0">
                <a:latin typeface="Bookman Old Style" pitchFamily="18" charset="0"/>
              </a:rPr>
              <a:t>Kepala Desa kpd Bupati/Walikota </a:t>
            </a:r>
            <a:r>
              <a:rPr lang="id-ID" sz="2800" b="0" dirty="0">
                <a:latin typeface="Bookman Old Style" pitchFamily="18" charset="0"/>
              </a:rPr>
              <a:t>melalui </a:t>
            </a:r>
            <a:r>
              <a:rPr lang="id-ID" sz="2800" b="0" dirty="0" smtClean="0">
                <a:latin typeface="Bookman Old Style" pitchFamily="18" charset="0"/>
              </a:rPr>
              <a:t>Camat </a:t>
            </a:r>
            <a:r>
              <a:rPr lang="id-ID" sz="2800" b="0" dirty="0">
                <a:latin typeface="Bookman Old Style" pitchFamily="18" charset="0"/>
              </a:rPr>
              <a:t>secara tertulis paling lambat 3 (tiga) bulan setelah berakhirnya tahun anggaran</a:t>
            </a:r>
            <a:r>
              <a:rPr lang="id-ID" sz="2000" b="0" dirty="0">
                <a:latin typeface="Bookman Old Style" pitchFamily="18" charset="0"/>
              </a:rPr>
              <a:t>. </a:t>
            </a:r>
            <a:endParaRPr lang="id-ID" sz="2000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17</TotalTime>
  <Words>992</Words>
  <Application>Microsoft Office PowerPoint</Application>
  <PresentationFormat>Widescreen</PresentationFormat>
  <Paragraphs>233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Adobe Fangsong Std R</vt:lpstr>
      <vt:lpstr>Aharoni</vt:lpstr>
      <vt:lpstr>Arial</vt:lpstr>
      <vt:lpstr>Arial Black</vt:lpstr>
      <vt:lpstr>Arial Unicode MS</vt:lpstr>
      <vt:lpstr>Berlin Sans FB</vt:lpstr>
      <vt:lpstr>Bookman Old Style</vt:lpstr>
      <vt:lpstr>Calibri</vt:lpstr>
      <vt:lpstr>Cordia New</vt:lpstr>
      <vt:lpstr>Franklin Gothic Book</vt:lpstr>
      <vt:lpstr>Gill Sans MT</vt:lpstr>
      <vt:lpstr>Segoe Print</vt:lpstr>
      <vt:lpstr>Tahoma</vt:lpstr>
      <vt:lpstr>Times New Roman</vt:lpstr>
      <vt:lpstr>Wingdings</vt:lpstr>
      <vt:lpstr>Wingdings 3</vt:lpstr>
      <vt:lpstr>Gallery</vt:lpstr>
      <vt:lpstr>PENGELOLAAN PERTANGGUNGJAWABAN DANA TRANSFER DI DESA</vt:lpstr>
      <vt:lpstr> ESENSI PEMBINAAN &amp; PENGAWASAN </vt:lpstr>
      <vt:lpstr>DASAR HUKUM PENGAWASAN DESA</vt:lpstr>
      <vt:lpstr>DASAR HUKUM PENGAWASAN DESA</vt:lpstr>
      <vt:lpstr>PowerPoint Presentation</vt:lpstr>
      <vt:lpstr>PowerPoint Presentation</vt:lpstr>
      <vt:lpstr>PowerPoint Presentation</vt:lpstr>
      <vt:lpstr>Subtansi Pertanggungjawaban Desa</vt:lpstr>
      <vt:lpstr>LPPD Akhir Tahun Anggaran</vt:lpstr>
      <vt:lpstr>Laporan Penyelenggaraan  Pemerintahan Desa Akhir Masa Jabatan </vt:lpstr>
      <vt:lpstr>SIKLUS KEUANGAN DESA</vt:lpstr>
      <vt:lpstr>SIKLUS KEUANGAN DESA</vt:lpstr>
      <vt:lpstr>PowerPoint Presentation</vt:lpstr>
      <vt:lpstr>PowerPoint Presentation</vt:lpstr>
      <vt:lpstr>PowerPoint Presentation</vt:lpstr>
      <vt:lpstr>Struktur APB Desa</vt:lpstr>
      <vt:lpstr>DASAR HUKUM DANA TRANSFER KE DESA TAHUN 2019 :</vt:lpstr>
      <vt:lpstr>HASIL PEMERIKSAAN INSPEKTORAT </vt:lpstr>
      <vt:lpstr>HASIL PEMERIKSAAN INSPEKTORAT </vt:lpstr>
      <vt:lpstr>HASIL PEMERIKSAAN INSPEKTORAT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PERTANGGUNGJAWABAN DANA TRANSFER DI DESA</dc:title>
  <dc:creator>USER</dc:creator>
  <cp:lastModifiedBy>USER</cp:lastModifiedBy>
  <cp:revision>4</cp:revision>
  <dcterms:created xsi:type="dcterms:W3CDTF">2019-03-14T03:53:37Z</dcterms:created>
  <dcterms:modified xsi:type="dcterms:W3CDTF">2019-03-16T12:31:55Z</dcterms:modified>
</cp:coreProperties>
</file>