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5"/>
  </p:notesMasterIdLst>
  <p:handoutMasterIdLst>
    <p:handoutMasterId r:id="rId76"/>
  </p:handoutMasterIdLst>
  <p:sldIdLst>
    <p:sldId id="308" r:id="rId2"/>
    <p:sldId id="329" r:id="rId3"/>
    <p:sldId id="320" r:id="rId4"/>
    <p:sldId id="367" r:id="rId5"/>
    <p:sldId id="353" r:id="rId6"/>
    <p:sldId id="330" r:id="rId7"/>
    <p:sldId id="318" r:id="rId8"/>
    <p:sldId id="337" r:id="rId9"/>
    <p:sldId id="338" r:id="rId10"/>
    <p:sldId id="339" r:id="rId11"/>
    <p:sldId id="387" r:id="rId12"/>
    <p:sldId id="388" r:id="rId13"/>
    <p:sldId id="354" r:id="rId14"/>
    <p:sldId id="389" r:id="rId15"/>
    <p:sldId id="341" r:id="rId16"/>
    <p:sldId id="342" r:id="rId17"/>
    <p:sldId id="343" r:id="rId18"/>
    <p:sldId id="319" r:id="rId19"/>
    <p:sldId id="336" r:id="rId20"/>
    <p:sldId id="321" r:id="rId21"/>
    <p:sldId id="322" r:id="rId22"/>
    <p:sldId id="323" r:id="rId23"/>
    <p:sldId id="324" r:id="rId24"/>
    <p:sldId id="325" r:id="rId25"/>
    <p:sldId id="326" r:id="rId26"/>
    <p:sldId id="397" r:id="rId27"/>
    <p:sldId id="327" r:id="rId28"/>
    <p:sldId id="344" r:id="rId29"/>
    <p:sldId id="390" r:id="rId30"/>
    <p:sldId id="386" r:id="rId31"/>
    <p:sldId id="355" r:id="rId32"/>
    <p:sldId id="345" r:id="rId33"/>
    <p:sldId id="346" r:id="rId34"/>
    <p:sldId id="347" r:id="rId35"/>
    <p:sldId id="348" r:id="rId36"/>
    <p:sldId id="349" r:id="rId37"/>
    <p:sldId id="350" r:id="rId38"/>
    <p:sldId id="351" r:id="rId39"/>
    <p:sldId id="352" r:id="rId40"/>
    <p:sldId id="356" r:id="rId41"/>
    <p:sldId id="357" r:id="rId42"/>
    <p:sldId id="359" r:id="rId43"/>
    <p:sldId id="360" r:id="rId44"/>
    <p:sldId id="361" r:id="rId45"/>
    <p:sldId id="362" r:id="rId46"/>
    <p:sldId id="363" r:id="rId47"/>
    <p:sldId id="364" r:id="rId48"/>
    <p:sldId id="365" r:id="rId49"/>
    <p:sldId id="358" r:id="rId50"/>
    <p:sldId id="366" r:id="rId51"/>
    <p:sldId id="369" r:id="rId52"/>
    <p:sldId id="391" r:id="rId53"/>
    <p:sldId id="370" r:id="rId54"/>
    <p:sldId id="371" r:id="rId55"/>
    <p:sldId id="372" r:id="rId56"/>
    <p:sldId id="398" r:id="rId57"/>
    <p:sldId id="374" r:id="rId58"/>
    <p:sldId id="376" r:id="rId59"/>
    <p:sldId id="377" r:id="rId60"/>
    <p:sldId id="392" r:id="rId61"/>
    <p:sldId id="393" r:id="rId62"/>
    <p:sldId id="378" r:id="rId63"/>
    <p:sldId id="379" r:id="rId64"/>
    <p:sldId id="394" r:id="rId65"/>
    <p:sldId id="380" r:id="rId66"/>
    <p:sldId id="381" r:id="rId67"/>
    <p:sldId id="395" r:id="rId68"/>
    <p:sldId id="382" r:id="rId69"/>
    <p:sldId id="383" r:id="rId70"/>
    <p:sldId id="396" r:id="rId71"/>
    <p:sldId id="384" r:id="rId72"/>
    <p:sldId id="385" r:id="rId73"/>
    <p:sldId id="399" r:id="rId74"/>
  </p:sldIdLst>
  <p:sldSz cx="9144000" cy="6858000" type="screen4x3"/>
  <p:notesSz cx="6850063" cy="9982200"/>
  <p:defaultTextStyle>
    <a:defPPr>
      <a:defRPr lang="id-ID"/>
    </a:defPPr>
    <a:lvl1pPr algn="l" rtl="0" fontAlgn="base">
      <a:spcBef>
        <a:spcPct val="0"/>
      </a:spcBef>
      <a:spcAft>
        <a:spcPct val="0"/>
      </a:spcAft>
      <a:defRPr kern="1200">
        <a:solidFill>
          <a:schemeClr val="tx1"/>
        </a:solidFill>
        <a:latin typeface="Cambria" pitchFamily="18" charset="0"/>
        <a:ea typeface="+mn-ea"/>
        <a:cs typeface="Arial" charset="0"/>
      </a:defRPr>
    </a:lvl1pPr>
    <a:lvl2pPr marL="457200" algn="l" rtl="0" fontAlgn="base">
      <a:spcBef>
        <a:spcPct val="0"/>
      </a:spcBef>
      <a:spcAft>
        <a:spcPct val="0"/>
      </a:spcAft>
      <a:defRPr kern="1200">
        <a:solidFill>
          <a:schemeClr val="tx1"/>
        </a:solidFill>
        <a:latin typeface="Cambria" pitchFamily="18" charset="0"/>
        <a:ea typeface="+mn-ea"/>
        <a:cs typeface="Arial" charset="0"/>
      </a:defRPr>
    </a:lvl2pPr>
    <a:lvl3pPr marL="914400" algn="l" rtl="0" fontAlgn="base">
      <a:spcBef>
        <a:spcPct val="0"/>
      </a:spcBef>
      <a:spcAft>
        <a:spcPct val="0"/>
      </a:spcAft>
      <a:defRPr kern="1200">
        <a:solidFill>
          <a:schemeClr val="tx1"/>
        </a:solidFill>
        <a:latin typeface="Cambria" pitchFamily="18" charset="0"/>
        <a:ea typeface="+mn-ea"/>
        <a:cs typeface="Arial" charset="0"/>
      </a:defRPr>
    </a:lvl3pPr>
    <a:lvl4pPr marL="1371600" algn="l" rtl="0" fontAlgn="base">
      <a:spcBef>
        <a:spcPct val="0"/>
      </a:spcBef>
      <a:spcAft>
        <a:spcPct val="0"/>
      </a:spcAft>
      <a:defRPr kern="1200">
        <a:solidFill>
          <a:schemeClr val="tx1"/>
        </a:solidFill>
        <a:latin typeface="Cambria" pitchFamily="18" charset="0"/>
        <a:ea typeface="+mn-ea"/>
        <a:cs typeface="Arial" charset="0"/>
      </a:defRPr>
    </a:lvl4pPr>
    <a:lvl5pPr marL="1828800" algn="l" rtl="0" fontAlgn="base">
      <a:spcBef>
        <a:spcPct val="0"/>
      </a:spcBef>
      <a:spcAft>
        <a:spcPct val="0"/>
      </a:spcAft>
      <a:defRPr kern="1200">
        <a:solidFill>
          <a:schemeClr val="tx1"/>
        </a:solidFill>
        <a:latin typeface="Cambria" pitchFamily="18" charset="0"/>
        <a:ea typeface="+mn-ea"/>
        <a:cs typeface="Arial" charset="0"/>
      </a:defRPr>
    </a:lvl5pPr>
    <a:lvl6pPr marL="2286000" algn="l" defTabSz="914400" rtl="0" eaLnBrk="1" latinLnBrk="0" hangingPunct="1">
      <a:defRPr kern="1200">
        <a:solidFill>
          <a:schemeClr val="tx1"/>
        </a:solidFill>
        <a:latin typeface="Cambria" pitchFamily="18" charset="0"/>
        <a:ea typeface="+mn-ea"/>
        <a:cs typeface="Arial" charset="0"/>
      </a:defRPr>
    </a:lvl6pPr>
    <a:lvl7pPr marL="2743200" algn="l" defTabSz="914400" rtl="0" eaLnBrk="1" latinLnBrk="0" hangingPunct="1">
      <a:defRPr kern="1200">
        <a:solidFill>
          <a:schemeClr val="tx1"/>
        </a:solidFill>
        <a:latin typeface="Cambria" pitchFamily="18" charset="0"/>
        <a:ea typeface="+mn-ea"/>
        <a:cs typeface="Arial" charset="0"/>
      </a:defRPr>
    </a:lvl7pPr>
    <a:lvl8pPr marL="3200400" algn="l" defTabSz="914400" rtl="0" eaLnBrk="1" latinLnBrk="0" hangingPunct="1">
      <a:defRPr kern="1200">
        <a:solidFill>
          <a:schemeClr val="tx1"/>
        </a:solidFill>
        <a:latin typeface="Cambria" pitchFamily="18" charset="0"/>
        <a:ea typeface="+mn-ea"/>
        <a:cs typeface="Arial" charset="0"/>
      </a:defRPr>
    </a:lvl8pPr>
    <a:lvl9pPr marL="3657600" algn="l" defTabSz="914400" rtl="0" eaLnBrk="1" latinLnBrk="0" hangingPunct="1">
      <a:defRPr kern="1200">
        <a:solidFill>
          <a:schemeClr val="tx1"/>
        </a:solidFill>
        <a:latin typeface="Cambria"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B6D2"/>
    <a:srgbClr val="FFFFFF"/>
    <a:srgbClr val="3366FF"/>
    <a:srgbClr val="6699FF"/>
    <a:srgbClr val="FF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7" d="100"/>
          <a:sy n="67" d="100"/>
        </p:scale>
        <p:origin x="1392"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27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_rels/drawing1.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C0F5A-D174-49A3-91CA-9DCBBDDB03D5}" type="doc">
      <dgm:prSet loTypeId="urn:microsoft.com/office/officeart/2005/8/layout/hProcess9" loCatId="process" qsTypeId="urn:microsoft.com/office/officeart/2005/8/quickstyle/3d9" qsCatId="3D" csTypeId="urn:microsoft.com/office/officeart/2005/8/colors/colorful1#1" csCatId="colorful" phldr="1"/>
      <dgm:spPr/>
    </dgm:pt>
    <dgm:pt modelId="{0B2038A6-10AA-4770-947B-616D31D51362}">
      <dgm:prSet phldrT="[Text]"/>
      <dgm:spPr/>
      <dgm:t>
        <a:bodyPr/>
        <a:lstStyle/>
        <a:p>
          <a:r>
            <a:rPr lang="id-ID"/>
            <a:t>1</a:t>
          </a:r>
        </a:p>
      </dgm:t>
    </dgm:pt>
    <dgm:pt modelId="{FA330B93-053A-4D4A-9087-38600AFD601F}" type="parTrans" cxnId="{4849DFE6-FD85-4717-8B73-5E96F2E25EFD}">
      <dgm:prSet/>
      <dgm:spPr/>
      <dgm:t>
        <a:bodyPr/>
        <a:lstStyle/>
        <a:p>
          <a:endParaRPr lang="id-ID"/>
        </a:p>
      </dgm:t>
    </dgm:pt>
    <dgm:pt modelId="{9456BA7A-20EC-4DD9-9995-E5217EA7D388}" type="sibTrans" cxnId="{4849DFE6-FD85-4717-8B73-5E96F2E25EFD}">
      <dgm:prSet/>
      <dgm:spPr/>
      <dgm:t>
        <a:bodyPr/>
        <a:lstStyle/>
        <a:p>
          <a:endParaRPr lang="id-ID"/>
        </a:p>
      </dgm:t>
    </dgm:pt>
    <dgm:pt modelId="{286E62B2-B6FA-4457-8EB2-B9A90EF759A7}">
      <dgm:prSet phldrT="[Text]"/>
      <dgm:spPr/>
      <dgm:t>
        <a:bodyPr/>
        <a:lstStyle/>
        <a:p>
          <a:r>
            <a:rPr lang="id-ID"/>
            <a:t>2</a:t>
          </a:r>
        </a:p>
      </dgm:t>
    </dgm:pt>
    <dgm:pt modelId="{82C5FFCF-A723-42F5-9D78-417347AEF455}" type="parTrans" cxnId="{92A5B572-D8F0-4CC6-916D-73EE0519677F}">
      <dgm:prSet/>
      <dgm:spPr/>
      <dgm:t>
        <a:bodyPr/>
        <a:lstStyle/>
        <a:p>
          <a:endParaRPr lang="id-ID"/>
        </a:p>
      </dgm:t>
    </dgm:pt>
    <dgm:pt modelId="{51CB77C3-579A-4DBC-AAC7-4A0ECAE7F6C9}" type="sibTrans" cxnId="{92A5B572-D8F0-4CC6-916D-73EE0519677F}">
      <dgm:prSet/>
      <dgm:spPr/>
      <dgm:t>
        <a:bodyPr/>
        <a:lstStyle/>
        <a:p>
          <a:endParaRPr lang="id-ID"/>
        </a:p>
      </dgm:t>
    </dgm:pt>
    <dgm:pt modelId="{15CA2E96-F15D-407D-A7ED-5AA0F2A6D19E}">
      <dgm:prSet phldrT="[Text]"/>
      <dgm:spPr/>
      <dgm:t>
        <a:bodyPr/>
        <a:lstStyle/>
        <a:p>
          <a:r>
            <a:rPr lang="id-ID"/>
            <a:t>0</a:t>
          </a:r>
        </a:p>
      </dgm:t>
    </dgm:pt>
    <dgm:pt modelId="{DB15094E-3680-4A65-85F7-008A65762614}" type="parTrans" cxnId="{E79F6E5F-2507-4C16-8294-D2480BF40255}">
      <dgm:prSet/>
      <dgm:spPr/>
      <dgm:t>
        <a:bodyPr/>
        <a:lstStyle/>
        <a:p>
          <a:endParaRPr lang="id-ID"/>
        </a:p>
      </dgm:t>
    </dgm:pt>
    <dgm:pt modelId="{684BE7CD-07F7-4B43-9205-1042B192BE46}" type="sibTrans" cxnId="{E79F6E5F-2507-4C16-8294-D2480BF40255}">
      <dgm:prSet/>
      <dgm:spPr/>
      <dgm:t>
        <a:bodyPr/>
        <a:lstStyle/>
        <a:p>
          <a:endParaRPr lang="id-ID"/>
        </a:p>
      </dgm:t>
    </dgm:pt>
    <dgm:pt modelId="{E6B4482F-EF8C-4409-AC6C-6DA3FFA49845}">
      <dgm:prSet phldrT="[Text]"/>
      <dgm:spPr/>
      <dgm:t>
        <a:bodyPr/>
        <a:lstStyle/>
        <a:p>
          <a:r>
            <a:rPr lang="id-ID"/>
            <a:t>4</a:t>
          </a:r>
        </a:p>
      </dgm:t>
    </dgm:pt>
    <dgm:pt modelId="{E0D7089E-37AE-4645-9094-108B90263AF0}" type="parTrans" cxnId="{64E774B2-503D-4DA8-8217-D2328F5FC2DE}">
      <dgm:prSet/>
      <dgm:spPr/>
      <dgm:t>
        <a:bodyPr/>
        <a:lstStyle/>
        <a:p>
          <a:endParaRPr lang="id-ID"/>
        </a:p>
      </dgm:t>
    </dgm:pt>
    <dgm:pt modelId="{C47FC9CA-E5BA-4AE7-A80A-5011BD71468E}" type="sibTrans" cxnId="{64E774B2-503D-4DA8-8217-D2328F5FC2DE}">
      <dgm:prSet/>
      <dgm:spPr/>
      <dgm:t>
        <a:bodyPr/>
        <a:lstStyle/>
        <a:p>
          <a:endParaRPr lang="id-ID"/>
        </a:p>
      </dgm:t>
    </dgm:pt>
    <dgm:pt modelId="{75F7EA3C-2751-471D-838E-531BF9630D48}">
      <dgm:prSet phldrT="[Text]"/>
      <dgm:spPr/>
      <dgm:t>
        <a:bodyPr/>
        <a:lstStyle/>
        <a:p>
          <a:r>
            <a:rPr lang="id-ID"/>
            <a:t>3</a:t>
          </a:r>
        </a:p>
      </dgm:t>
    </dgm:pt>
    <dgm:pt modelId="{6DB3E4B4-BD5B-45C6-8C3D-EA07B0692A95}" type="parTrans" cxnId="{713C54C5-FDCC-4575-817A-C9517FBC4091}">
      <dgm:prSet/>
      <dgm:spPr/>
      <dgm:t>
        <a:bodyPr/>
        <a:lstStyle/>
        <a:p>
          <a:endParaRPr lang="id-ID"/>
        </a:p>
      </dgm:t>
    </dgm:pt>
    <dgm:pt modelId="{831EA8E2-221F-4365-AA26-BA2D09D217EE}" type="sibTrans" cxnId="{713C54C5-FDCC-4575-817A-C9517FBC4091}">
      <dgm:prSet/>
      <dgm:spPr/>
      <dgm:t>
        <a:bodyPr/>
        <a:lstStyle/>
        <a:p>
          <a:endParaRPr lang="id-ID"/>
        </a:p>
      </dgm:t>
    </dgm:pt>
    <dgm:pt modelId="{50B296C1-5D4A-442E-9F2C-19A6D7D72071}">
      <dgm:prSet phldrT="[Text]"/>
      <dgm:spPr/>
      <dgm:t>
        <a:bodyPr/>
        <a:lstStyle/>
        <a:p>
          <a:r>
            <a:rPr lang="id-ID"/>
            <a:t>5</a:t>
          </a:r>
        </a:p>
      </dgm:t>
    </dgm:pt>
    <dgm:pt modelId="{EC9C7AE0-497F-4A49-9D8B-F5BAC60D3668}" type="parTrans" cxnId="{450465BB-8AAD-4662-9211-C7F2131F549F}">
      <dgm:prSet/>
      <dgm:spPr/>
      <dgm:t>
        <a:bodyPr/>
        <a:lstStyle/>
        <a:p>
          <a:endParaRPr lang="id-ID"/>
        </a:p>
      </dgm:t>
    </dgm:pt>
    <dgm:pt modelId="{C9596FDA-7FF8-41D6-8C86-67FB00592DBB}" type="sibTrans" cxnId="{450465BB-8AAD-4662-9211-C7F2131F549F}">
      <dgm:prSet/>
      <dgm:spPr/>
      <dgm:t>
        <a:bodyPr/>
        <a:lstStyle/>
        <a:p>
          <a:endParaRPr lang="id-ID"/>
        </a:p>
      </dgm:t>
    </dgm:pt>
    <dgm:pt modelId="{F7BBEB9B-7165-4BD3-9F8D-4701C40BB515}" type="pres">
      <dgm:prSet presAssocID="{073C0F5A-D174-49A3-91CA-9DCBBDDB03D5}" presName="CompostProcess" presStyleCnt="0">
        <dgm:presLayoutVars>
          <dgm:dir/>
          <dgm:resizeHandles val="exact"/>
        </dgm:presLayoutVars>
      </dgm:prSet>
      <dgm:spPr/>
    </dgm:pt>
    <dgm:pt modelId="{A27CFAC1-F848-4D9F-B1C1-D393BBB52765}" type="pres">
      <dgm:prSet presAssocID="{073C0F5A-D174-49A3-91CA-9DCBBDDB03D5}" presName="arrow" presStyleLbl="bgShp" presStyleIdx="0" presStyleCnt="1" custLinFactNeighborX="-3829" custLinFactNeighborY="16791"/>
      <dgm:spPr>
        <a:blipFill rotWithShape="0">
          <a:blip xmlns:r="http://schemas.openxmlformats.org/officeDocument/2006/relationships" r:embed="rId1"/>
          <a:stretch>
            <a:fillRect/>
          </a:stretch>
        </a:blipFill>
      </dgm:spPr>
    </dgm:pt>
    <dgm:pt modelId="{596D7870-E2D8-4855-A27C-6D09E552D2E2}" type="pres">
      <dgm:prSet presAssocID="{073C0F5A-D174-49A3-91CA-9DCBBDDB03D5}" presName="linearProcess" presStyleCnt="0"/>
      <dgm:spPr/>
    </dgm:pt>
    <dgm:pt modelId="{137D7593-7503-499B-A61E-216E7EE152C6}" type="pres">
      <dgm:prSet presAssocID="{15CA2E96-F15D-407D-A7ED-5AA0F2A6D19E}" presName="textNode" presStyleLbl="node1" presStyleIdx="0" presStyleCnt="6" custLinFactNeighborX="82517" custLinFactNeighborY="79934">
        <dgm:presLayoutVars>
          <dgm:bulletEnabled val="1"/>
        </dgm:presLayoutVars>
      </dgm:prSet>
      <dgm:spPr/>
      <dgm:t>
        <a:bodyPr/>
        <a:lstStyle/>
        <a:p>
          <a:endParaRPr lang="id-ID"/>
        </a:p>
      </dgm:t>
    </dgm:pt>
    <dgm:pt modelId="{FE72C84E-AD3D-4518-B7E4-9D25199561CF}" type="pres">
      <dgm:prSet presAssocID="{684BE7CD-07F7-4B43-9205-1042B192BE46}" presName="sibTrans" presStyleCnt="0"/>
      <dgm:spPr/>
    </dgm:pt>
    <dgm:pt modelId="{4DFD13BF-2DF7-4B24-BF89-1984747FE7EF}" type="pres">
      <dgm:prSet presAssocID="{0B2038A6-10AA-4770-947B-616D31D51362}" presName="textNode" presStyleLbl="node1" presStyleIdx="1" presStyleCnt="6" custLinFactNeighborX="65280" custLinFactNeighborY="53065">
        <dgm:presLayoutVars>
          <dgm:bulletEnabled val="1"/>
        </dgm:presLayoutVars>
      </dgm:prSet>
      <dgm:spPr/>
      <dgm:t>
        <a:bodyPr/>
        <a:lstStyle/>
        <a:p>
          <a:endParaRPr lang="id-ID"/>
        </a:p>
      </dgm:t>
    </dgm:pt>
    <dgm:pt modelId="{970F0E69-7AA9-454C-AA6F-BDB5F226F80A}" type="pres">
      <dgm:prSet presAssocID="{9456BA7A-20EC-4DD9-9995-E5217EA7D388}" presName="sibTrans" presStyleCnt="0"/>
      <dgm:spPr/>
    </dgm:pt>
    <dgm:pt modelId="{B24DD17C-6402-4207-8B50-F994A6D49095}" type="pres">
      <dgm:prSet presAssocID="{286E62B2-B6FA-4457-8EB2-B9A90EF759A7}" presName="textNode" presStyleLbl="node1" presStyleIdx="2" presStyleCnt="6" custLinFactNeighborX="43951" custLinFactNeighborY="13569">
        <dgm:presLayoutVars>
          <dgm:bulletEnabled val="1"/>
        </dgm:presLayoutVars>
      </dgm:prSet>
      <dgm:spPr/>
      <dgm:t>
        <a:bodyPr/>
        <a:lstStyle/>
        <a:p>
          <a:endParaRPr lang="id-ID"/>
        </a:p>
      </dgm:t>
    </dgm:pt>
    <dgm:pt modelId="{35E8AC3E-AD27-4764-936E-35EDD9FD9AC5}" type="pres">
      <dgm:prSet presAssocID="{51CB77C3-579A-4DBC-AAC7-4A0ECAE7F6C9}" presName="sibTrans" presStyleCnt="0"/>
      <dgm:spPr/>
    </dgm:pt>
    <dgm:pt modelId="{2E2E181C-ABEE-4A85-A00B-7AC06C9F82FF}" type="pres">
      <dgm:prSet presAssocID="{75F7EA3C-2751-471D-838E-531BF9630D48}" presName="textNode" presStyleLbl="node1" presStyleIdx="3" presStyleCnt="6" custLinFactNeighborX="-8621" custLinFactNeighborY="-9271">
        <dgm:presLayoutVars>
          <dgm:bulletEnabled val="1"/>
        </dgm:presLayoutVars>
      </dgm:prSet>
      <dgm:spPr/>
      <dgm:t>
        <a:bodyPr/>
        <a:lstStyle/>
        <a:p>
          <a:endParaRPr lang="id-ID"/>
        </a:p>
      </dgm:t>
    </dgm:pt>
    <dgm:pt modelId="{68E2E8BF-761C-4A47-AC05-27E780867F36}" type="pres">
      <dgm:prSet presAssocID="{831EA8E2-221F-4365-AA26-BA2D09D217EE}" presName="sibTrans" presStyleCnt="0"/>
      <dgm:spPr/>
    </dgm:pt>
    <dgm:pt modelId="{92508BF0-5C95-422B-B8A1-174D4DD4372B}" type="pres">
      <dgm:prSet presAssocID="{E6B4482F-EF8C-4409-AC6C-6DA3FFA49845}" presName="textNode" presStyleLbl="node1" presStyleIdx="4" presStyleCnt="6" custLinFactNeighborX="-16916" custLinFactNeighborY="-38891">
        <dgm:presLayoutVars>
          <dgm:bulletEnabled val="1"/>
        </dgm:presLayoutVars>
      </dgm:prSet>
      <dgm:spPr/>
      <dgm:t>
        <a:bodyPr/>
        <a:lstStyle/>
        <a:p>
          <a:endParaRPr lang="id-ID"/>
        </a:p>
      </dgm:t>
    </dgm:pt>
    <dgm:pt modelId="{328E8772-09AA-48E3-A389-BAE0EA91603F}" type="pres">
      <dgm:prSet presAssocID="{C47FC9CA-E5BA-4AE7-A80A-5011BD71468E}" presName="sibTrans" presStyleCnt="0"/>
      <dgm:spPr/>
    </dgm:pt>
    <dgm:pt modelId="{44FAC029-F3DE-4C96-89D2-159F8D0FB2AB}" type="pres">
      <dgm:prSet presAssocID="{50B296C1-5D4A-442E-9F2C-19A6D7D72071}" presName="textNode" presStyleLbl="node1" presStyleIdx="5" presStyleCnt="6" custLinFactNeighborX="-3238" custLinFactNeighborY="-54941">
        <dgm:presLayoutVars>
          <dgm:bulletEnabled val="1"/>
        </dgm:presLayoutVars>
      </dgm:prSet>
      <dgm:spPr/>
      <dgm:t>
        <a:bodyPr/>
        <a:lstStyle/>
        <a:p>
          <a:endParaRPr lang="id-ID"/>
        </a:p>
      </dgm:t>
    </dgm:pt>
  </dgm:ptLst>
  <dgm:cxnLst>
    <dgm:cxn modelId="{450465BB-8AAD-4662-9211-C7F2131F549F}" srcId="{073C0F5A-D174-49A3-91CA-9DCBBDDB03D5}" destId="{50B296C1-5D4A-442E-9F2C-19A6D7D72071}" srcOrd="5" destOrd="0" parTransId="{EC9C7AE0-497F-4A49-9D8B-F5BAC60D3668}" sibTransId="{C9596FDA-7FF8-41D6-8C86-67FB00592DBB}"/>
    <dgm:cxn modelId="{713C54C5-FDCC-4575-817A-C9517FBC4091}" srcId="{073C0F5A-D174-49A3-91CA-9DCBBDDB03D5}" destId="{75F7EA3C-2751-471D-838E-531BF9630D48}" srcOrd="3" destOrd="0" parTransId="{6DB3E4B4-BD5B-45C6-8C3D-EA07B0692A95}" sibTransId="{831EA8E2-221F-4365-AA26-BA2D09D217EE}"/>
    <dgm:cxn modelId="{87A7B892-2294-4DF6-BF3F-FBC9DFF604D2}" type="presOf" srcId="{073C0F5A-D174-49A3-91CA-9DCBBDDB03D5}" destId="{F7BBEB9B-7165-4BD3-9F8D-4701C40BB515}" srcOrd="0" destOrd="0" presId="urn:microsoft.com/office/officeart/2005/8/layout/hProcess9"/>
    <dgm:cxn modelId="{15DC34B4-E00F-4A58-96C5-F0BF35A15A8A}" type="presOf" srcId="{15CA2E96-F15D-407D-A7ED-5AA0F2A6D19E}" destId="{137D7593-7503-499B-A61E-216E7EE152C6}" srcOrd="0" destOrd="0" presId="urn:microsoft.com/office/officeart/2005/8/layout/hProcess9"/>
    <dgm:cxn modelId="{4849DFE6-FD85-4717-8B73-5E96F2E25EFD}" srcId="{073C0F5A-D174-49A3-91CA-9DCBBDDB03D5}" destId="{0B2038A6-10AA-4770-947B-616D31D51362}" srcOrd="1" destOrd="0" parTransId="{FA330B93-053A-4D4A-9087-38600AFD601F}" sibTransId="{9456BA7A-20EC-4DD9-9995-E5217EA7D388}"/>
    <dgm:cxn modelId="{31785539-11AD-4014-BFF3-882B301F0200}" type="presOf" srcId="{75F7EA3C-2751-471D-838E-531BF9630D48}" destId="{2E2E181C-ABEE-4A85-A00B-7AC06C9F82FF}" srcOrd="0" destOrd="0" presId="urn:microsoft.com/office/officeart/2005/8/layout/hProcess9"/>
    <dgm:cxn modelId="{92A5B572-D8F0-4CC6-916D-73EE0519677F}" srcId="{073C0F5A-D174-49A3-91CA-9DCBBDDB03D5}" destId="{286E62B2-B6FA-4457-8EB2-B9A90EF759A7}" srcOrd="2" destOrd="0" parTransId="{82C5FFCF-A723-42F5-9D78-417347AEF455}" sibTransId="{51CB77C3-579A-4DBC-AAC7-4A0ECAE7F6C9}"/>
    <dgm:cxn modelId="{CC006A8F-67FB-4E44-A889-639ADACAC073}" type="presOf" srcId="{50B296C1-5D4A-442E-9F2C-19A6D7D72071}" destId="{44FAC029-F3DE-4C96-89D2-159F8D0FB2AB}" srcOrd="0" destOrd="0" presId="urn:microsoft.com/office/officeart/2005/8/layout/hProcess9"/>
    <dgm:cxn modelId="{64E774B2-503D-4DA8-8217-D2328F5FC2DE}" srcId="{073C0F5A-D174-49A3-91CA-9DCBBDDB03D5}" destId="{E6B4482F-EF8C-4409-AC6C-6DA3FFA49845}" srcOrd="4" destOrd="0" parTransId="{E0D7089E-37AE-4645-9094-108B90263AF0}" sibTransId="{C47FC9CA-E5BA-4AE7-A80A-5011BD71468E}"/>
    <dgm:cxn modelId="{14EF96E1-21BC-48BF-ADC0-64739B514B24}" type="presOf" srcId="{286E62B2-B6FA-4457-8EB2-B9A90EF759A7}" destId="{B24DD17C-6402-4207-8B50-F994A6D49095}" srcOrd="0" destOrd="0" presId="urn:microsoft.com/office/officeart/2005/8/layout/hProcess9"/>
    <dgm:cxn modelId="{5B1DF79A-67F7-40DB-8AB9-55379AD91E5A}" type="presOf" srcId="{0B2038A6-10AA-4770-947B-616D31D51362}" destId="{4DFD13BF-2DF7-4B24-BF89-1984747FE7EF}" srcOrd="0" destOrd="0" presId="urn:microsoft.com/office/officeart/2005/8/layout/hProcess9"/>
    <dgm:cxn modelId="{E79F6E5F-2507-4C16-8294-D2480BF40255}" srcId="{073C0F5A-D174-49A3-91CA-9DCBBDDB03D5}" destId="{15CA2E96-F15D-407D-A7ED-5AA0F2A6D19E}" srcOrd="0" destOrd="0" parTransId="{DB15094E-3680-4A65-85F7-008A65762614}" sibTransId="{684BE7CD-07F7-4B43-9205-1042B192BE46}"/>
    <dgm:cxn modelId="{ADE06CE4-E4AD-4870-95D2-8F12D91A1754}" type="presOf" srcId="{E6B4482F-EF8C-4409-AC6C-6DA3FFA49845}" destId="{92508BF0-5C95-422B-B8A1-174D4DD4372B}" srcOrd="0" destOrd="0" presId="urn:microsoft.com/office/officeart/2005/8/layout/hProcess9"/>
    <dgm:cxn modelId="{949C544D-F1E2-41DD-81FC-B6A00664C8B7}" type="presParOf" srcId="{F7BBEB9B-7165-4BD3-9F8D-4701C40BB515}" destId="{A27CFAC1-F848-4D9F-B1C1-D393BBB52765}" srcOrd="0" destOrd="0" presId="urn:microsoft.com/office/officeart/2005/8/layout/hProcess9"/>
    <dgm:cxn modelId="{FD735CCB-1037-4F00-963A-7A0C937954AA}" type="presParOf" srcId="{F7BBEB9B-7165-4BD3-9F8D-4701C40BB515}" destId="{596D7870-E2D8-4855-A27C-6D09E552D2E2}" srcOrd="1" destOrd="0" presId="urn:microsoft.com/office/officeart/2005/8/layout/hProcess9"/>
    <dgm:cxn modelId="{81677991-960A-49E9-AFDF-CEC09BD00A2D}" type="presParOf" srcId="{596D7870-E2D8-4855-A27C-6D09E552D2E2}" destId="{137D7593-7503-499B-A61E-216E7EE152C6}" srcOrd="0" destOrd="0" presId="urn:microsoft.com/office/officeart/2005/8/layout/hProcess9"/>
    <dgm:cxn modelId="{0FD5AEED-A881-4DA3-9FB9-FFBBCB3EA722}" type="presParOf" srcId="{596D7870-E2D8-4855-A27C-6D09E552D2E2}" destId="{FE72C84E-AD3D-4518-B7E4-9D25199561CF}" srcOrd="1" destOrd="0" presId="urn:microsoft.com/office/officeart/2005/8/layout/hProcess9"/>
    <dgm:cxn modelId="{56211F00-CD97-4D7A-B2E2-20EFA960A3DB}" type="presParOf" srcId="{596D7870-E2D8-4855-A27C-6D09E552D2E2}" destId="{4DFD13BF-2DF7-4B24-BF89-1984747FE7EF}" srcOrd="2" destOrd="0" presId="urn:microsoft.com/office/officeart/2005/8/layout/hProcess9"/>
    <dgm:cxn modelId="{F41F0872-FF73-481E-B35D-FE191F31178F}" type="presParOf" srcId="{596D7870-E2D8-4855-A27C-6D09E552D2E2}" destId="{970F0E69-7AA9-454C-AA6F-BDB5F226F80A}" srcOrd="3" destOrd="0" presId="urn:microsoft.com/office/officeart/2005/8/layout/hProcess9"/>
    <dgm:cxn modelId="{EAFD244B-4FED-4498-A04A-14B5290E35CC}" type="presParOf" srcId="{596D7870-E2D8-4855-A27C-6D09E552D2E2}" destId="{B24DD17C-6402-4207-8B50-F994A6D49095}" srcOrd="4" destOrd="0" presId="urn:microsoft.com/office/officeart/2005/8/layout/hProcess9"/>
    <dgm:cxn modelId="{83E1F390-BC44-4C5C-9C44-2F04421CC9ED}" type="presParOf" srcId="{596D7870-E2D8-4855-A27C-6D09E552D2E2}" destId="{35E8AC3E-AD27-4764-936E-35EDD9FD9AC5}" srcOrd="5" destOrd="0" presId="urn:microsoft.com/office/officeart/2005/8/layout/hProcess9"/>
    <dgm:cxn modelId="{4B272963-D0A0-4BD1-B7E7-270125659242}" type="presParOf" srcId="{596D7870-E2D8-4855-A27C-6D09E552D2E2}" destId="{2E2E181C-ABEE-4A85-A00B-7AC06C9F82FF}" srcOrd="6" destOrd="0" presId="urn:microsoft.com/office/officeart/2005/8/layout/hProcess9"/>
    <dgm:cxn modelId="{790B6E76-CFD3-4DC7-9B47-97362A90D31B}" type="presParOf" srcId="{596D7870-E2D8-4855-A27C-6D09E552D2E2}" destId="{68E2E8BF-761C-4A47-AC05-27E780867F36}" srcOrd="7" destOrd="0" presId="urn:microsoft.com/office/officeart/2005/8/layout/hProcess9"/>
    <dgm:cxn modelId="{43EC40C0-14D2-4EC2-9E80-F721A9336A3B}" type="presParOf" srcId="{596D7870-E2D8-4855-A27C-6D09E552D2E2}" destId="{92508BF0-5C95-422B-B8A1-174D4DD4372B}" srcOrd="8" destOrd="0" presId="urn:microsoft.com/office/officeart/2005/8/layout/hProcess9"/>
    <dgm:cxn modelId="{4AD83A8B-9BD4-42E6-98FD-A9B2B50A2ACB}" type="presParOf" srcId="{596D7870-E2D8-4855-A27C-6D09E552D2E2}" destId="{328E8772-09AA-48E3-A389-BAE0EA91603F}" srcOrd="9" destOrd="0" presId="urn:microsoft.com/office/officeart/2005/8/layout/hProcess9"/>
    <dgm:cxn modelId="{0B9DFD9B-ED76-4D77-B202-0E1419527B18}" type="presParOf" srcId="{596D7870-E2D8-4855-A27C-6D09E552D2E2}" destId="{44FAC029-F3DE-4C96-89D2-159F8D0FB2AB}"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03A651-CFA5-4A07-A109-0F7CBC0F34C9}" type="doc">
      <dgm:prSet loTypeId="urn:microsoft.com/office/officeart/2005/8/layout/hierarchy3" loCatId="hierarchy" qsTypeId="urn:microsoft.com/office/officeart/2005/8/quickstyle/simple5" qsCatId="simple" csTypeId="urn:microsoft.com/office/officeart/2005/8/colors/accent2_2" csCatId="accent2" phldr="1"/>
      <dgm:spPr/>
      <dgm:t>
        <a:bodyPr/>
        <a:lstStyle/>
        <a:p>
          <a:endParaRPr lang="id-ID"/>
        </a:p>
      </dgm:t>
    </dgm:pt>
    <dgm:pt modelId="{CF636655-0D37-489C-A5F4-A02F6E132F05}">
      <dgm:prSet phldrT="[Text]" custT="1"/>
      <dgm:spPr/>
      <dgm:t>
        <a:bodyPr/>
        <a:lstStyle/>
        <a:p>
          <a:r>
            <a:rPr lang="id-ID" sz="1000">
              <a:solidFill>
                <a:schemeClr val="tx1"/>
              </a:solidFill>
              <a:latin typeface="Iskoola Pota" pitchFamily="34" charset="0"/>
              <a:cs typeface="Iskoola Pota" pitchFamily="34" charset="0"/>
            </a:rPr>
            <a:t>Lingkungan Pengendalian</a:t>
          </a:r>
        </a:p>
      </dgm:t>
    </dgm:pt>
    <dgm:pt modelId="{6D9710EB-55A5-4C16-A929-4A05438F5916}" type="parTrans" cxnId="{9CDC7B58-E713-4F2E-B333-C4B8A16686F5}">
      <dgm:prSet/>
      <dgm:spPr/>
      <dgm:t>
        <a:bodyPr/>
        <a:lstStyle/>
        <a:p>
          <a:endParaRPr lang="id-ID" sz="1100">
            <a:latin typeface="Iskoola Pota" pitchFamily="34" charset="0"/>
            <a:cs typeface="Iskoola Pota" pitchFamily="34" charset="0"/>
          </a:endParaRPr>
        </a:p>
      </dgm:t>
    </dgm:pt>
    <dgm:pt modelId="{5ED77C20-BE54-4466-A554-DF3339827D5F}" type="sibTrans" cxnId="{9CDC7B58-E713-4F2E-B333-C4B8A16686F5}">
      <dgm:prSet/>
      <dgm:spPr/>
      <dgm:t>
        <a:bodyPr/>
        <a:lstStyle/>
        <a:p>
          <a:endParaRPr lang="id-ID" sz="1100">
            <a:latin typeface="Iskoola Pota" pitchFamily="34" charset="0"/>
            <a:cs typeface="Iskoola Pota" pitchFamily="34" charset="0"/>
          </a:endParaRPr>
        </a:p>
      </dgm:t>
    </dgm:pt>
    <dgm:pt modelId="{01BAAAF8-6F4C-49AB-991E-3849E419501C}" type="asst">
      <dgm:prSet phldrT="[Text]" custT="1"/>
      <dgm:spPr/>
      <dgm:t>
        <a:bodyPr/>
        <a:lstStyle/>
        <a:p>
          <a:r>
            <a:rPr lang="id-ID" sz="900">
              <a:latin typeface="Iskoola Pota" pitchFamily="34" charset="0"/>
              <a:cs typeface="Iskoola Pota" pitchFamily="34" charset="0"/>
            </a:rPr>
            <a:t>Komitmen thd Kompetensi</a:t>
          </a:r>
        </a:p>
      </dgm:t>
    </dgm:pt>
    <dgm:pt modelId="{E34AA620-B4EF-4D5C-83D4-A983D086960E}" type="parTrans" cxnId="{A61B10D0-B148-4283-A4A1-780565CC5DBC}">
      <dgm:prSet/>
      <dgm:spPr/>
      <dgm:t>
        <a:bodyPr/>
        <a:lstStyle/>
        <a:p>
          <a:endParaRPr lang="id-ID" sz="1100">
            <a:latin typeface="Iskoola Pota" pitchFamily="34" charset="0"/>
            <a:cs typeface="Iskoola Pota" pitchFamily="34" charset="0"/>
          </a:endParaRPr>
        </a:p>
      </dgm:t>
    </dgm:pt>
    <dgm:pt modelId="{741777B2-CC38-47F7-ACC9-13A7C57AD8AC}" type="sibTrans" cxnId="{A61B10D0-B148-4283-A4A1-780565CC5DBC}">
      <dgm:prSet/>
      <dgm:spPr/>
      <dgm:t>
        <a:bodyPr/>
        <a:lstStyle/>
        <a:p>
          <a:endParaRPr lang="id-ID" sz="1100">
            <a:latin typeface="Iskoola Pota" pitchFamily="34" charset="0"/>
            <a:cs typeface="Iskoola Pota" pitchFamily="34" charset="0"/>
          </a:endParaRPr>
        </a:p>
      </dgm:t>
    </dgm:pt>
    <dgm:pt modelId="{763CA13F-103C-4057-B6EA-A57D77F6328E}" type="asst">
      <dgm:prSet phldrT="[Text]" custT="1"/>
      <dgm:spPr/>
      <dgm:t>
        <a:bodyPr/>
        <a:lstStyle/>
        <a:p>
          <a:r>
            <a:rPr lang="id-ID" sz="900">
              <a:latin typeface="Iskoola Pota" pitchFamily="34" charset="0"/>
              <a:cs typeface="Iskoola Pota" pitchFamily="34" charset="0"/>
            </a:rPr>
            <a:t>Kepemimpinan yg kondusif</a:t>
          </a:r>
        </a:p>
      </dgm:t>
    </dgm:pt>
    <dgm:pt modelId="{47688E76-5F86-4E9A-A078-CF53A813574A}" type="parTrans" cxnId="{8E0480BE-AA9E-458D-8078-BB198A06DB71}">
      <dgm:prSet/>
      <dgm:spPr/>
      <dgm:t>
        <a:bodyPr/>
        <a:lstStyle/>
        <a:p>
          <a:endParaRPr lang="id-ID" sz="1100">
            <a:latin typeface="Iskoola Pota" pitchFamily="34" charset="0"/>
            <a:cs typeface="Iskoola Pota" pitchFamily="34" charset="0"/>
          </a:endParaRPr>
        </a:p>
      </dgm:t>
    </dgm:pt>
    <dgm:pt modelId="{0E05A322-F4DF-4A45-9A6C-E9A26448018C}" type="sibTrans" cxnId="{8E0480BE-AA9E-458D-8078-BB198A06DB71}">
      <dgm:prSet/>
      <dgm:spPr/>
      <dgm:t>
        <a:bodyPr/>
        <a:lstStyle/>
        <a:p>
          <a:endParaRPr lang="id-ID" sz="1100">
            <a:latin typeface="Iskoola Pota" pitchFamily="34" charset="0"/>
            <a:cs typeface="Iskoola Pota" pitchFamily="34" charset="0"/>
          </a:endParaRPr>
        </a:p>
      </dgm:t>
    </dgm:pt>
    <dgm:pt modelId="{47E096B7-10C2-4D01-8AE4-F099D9D51DEA}" type="asst">
      <dgm:prSet phldrT="[Text]" custT="1"/>
      <dgm:spPr/>
      <dgm:t>
        <a:bodyPr/>
        <a:lstStyle/>
        <a:p>
          <a:r>
            <a:rPr lang="id-ID" sz="900">
              <a:latin typeface="Iskoola Pota" pitchFamily="34" charset="0"/>
              <a:cs typeface="Iskoola Pota" pitchFamily="34" charset="0"/>
            </a:rPr>
            <a:t>Struktur organisasi sesuai kebutuhan</a:t>
          </a:r>
        </a:p>
      </dgm:t>
    </dgm:pt>
    <dgm:pt modelId="{1762A1E9-FE4C-447C-97AA-214AD34B6D6C}" type="parTrans" cxnId="{3F530526-90F0-4852-96DD-C0A57D77FF26}">
      <dgm:prSet/>
      <dgm:spPr/>
      <dgm:t>
        <a:bodyPr/>
        <a:lstStyle/>
        <a:p>
          <a:endParaRPr lang="id-ID" sz="1100">
            <a:latin typeface="Iskoola Pota" pitchFamily="34" charset="0"/>
            <a:cs typeface="Iskoola Pota" pitchFamily="34" charset="0"/>
          </a:endParaRPr>
        </a:p>
      </dgm:t>
    </dgm:pt>
    <dgm:pt modelId="{C6F49FDE-D843-4CE7-A12A-AFE1BD53F546}" type="sibTrans" cxnId="{3F530526-90F0-4852-96DD-C0A57D77FF26}">
      <dgm:prSet/>
      <dgm:spPr/>
      <dgm:t>
        <a:bodyPr/>
        <a:lstStyle/>
        <a:p>
          <a:endParaRPr lang="id-ID" sz="1100">
            <a:latin typeface="Iskoola Pota" pitchFamily="34" charset="0"/>
            <a:cs typeface="Iskoola Pota" pitchFamily="34" charset="0"/>
          </a:endParaRPr>
        </a:p>
      </dgm:t>
    </dgm:pt>
    <dgm:pt modelId="{FE6DF4AF-BEDF-42EC-90D7-EC4B815CC5FC}" type="asst">
      <dgm:prSet phldrT="[Text]" custT="1"/>
      <dgm:spPr/>
      <dgm:t>
        <a:bodyPr/>
        <a:lstStyle/>
        <a:p>
          <a:r>
            <a:rPr lang="id-ID" sz="900">
              <a:latin typeface="Iskoola Pota" pitchFamily="34" charset="0"/>
              <a:cs typeface="Iskoola Pota" pitchFamily="34" charset="0"/>
            </a:rPr>
            <a:t>Delegasi wewenang &amp; tanggung jwb</a:t>
          </a:r>
        </a:p>
      </dgm:t>
    </dgm:pt>
    <dgm:pt modelId="{FC44B314-C003-4C62-964F-B89FDA3C5720}" type="parTrans" cxnId="{8FF4C5F1-6936-4D92-8D63-95728962D27F}">
      <dgm:prSet/>
      <dgm:spPr/>
      <dgm:t>
        <a:bodyPr/>
        <a:lstStyle/>
        <a:p>
          <a:endParaRPr lang="id-ID" sz="1100">
            <a:latin typeface="Iskoola Pota" pitchFamily="34" charset="0"/>
            <a:cs typeface="Iskoola Pota" pitchFamily="34" charset="0"/>
          </a:endParaRPr>
        </a:p>
      </dgm:t>
    </dgm:pt>
    <dgm:pt modelId="{BC23E8D7-548C-4A4A-85E4-D48C75208FFF}" type="sibTrans" cxnId="{8FF4C5F1-6936-4D92-8D63-95728962D27F}">
      <dgm:prSet/>
      <dgm:spPr/>
      <dgm:t>
        <a:bodyPr/>
        <a:lstStyle/>
        <a:p>
          <a:endParaRPr lang="id-ID" sz="1100">
            <a:latin typeface="Iskoola Pota" pitchFamily="34" charset="0"/>
            <a:cs typeface="Iskoola Pota" pitchFamily="34" charset="0"/>
          </a:endParaRPr>
        </a:p>
      </dgm:t>
    </dgm:pt>
    <dgm:pt modelId="{425F9388-3F55-4C43-93B6-DD371B99B806}" type="asst">
      <dgm:prSet phldrT="[Text]" custT="1"/>
      <dgm:spPr/>
      <dgm:t>
        <a:bodyPr/>
        <a:lstStyle/>
        <a:p>
          <a:r>
            <a:rPr lang="id-ID" sz="900">
              <a:latin typeface="Iskoola Pota" pitchFamily="34" charset="0"/>
              <a:cs typeface="Iskoola Pota" pitchFamily="34" charset="0"/>
            </a:rPr>
            <a:t>Kebijakan pembnaan SDM</a:t>
          </a:r>
        </a:p>
      </dgm:t>
    </dgm:pt>
    <dgm:pt modelId="{F5773733-A0E7-4D6F-9C08-42425BBABC37}" type="parTrans" cxnId="{46796B7E-D3DE-4AB6-92D7-D8DC65484406}">
      <dgm:prSet/>
      <dgm:spPr/>
      <dgm:t>
        <a:bodyPr/>
        <a:lstStyle/>
        <a:p>
          <a:endParaRPr lang="id-ID" sz="1100">
            <a:latin typeface="Iskoola Pota" pitchFamily="34" charset="0"/>
            <a:cs typeface="Iskoola Pota" pitchFamily="34" charset="0"/>
          </a:endParaRPr>
        </a:p>
      </dgm:t>
    </dgm:pt>
    <dgm:pt modelId="{2D020B54-1060-4DEC-9FC1-E7FE48E188D2}" type="sibTrans" cxnId="{46796B7E-D3DE-4AB6-92D7-D8DC65484406}">
      <dgm:prSet/>
      <dgm:spPr/>
      <dgm:t>
        <a:bodyPr/>
        <a:lstStyle/>
        <a:p>
          <a:endParaRPr lang="id-ID" sz="1100">
            <a:latin typeface="Iskoola Pota" pitchFamily="34" charset="0"/>
            <a:cs typeface="Iskoola Pota" pitchFamily="34" charset="0"/>
          </a:endParaRPr>
        </a:p>
      </dgm:t>
    </dgm:pt>
    <dgm:pt modelId="{C422CAC3-2AC9-4D5A-9AA5-CA42E3A1545A}" type="asst">
      <dgm:prSet phldrT="[Text]" custT="1"/>
      <dgm:spPr/>
      <dgm:t>
        <a:bodyPr/>
        <a:lstStyle/>
        <a:p>
          <a:r>
            <a:rPr lang="id-ID" sz="900">
              <a:latin typeface="Iskoola Pota" pitchFamily="34" charset="0"/>
              <a:cs typeface="Iskoola Pota" pitchFamily="34" charset="0"/>
            </a:rPr>
            <a:t>Penegakan Integritas dan Etika</a:t>
          </a:r>
        </a:p>
      </dgm:t>
    </dgm:pt>
    <dgm:pt modelId="{EB9325B1-FC4B-48EC-A87B-5B6B201ED783}" type="sibTrans" cxnId="{AD02B07C-8143-4016-90D4-2937B7977C96}">
      <dgm:prSet/>
      <dgm:spPr/>
      <dgm:t>
        <a:bodyPr/>
        <a:lstStyle/>
        <a:p>
          <a:endParaRPr lang="id-ID" sz="1100">
            <a:latin typeface="Iskoola Pota" pitchFamily="34" charset="0"/>
            <a:cs typeface="Iskoola Pota" pitchFamily="34" charset="0"/>
          </a:endParaRPr>
        </a:p>
      </dgm:t>
    </dgm:pt>
    <dgm:pt modelId="{5B8A9AD8-B877-442F-9C21-959A56B1D111}" type="parTrans" cxnId="{AD02B07C-8143-4016-90D4-2937B7977C96}">
      <dgm:prSet/>
      <dgm:spPr/>
      <dgm:t>
        <a:bodyPr/>
        <a:lstStyle/>
        <a:p>
          <a:endParaRPr lang="id-ID" sz="1100">
            <a:latin typeface="Iskoola Pota" pitchFamily="34" charset="0"/>
            <a:cs typeface="Iskoola Pota" pitchFamily="34" charset="0"/>
          </a:endParaRPr>
        </a:p>
      </dgm:t>
    </dgm:pt>
    <dgm:pt modelId="{5451B5CB-97F9-42EB-85EB-6EBB5CF17787}" type="asst">
      <dgm:prSet phldrT="[Text]" custT="1"/>
      <dgm:spPr/>
      <dgm:t>
        <a:bodyPr/>
        <a:lstStyle/>
        <a:p>
          <a:r>
            <a:rPr lang="id-ID" sz="900">
              <a:latin typeface="Iskoola Pota" pitchFamily="34" charset="0"/>
              <a:cs typeface="Iskoola Pota" pitchFamily="34" charset="0"/>
            </a:rPr>
            <a:t>Peran APIP yang efektif</a:t>
          </a:r>
        </a:p>
      </dgm:t>
    </dgm:pt>
    <dgm:pt modelId="{1048BA2B-6C7B-4141-B2B8-EBB699BA416F}" type="parTrans" cxnId="{818D10C7-D4E2-45F9-A719-0E47D93ED1BE}">
      <dgm:prSet/>
      <dgm:spPr/>
      <dgm:t>
        <a:bodyPr/>
        <a:lstStyle/>
        <a:p>
          <a:endParaRPr lang="id-ID" sz="1100">
            <a:latin typeface="Iskoola Pota" pitchFamily="34" charset="0"/>
            <a:cs typeface="Iskoola Pota" pitchFamily="34" charset="0"/>
          </a:endParaRPr>
        </a:p>
      </dgm:t>
    </dgm:pt>
    <dgm:pt modelId="{7A723BFB-7AEA-41DF-8355-8AC7286DD65C}" type="sibTrans" cxnId="{818D10C7-D4E2-45F9-A719-0E47D93ED1BE}">
      <dgm:prSet/>
      <dgm:spPr/>
      <dgm:t>
        <a:bodyPr/>
        <a:lstStyle/>
        <a:p>
          <a:endParaRPr lang="id-ID" sz="1100">
            <a:latin typeface="Iskoola Pota" pitchFamily="34" charset="0"/>
            <a:cs typeface="Iskoola Pota" pitchFamily="34" charset="0"/>
          </a:endParaRPr>
        </a:p>
      </dgm:t>
    </dgm:pt>
    <dgm:pt modelId="{33088CC9-A47C-4E15-8A5F-E99F62E1A48B}" type="asst">
      <dgm:prSet phldrT="[Text]" custT="1"/>
      <dgm:spPr/>
      <dgm:t>
        <a:bodyPr/>
        <a:lstStyle/>
        <a:p>
          <a:r>
            <a:rPr lang="id-ID" sz="900">
              <a:latin typeface="Iskoola Pota" pitchFamily="34" charset="0"/>
              <a:cs typeface="Iskoola Pota" pitchFamily="34" charset="0"/>
            </a:rPr>
            <a:t>Hubungan kerja yg baik</a:t>
          </a:r>
        </a:p>
      </dgm:t>
    </dgm:pt>
    <dgm:pt modelId="{AA08D844-5070-4929-8B89-1C0FB99FAA46}" type="parTrans" cxnId="{A6584B39-47A0-48AE-932E-4E1257280E39}">
      <dgm:prSet/>
      <dgm:spPr/>
      <dgm:t>
        <a:bodyPr/>
        <a:lstStyle/>
        <a:p>
          <a:endParaRPr lang="id-ID" sz="1100">
            <a:latin typeface="Iskoola Pota" pitchFamily="34" charset="0"/>
            <a:cs typeface="Iskoola Pota" pitchFamily="34" charset="0"/>
          </a:endParaRPr>
        </a:p>
      </dgm:t>
    </dgm:pt>
    <dgm:pt modelId="{CCC874DC-835C-4ABF-AF6C-09FB29274F4A}" type="sibTrans" cxnId="{A6584B39-47A0-48AE-932E-4E1257280E39}">
      <dgm:prSet/>
      <dgm:spPr/>
      <dgm:t>
        <a:bodyPr/>
        <a:lstStyle/>
        <a:p>
          <a:endParaRPr lang="id-ID" sz="1100">
            <a:latin typeface="Iskoola Pota" pitchFamily="34" charset="0"/>
            <a:cs typeface="Iskoola Pota" pitchFamily="34" charset="0"/>
          </a:endParaRPr>
        </a:p>
      </dgm:t>
    </dgm:pt>
    <dgm:pt modelId="{9CE18A1D-5102-4360-A7BD-E51A6D7BC9EE}" type="asst">
      <dgm:prSet phldrT="[Text]" custT="1"/>
      <dgm:spPr/>
      <dgm:t>
        <a:bodyPr/>
        <a:lstStyle/>
        <a:p>
          <a:r>
            <a:rPr lang="id-ID" sz="1000">
              <a:solidFill>
                <a:schemeClr val="tx1"/>
              </a:solidFill>
              <a:latin typeface="Iskoola Pota" pitchFamily="34" charset="0"/>
              <a:cs typeface="Iskoola Pota" pitchFamily="34" charset="0"/>
            </a:rPr>
            <a:t>Penilaian Risiko</a:t>
          </a:r>
        </a:p>
      </dgm:t>
    </dgm:pt>
    <dgm:pt modelId="{49D210CB-AB38-4F38-B654-5F6C0E82F1EB}" type="parTrans" cxnId="{14565977-2F61-4941-8F0B-586E8230CE75}">
      <dgm:prSet/>
      <dgm:spPr/>
      <dgm:t>
        <a:bodyPr/>
        <a:lstStyle/>
        <a:p>
          <a:endParaRPr lang="id-ID" sz="1100">
            <a:latin typeface="Iskoola Pota" pitchFamily="34" charset="0"/>
            <a:cs typeface="Iskoola Pota" pitchFamily="34" charset="0"/>
          </a:endParaRPr>
        </a:p>
      </dgm:t>
    </dgm:pt>
    <dgm:pt modelId="{EBDB1DC8-2602-4040-A762-1856933455B2}" type="sibTrans" cxnId="{14565977-2F61-4941-8F0B-586E8230CE75}">
      <dgm:prSet/>
      <dgm:spPr/>
      <dgm:t>
        <a:bodyPr/>
        <a:lstStyle/>
        <a:p>
          <a:endParaRPr lang="id-ID" sz="1100">
            <a:latin typeface="Iskoola Pota" pitchFamily="34" charset="0"/>
            <a:cs typeface="Iskoola Pota" pitchFamily="34" charset="0"/>
          </a:endParaRPr>
        </a:p>
      </dgm:t>
    </dgm:pt>
    <dgm:pt modelId="{F6E08EAB-C08B-4526-B5ED-E802876A9677}" type="asst">
      <dgm:prSet phldrT="[Text]" custT="1"/>
      <dgm:spPr/>
      <dgm:t>
        <a:bodyPr/>
        <a:lstStyle/>
        <a:p>
          <a:r>
            <a:rPr lang="id-ID" sz="900">
              <a:latin typeface="Iskoola Pota" pitchFamily="34" charset="0"/>
              <a:cs typeface="Iskoola Pota" pitchFamily="34" charset="0"/>
            </a:rPr>
            <a:t>Identifikasi Risiko</a:t>
          </a:r>
        </a:p>
      </dgm:t>
    </dgm:pt>
    <dgm:pt modelId="{5790786C-5647-49A9-A06E-F37F03BECE8F}" type="parTrans" cxnId="{1F50238B-48CE-4DDB-9379-8B16641B5D89}">
      <dgm:prSet/>
      <dgm:spPr/>
      <dgm:t>
        <a:bodyPr/>
        <a:lstStyle/>
        <a:p>
          <a:endParaRPr lang="id-ID" sz="1100">
            <a:latin typeface="Iskoola Pota" pitchFamily="34" charset="0"/>
            <a:cs typeface="Iskoola Pota" pitchFamily="34" charset="0"/>
          </a:endParaRPr>
        </a:p>
      </dgm:t>
    </dgm:pt>
    <dgm:pt modelId="{108AEC12-DAFD-4BFD-88EA-979DD0704C94}" type="sibTrans" cxnId="{1F50238B-48CE-4DDB-9379-8B16641B5D89}">
      <dgm:prSet/>
      <dgm:spPr/>
      <dgm:t>
        <a:bodyPr/>
        <a:lstStyle/>
        <a:p>
          <a:endParaRPr lang="id-ID" sz="1100">
            <a:latin typeface="Iskoola Pota" pitchFamily="34" charset="0"/>
            <a:cs typeface="Iskoola Pota" pitchFamily="34" charset="0"/>
          </a:endParaRPr>
        </a:p>
      </dgm:t>
    </dgm:pt>
    <dgm:pt modelId="{E5181FC5-848C-4CFA-9F13-62396BF60628}" type="asst">
      <dgm:prSet phldrT="[Text]" custT="1"/>
      <dgm:spPr/>
      <dgm:t>
        <a:bodyPr/>
        <a:lstStyle/>
        <a:p>
          <a:r>
            <a:rPr lang="id-ID" sz="900">
              <a:latin typeface="Iskoola Pota" pitchFamily="34" charset="0"/>
              <a:cs typeface="Iskoola Pota" pitchFamily="34" charset="0"/>
            </a:rPr>
            <a:t>Analisis Risiko</a:t>
          </a:r>
        </a:p>
      </dgm:t>
    </dgm:pt>
    <dgm:pt modelId="{4EDB1EBD-2643-4301-9E81-8F8617139C83}" type="parTrans" cxnId="{D7C085B6-E05B-4442-8CF1-2E649A4BBC77}">
      <dgm:prSet/>
      <dgm:spPr/>
      <dgm:t>
        <a:bodyPr/>
        <a:lstStyle/>
        <a:p>
          <a:endParaRPr lang="id-ID" sz="1100">
            <a:latin typeface="Iskoola Pota" pitchFamily="34" charset="0"/>
            <a:cs typeface="Iskoola Pota" pitchFamily="34" charset="0"/>
          </a:endParaRPr>
        </a:p>
      </dgm:t>
    </dgm:pt>
    <dgm:pt modelId="{33FC73A3-3719-414D-A371-760B3BECE4CB}" type="sibTrans" cxnId="{D7C085B6-E05B-4442-8CF1-2E649A4BBC77}">
      <dgm:prSet/>
      <dgm:spPr/>
      <dgm:t>
        <a:bodyPr/>
        <a:lstStyle/>
        <a:p>
          <a:endParaRPr lang="id-ID" sz="1100">
            <a:latin typeface="Iskoola Pota" pitchFamily="34" charset="0"/>
            <a:cs typeface="Iskoola Pota" pitchFamily="34" charset="0"/>
          </a:endParaRPr>
        </a:p>
      </dgm:t>
    </dgm:pt>
    <dgm:pt modelId="{EB31D6D2-7919-49ED-8CDE-70CEDC33DB93}" type="asst">
      <dgm:prSet phldrT="[Text]" custT="1"/>
      <dgm:spPr/>
      <dgm:t>
        <a:bodyPr/>
        <a:lstStyle/>
        <a:p>
          <a:r>
            <a:rPr lang="id-ID" sz="1000">
              <a:solidFill>
                <a:schemeClr val="tx1"/>
              </a:solidFill>
              <a:latin typeface="Iskoola Pota" pitchFamily="34" charset="0"/>
              <a:cs typeface="Iskoola Pota" pitchFamily="34" charset="0"/>
            </a:rPr>
            <a:t>Kegiatan Pengendalian</a:t>
          </a:r>
        </a:p>
      </dgm:t>
    </dgm:pt>
    <dgm:pt modelId="{839958A3-B5A3-4ED5-ACF3-ADB43C4471C6}" type="parTrans" cxnId="{BCA8D8C8-2F3D-436C-9C21-9FC4BF8ABD46}">
      <dgm:prSet/>
      <dgm:spPr/>
      <dgm:t>
        <a:bodyPr/>
        <a:lstStyle/>
        <a:p>
          <a:endParaRPr lang="id-ID" sz="1100">
            <a:latin typeface="Iskoola Pota" pitchFamily="34" charset="0"/>
            <a:cs typeface="Iskoola Pota" pitchFamily="34" charset="0"/>
          </a:endParaRPr>
        </a:p>
      </dgm:t>
    </dgm:pt>
    <dgm:pt modelId="{6E95871B-E642-43D8-84A7-1EE4A6460822}" type="sibTrans" cxnId="{BCA8D8C8-2F3D-436C-9C21-9FC4BF8ABD46}">
      <dgm:prSet/>
      <dgm:spPr/>
      <dgm:t>
        <a:bodyPr/>
        <a:lstStyle/>
        <a:p>
          <a:endParaRPr lang="id-ID" sz="1100">
            <a:latin typeface="Iskoola Pota" pitchFamily="34" charset="0"/>
            <a:cs typeface="Iskoola Pota" pitchFamily="34" charset="0"/>
          </a:endParaRPr>
        </a:p>
      </dgm:t>
    </dgm:pt>
    <dgm:pt modelId="{823D9000-10B4-40E0-98D9-20EA44B25A35}" type="asst">
      <dgm:prSet phldrT="[Text]" custT="1"/>
      <dgm:spPr/>
      <dgm:t>
        <a:bodyPr/>
        <a:lstStyle/>
        <a:p>
          <a:r>
            <a:rPr lang="id-ID" sz="900">
              <a:latin typeface="Iskoola Pota" pitchFamily="34" charset="0"/>
              <a:cs typeface="Iskoola Pota" pitchFamily="34" charset="0"/>
            </a:rPr>
            <a:t>Reviu kinerja</a:t>
          </a:r>
        </a:p>
      </dgm:t>
    </dgm:pt>
    <dgm:pt modelId="{8F0F009D-CE6B-4765-B7D4-941EA4CB05CF}" type="parTrans" cxnId="{B2550BA9-CA4B-4189-BD56-01DE5B6857D6}">
      <dgm:prSet/>
      <dgm:spPr/>
      <dgm:t>
        <a:bodyPr/>
        <a:lstStyle/>
        <a:p>
          <a:endParaRPr lang="id-ID" sz="1100">
            <a:latin typeface="Iskoola Pota" pitchFamily="34" charset="0"/>
            <a:cs typeface="Iskoola Pota" pitchFamily="34" charset="0"/>
          </a:endParaRPr>
        </a:p>
      </dgm:t>
    </dgm:pt>
    <dgm:pt modelId="{BEDC0118-B140-48F3-8EFC-9DBF5FC23CBD}" type="sibTrans" cxnId="{B2550BA9-CA4B-4189-BD56-01DE5B6857D6}">
      <dgm:prSet/>
      <dgm:spPr/>
      <dgm:t>
        <a:bodyPr/>
        <a:lstStyle/>
        <a:p>
          <a:endParaRPr lang="id-ID" sz="1100">
            <a:latin typeface="Iskoola Pota" pitchFamily="34" charset="0"/>
            <a:cs typeface="Iskoola Pota" pitchFamily="34" charset="0"/>
          </a:endParaRPr>
        </a:p>
      </dgm:t>
    </dgm:pt>
    <dgm:pt modelId="{E0BC8894-F267-4947-AF12-FED6A32CD002}" type="asst">
      <dgm:prSet phldrT="[Text]" custT="1"/>
      <dgm:spPr/>
      <dgm:t>
        <a:bodyPr/>
        <a:lstStyle/>
        <a:p>
          <a:r>
            <a:rPr lang="id-ID" sz="900">
              <a:latin typeface="Iskoola Pota" pitchFamily="34" charset="0"/>
              <a:cs typeface="Iskoola Pota" pitchFamily="34" charset="0"/>
            </a:rPr>
            <a:t>Pembinaan SDM</a:t>
          </a:r>
        </a:p>
      </dgm:t>
    </dgm:pt>
    <dgm:pt modelId="{2DE95B34-222E-46F7-AFAB-D1B14BF78459}" type="parTrans" cxnId="{8B49E4A3-809A-4D2A-82BE-90CF57E31495}">
      <dgm:prSet/>
      <dgm:spPr/>
      <dgm:t>
        <a:bodyPr/>
        <a:lstStyle/>
        <a:p>
          <a:endParaRPr lang="id-ID" sz="1100">
            <a:latin typeface="Iskoola Pota" pitchFamily="34" charset="0"/>
            <a:cs typeface="Iskoola Pota" pitchFamily="34" charset="0"/>
          </a:endParaRPr>
        </a:p>
      </dgm:t>
    </dgm:pt>
    <dgm:pt modelId="{7C4F2EF0-7CFC-48AE-9821-C5CC933AB050}" type="sibTrans" cxnId="{8B49E4A3-809A-4D2A-82BE-90CF57E31495}">
      <dgm:prSet/>
      <dgm:spPr/>
      <dgm:t>
        <a:bodyPr/>
        <a:lstStyle/>
        <a:p>
          <a:endParaRPr lang="id-ID" sz="1100">
            <a:latin typeface="Iskoola Pota" pitchFamily="34" charset="0"/>
            <a:cs typeface="Iskoola Pota" pitchFamily="34" charset="0"/>
          </a:endParaRPr>
        </a:p>
      </dgm:t>
    </dgm:pt>
    <dgm:pt modelId="{1BCBA5DF-AAEF-4855-AEE7-4DABD3B68E24}" type="asst">
      <dgm:prSet phldrT="[Text]" custT="1"/>
      <dgm:spPr/>
      <dgm:t>
        <a:bodyPr/>
        <a:lstStyle/>
        <a:p>
          <a:r>
            <a:rPr lang="id-ID" sz="900">
              <a:latin typeface="Iskoola Pota" pitchFamily="34" charset="0"/>
              <a:cs typeface="Iskoola Pota" pitchFamily="34" charset="0"/>
            </a:rPr>
            <a:t>Pengendalian Sistem Informasi</a:t>
          </a:r>
        </a:p>
      </dgm:t>
    </dgm:pt>
    <dgm:pt modelId="{0608AEE5-F5E2-4C29-91BE-B89C97C5BA00}" type="parTrans" cxnId="{D8593923-28E8-4248-930C-A2D577FE4E0A}">
      <dgm:prSet/>
      <dgm:spPr/>
      <dgm:t>
        <a:bodyPr/>
        <a:lstStyle/>
        <a:p>
          <a:endParaRPr lang="id-ID" sz="1100">
            <a:latin typeface="Iskoola Pota" pitchFamily="34" charset="0"/>
            <a:cs typeface="Iskoola Pota" pitchFamily="34" charset="0"/>
          </a:endParaRPr>
        </a:p>
      </dgm:t>
    </dgm:pt>
    <dgm:pt modelId="{232D36E2-28E1-403D-B888-2F3954B8056E}" type="sibTrans" cxnId="{D8593923-28E8-4248-930C-A2D577FE4E0A}">
      <dgm:prSet/>
      <dgm:spPr/>
      <dgm:t>
        <a:bodyPr/>
        <a:lstStyle/>
        <a:p>
          <a:endParaRPr lang="id-ID" sz="1100">
            <a:latin typeface="Iskoola Pota" pitchFamily="34" charset="0"/>
            <a:cs typeface="Iskoola Pota" pitchFamily="34" charset="0"/>
          </a:endParaRPr>
        </a:p>
      </dgm:t>
    </dgm:pt>
    <dgm:pt modelId="{07A76BAD-445F-4899-89ED-35D815E6285C}" type="asst">
      <dgm:prSet phldrT="[Text]" custT="1"/>
      <dgm:spPr/>
      <dgm:t>
        <a:bodyPr/>
        <a:lstStyle/>
        <a:p>
          <a:r>
            <a:rPr lang="id-ID" sz="900">
              <a:latin typeface="Iskoola Pota" pitchFamily="34" charset="0"/>
              <a:cs typeface="Iskoola Pota" pitchFamily="34" charset="0"/>
            </a:rPr>
            <a:t>Pengendalian fisik aset</a:t>
          </a:r>
        </a:p>
      </dgm:t>
    </dgm:pt>
    <dgm:pt modelId="{06D8113F-1AE8-4BD7-B5FF-1CCCBF7B1E68}" type="parTrans" cxnId="{1C225C52-4AF2-46CA-920C-FBF46F805C6C}">
      <dgm:prSet/>
      <dgm:spPr/>
      <dgm:t>
        <a:bodyPr/>
        <a:lstStyle/>
        <a:p>
          <a:endParaRPr lang="id-ID" sz="1100">
            <a:latin typeface="Iskoola Pota" pitchFamily="34" charset="0"/>
            <a:cs typeface="Iskoola Pota" pitchFamily="34" charset="0"/>
          </a:endParaRPr>
        </a:p>
      </dgm:t>
    </dgm:pt>
    <dgm:pt modelId="{B7BCEDA1-5632-47FD-90E3-85C4C2637635}" type="sibTrans" cxnId="{1C225C52-4AF2-46CA-920C-FBF46F805C6C}">
      <dgm:prSet/>
      <dgm:spPr/>
      <dgm:t>
        <a:bodyPr/>
        <a:lstStyle/>
        <a:p>
          <a:endParaRPr lang="id-ID" sz="1100">
            <a:latin typeface="Iskoola Pota" pitchFamily="34" charset="0"/>
            <a:cs typeface="Iskoola Pota" pitchFamily="34" charset="0"/>
          </a:endParaRPr>
        </a:p>
      </dgm:t>
    </dgm:pt>
    <dgm:pt modelId="{9C70B221-477B-4E07-A67E-5C2D45FD7568}" type="asst">
      <dgm:prSet phldrT="[Text]" custT="1"/>
      <dgm:spPr/>
      <dgm:t>
        <a:bodyPr/>
        <a:lstStyle/>
        <a:p>
          <a:r>
            <a:rPr lang="id-ID" sz="900">
              <a:latin typeface="Iskoola Pota" pitchFamily="34" charset="0"/>
              <a:cs typeface="Iskoola Pota" pitchFamily="34" charset="0"/>
            </a:rPr>
            <a:t>Penetapan &amp; riviu indikator</a:t>
          </a:r>
        </a:p>
      </dgm:t>
    </dgm:pt>
    <dgm:pt modelId="{21F6DDC5-616D-4187-BCC6-A658BA29EAFA}" type="parTrans" cxnId="{83C61A97-FD04-4138-A46B-54CE687F65BD}">
      <dgm:prSet/>
      <dgm:spPr/>
      <dgm:t>
        <a:bodyPr/>
        <a:lstStyle/>
        <a:p>
          <a:endParaRPr lang="id-ID" sz="1100">
            <a:latin typeface="Iskoola Pota" pitchFamily="34" charset="0"/>
            <a:cs typeface="Iskoola Pota" pitchFamily="34" charset="0"/>
          </a:endParaRPr>
        </a:p>
      </dgm:t>
    </dgm:pt>
    <dgm:pt modelId="{764F905E-F084-412A-9B7B-41820C76AD13}" type="sibTrans" cxnId="{83C61A97-FD04-4138-A46B-54CE687F65BD}">
      <dgm:prSet/>
      <dgm:spPr/>
      <dgm:t>
        <a:bodyPr/>
        <a:lstStyle/>
        <a:p>
          <a:endParaRPr lang="id-ID" sz="1100">
            <a:latin typeface="Iskoola Pota" pitchFamily="34" charset="0"/>
            <a:cs typeface="Iskoola Pota" pitchFamily="34" charset="0"/>
          </a:endParaRPr>
        </a:p>
      </dgm:t>
    </dgm:pt>
    <dgm:pt modelId="{4D2D5A35-3601-4822-868B-9F9C75D256FA}" type="asst">
      <dgm:prSet phldrT="[Text]" custT="1"/>
      <dgm:spPr/>
      <dgm:t>
        <a:bodyPr/>
        <a:lstStyle/>
        <a:p>
          <a:r>
            <a:rPr lang="id-ID" sz="900">
              <a:latin typeface="Iskoola Pota" pitchFamily="34" charset="0"/>
              <a:cs typeface="Iskoola Pota" pitchFamily="34" charset="0"/>
            </a:rPr>
            <a:t>Pemisahan fungsi</a:t>
          </a:r>
        </a:p>
      </dgm:t>
    </dgm:pt>
    <dgm:pt modelId="{2E92F151-74BF-4228-BFF1-881AAA6BBF7C}" type="parTrans" cxnId="{5AC8DF04-A483-4B88-B24C-9D9FAE755026}">
      <dgm:prSet/>
      <dgm:spPr/>
      <dgm:t>
        <a:bodyPr/>
        <a:lstStyle/>
        <a:p>
          <a:endParaRPr lang="id-ID" sz="1100">
            <a:latin typeface="Iskoola Pota" pitchFamily="34" charset="0"/>
            <a:cs typeface="Iskoola Pota" pitchFamily="34" charset="0"/>
          </a:endParaRPr>
        </a:p>
      </dgm:t>
    </dgm:pt>
    <dgm:pt modelId="{012AEF3B-A37E-4523-9C8E-18B5BFB36C7F}" type="sibTrans" cxnId="{5AC8DF04-A483-4B88-B24C-9D9FAE755026}">
      <dgm:prSet/>
      <dgm:spPr/>
      <dgm:t>
        <a:bodyPr/>
        <a:lstStyle/>
        <a:p>
          <a:endParaRPr lang="id-ID" sz="1100">
            <a:latin typeface="Iskoola Pota" pitchFamily="34" charset="0"/>
            <a:cs typeface="Iskoola Pota" pitchFamily="34" charset="0"/>
          </a:endParaRPr>
        </a:p>
      </dgm:t>
    </dgm:pt>
    <dgm:pt modelId="{E792DFE5-7D74-40B2-A1D3-F2BDF6AA4B15}" type="asst">
      <dgm:prSet phldrT="[Text]" custT="1"/>
      <dgm:spPr/>
      <dgm:t>
        <a:bodyPr/>
        <a:lstStyle/>
        <a:p>
          <a:r>
            <a:rPr lang="id-ID" sz="900">
              <a:latin typeface="Iskoola Pota" pitchFamily="34" charset="0"/>
              <a:cs typeface="Iskoola Pota" pitchFamily="34" charset="0"/>
            </a:rPr>
            <a:t>Otorisasi</a:t>
          </a:r>
        </a:p>
      </dgm:t>
    </dgm:pt>
    <dgm:pt modelId="{074DD9A4-A894-4B44-A92C-D51E42E2A566}" type="parTrans" cxnId="{0901DA3A-9D3B-41A5-B76C-631AD8C7217D}">
      <dgm:prSet/>
      <dgm:spPr/>
      <dgm:t>
        <a:bodyPr/>
        <a:lstStyle/>
        <a:p>
          <a:endParaRPr lang="id-ID" sz="1100">
            <a:latin typeface="Iskoola Pota" pitchFamily="34" charset="0"/>
            <a:cs typeface="Iskoola Pota" pitchFamily="34" charset="0"/>
          </a:endParaRPr>
        </a:p>
      </dgm:t>
    </dgm:pt>
    <dgm:pt modelId="{C8D53ECA-8C8C-4C90-A739-38BAA173C3EE}" type="sibTrans" cxnId="{0901DA3A-9D3B-41A5-B76C-631AD8C7217D}">
      <dgm:prSet/>
      <dgm:spPr/>
      <dgm:t>
        <a:bodyPr/>
        <a:lstStyle/>
        <a:p>
          <a:endParaRPr lang="id-ID" sz="1100">
            <a:latin typeface="Iskoola Pota" pitchFamily="34" charset="0"/>
            <a:cs typeface="Iskoola Pota" pitchFamily="34" charset="0"/>
          </a:endParaRPr>
        </a:p>
      </dgm:t>
    </dgm:pt>
    <dgm:pt modelId="{C1D77C2A-D509-4CD5-A9E8-A159600A90F1}" type="asst">
      <dgm:prSet phldrT="[Text]" custT="1"/>
      <dgm:spPr/>
      <dgm:t>
        <a:bodyPr/>
        <a:lstStyle/>
        <a:p>
          <a:r>
            <a:rPr lang="id-ID" sz="900">
              <a:latin typeface="Iskoola Pota" pitchFamily="34" charset="0"/>
              <a:cs typeface="Iskoola Pota" pitchFamily="34" charset="0"/>
            </a:rPr>
            <a:t>Pencatatan</a:t>
          </a:r>
        </a:p>
      </dgm:t>
    </dgm:pt>
    <dgm:pt modelId="{B074CCF7-5E03-44E1-AB7F-801FC1269F5A}" type="parTrans" cxnId="{C7F57C88-04F4-4460-9F4A-2EE811409AB0}">
      <dgm:prSet/>
      <dgm:spPr/>
      <dgm:t>
        <a:bodyPr/>
        <a:lstStyle/>
        <a:p>
          <a:endParaRPr lang="id-ID" sz="1100">
            <a:latin typeface="Iskoola Pota" pitchFamily="34" charset="0"/>
            <a:cs typeface="Iskoola Pota" pitchFamily="34" charset="0"/>
          </a:endParaRPr>
        </a:p>
      </dgm:t>
    </dgm:pt>
    <dgm:pt modelId="{476DA4BC-A96E-463D-A8ED-FF2B23576174}" type="sibTrans" cxnId="{C7F57C88-04F4-4460-9F4A-2EE811409AB0}">
      <dgm:prSet/>
      <dgm:spPr/>
      <dgm:t>
        <a:bodyPr/>
        <a:lstStyle/>
        <a:p>
          <a:endParaRPr lang="id-ID" sz="1100">
            <a:latin typeface="Iskoola Pota" pitchFamily="34" charset="0"/>
            <a:cs typeface="Iskoola Pota" pitchFamily="34" charset="0"/>
          </a:endParaRPr>
        </a:p>
      </dgm:t>
    </dgm:pt>
    <dgm:pt modelId="{6E096670-5950-4897-84D9-CF3BDAD5DBD1}" type="asst">
      <dgm:prSet phldrT="[Text]" custT="1"/>
      <dgm:spPr/>
      <dgm:t>
        <a:bodyPr/>
        <a:lstStyle/>
        <a:p>
          <a:r>
            <a:rPr lang="id-ID" sz="900">
              <a:latin typeface="Iskoola Pota" pitchFamily="34" charset="0"/>
              <a:cs typeface="Iskoola Pota" pitchFamily="34" charset="0"/>
            </a:rPr>
            <a:t>Pembatasan akses</a:t>
          </a:r>
        </a:p>
      </dgm:t>
    </dgm:pt>
    <dgm:pt modelId="{B7BDF787-5D55-430E-AD5D-ED7BE9B1E39A}" type="parTrans" cxnId="{16CA2179-D25A-445B-B189-99BDEA8A275B}">
      <dgm:prSet/>
      <dgm:spPr/>
      <dgm:t>
        <a:bodyPr/>
        <a:lstStyle/>
        <a:p>
          <a:endParaRPr lang="id-ID" sz="1100">
            <a:latin typeface="Iskoola Pota" pitchFamily="34" charset="0"/>
            <a:cs typeface="Iskoola Pota" pitchFamily="34" charset="0"/>
          </a:endParaRPr>
        </a:p>
      </dgm:t>
    </dgm:pt>
    <dgm:pt modelId="{D00A3B50-B9A4-414A-B644-58ABFAD5DBAA}" type="sibTrans" cxnId="{16CA2179-D25A-445B-B189-99BDEA8A275B}">
      <dgm:prSet/>
      <dgm:spPr/>
      <dgm:t>
        <a:bodyPr/>
        <a:lstStyle/>
        <a:p>
          <a:endParaRPr lang="id-ID" sz="1100">
            <a:latin typeface="Iskoola Pota" pitchFamily="34" charset="0"/>
            <a:cs typeface="Iskoola Pota" pitchFamily="34" charset="0"/>
          </a:endParaRPr>
        </a:p>
      </dgm:t>
    </dgm:pt>
    <dgm:pt modelId="{A8013559-96DE-4780-B916-B73D36290EDA}" type="asst">
      <dgm:prSet phldrT="[Text]" custT="1"/>
      <dgm:spPr/>
      <dgm:t>
        <a:bodyPr/>
        <a:lstStyle/>
        <a:p>
          <a:r>
            <a:rPr lang="id-ID" sz="900">
              <a:latin typeface="Iskoola Pota" pitchFamily="34" charset="0"/>
              <a:cs typeface="Iskoola Pota" pitchFamily="34" charset="0"/>
            </a:rPr>
            <a:t>Akuntabilitas</a:t>
          </a:r>
        </a:p>
      </dgm:t>
    </dgm:pt>
    <dgm:pt modelId="{5458AD0C-8C80-4817-9E2D-5D40365485A9}" type="parTrans" cxnId="{BC61234B-203F-4720-BC41-E3A8926CC8E8}">
      <dgm:prSet/>
      <dgm:spPr/>
      <dgm:t>
        <a:bodyPr/>
        <a:lstStyle/>
        <a:p>
          <a:endParaRPr lang="id-ID" sz="1100">
            <a:latin typeface="Iskoola Pota" pitchFamily="34" charset="0"/>
            <a:cs typeface="Iskoola Pota" pitchFamily="34" charset="0"/>
          </a:endParaRPr>
        </a:p>
      </dgm:t>
    </dgm:pt>
    <dgm:pt modelId="{52850C59-E27C-4E52-B9C1-EAD5F250ABF1}" type="sibTrans" cxnId="{BC61234B-203F-4720-BC41-E3A8926CC8E8}">
      <dgm:prSet/>
      <dgm:spPr/>
      <dgm:t>
        <a:bodyPr/>
        <a:lstStyle/>
        <a:p>
          <a:endParaRPr lang="id-ID" sz="1100">
            <a:latin typeface="Iskoola Pota" pitchFamily="34" charset="0"/>
            <a:cs typeface="Iskoola Pota" pitchFamily="34" charset="0"/>
          </a:endParaRPr>
        </a:p>
      </dgm:t>
    </dgm:pt>
    <dgm:pt modelId="{F581F573-FDA5-4EF8-A403-5D2DC1692E9A}" type="asst">
      <dgm:prSet phldrT="[Text]" custT="1"/>
      <dgm:spPr/>
      <dgm:t>
        <a:bodyPr/>
        <a:lstStyle/>
        <a:p>
          <a:r>
            <a:rPr lang="id-ID" sz="900">
              <a:latin typeface="Iskoola Pota" pitchFamily="34" charset="0"/>
              <a:cs typeface="Iskoola Pota" pitchFamily="34" charset="0"/>
            </a:rPr>
            <a:t>Dokumentasi SPI</a:t>
          </a:r>
        </a:p>
      </dgm:t>
    </dgm:pt>
    <dgm:pt modelId="{47BD48E8-0404-4811-9F1E-72816FE0F53A}" type="parTrans" cxnId="{696D98EB-7DCC-4121-9642-481FC61D85C9}">
      <dgm:prSet/>
      <dgm:spPr/>
      <dgm:t>
        <a:bodyPr/>
        <a:lstStyle/>
        <a:p>
          <a:endParaRPr lang="id-ID" sz="1100">
            <a:latin typeface="Iskoola Pota" pitchFamily="34" charset="0"/>
            <a:cs typeface="Iskoola Pota" pitchFamily="34" charset="0"/>
          </a:endParaRPr>
        </a:p>
      </dgm:t>
    </dgm:pt>
    <dgm:pt modelId="{8C5D2F5B-05FC-466F-8038-F6437DA93573}" type="sibTrans" cxnId="{696D98EB-7DCC-4121-9642-481FC61D85C9}">
      <dgm:prSet/>
      <dgm:spPr/>
      <dgm:t>
        <a:bodyPr/>
        <a:lstStyle/>
        <a:p>
          <a:endParaRPr lang="id-ID" sz="1100">
            <a:latin typeface="Iskoola Pota" pitchFamily="34" charset="0"/>
            <a:cs typeface="Iskoola Pota" pitchFamily="34" charset="0"/>
          </a:endParaRPr>
        </a:p>
      </dgm:t>
    </dgm:pt>
    <dgm:pt modelId="{D7E4775B-CED0-4D2C-8940-359341AC5AFA}" type="asst">
      <dgm:prSet phldrT="[Text]" custT="1"/>
      <dgm:spPr/>
      <dgm:t>
        <a:bodyPr/>
        <a:lstStyle/>
        <a:p>
          <a:r>
            <a:rPr lang="id-ID" sz="1000">
              <a:solidFill>
                <a:schemeClr val="tx1"/>
              </a:solidFill>
              <a:latin typeface="Iskoola Pota" pitchFamily="34" charset="0"/>
              <a:cs typeface="Iskoola Pota" pitchFamily="34" charset="0"/>
            </a:rPr>
            <a:t>Informasi &amp; Komunikasi</a:t>
          </a:r>
        </a:p>
      </dgm:t>
    </dgm:pt>
    <dgm:pt modelId="{37D57C69-256F-4C73-A98B-B04FF710EBEA}" type="parTrans" cxnId="{6B544A76-BA5B-4071-AB21-DFE5B5A0C95E}">
      <dgm:prSet/>
      <dgm:spPr/>
      <dgm:t>
        <a:bodyPr/>
        <a:lstStyle/>
        <a:p>
          <a:endParaRPr lang="id-ID" sz="1100">
            <a:latin typeface="Iskoola Pota" pitchFamily="34" charset="0"/>
            <a:cs typeface="Iskoola Pota" pitchFamily="34" charset="0"/>
          </a:endParaRPr>
        </a:p>
      </dgm:t>
    </dgm:pt>
    <dgm:pt modelId="{EAD34388-3202-45EB-B39D-820755B86FB3}" type="sibTrans" cxnId="{6B544A76-BA5B-4071-AB21-DFE5B5A0C95E}">
      <dgm:prSet/>
      <dgm:spPr/>
      <dgm:t>
        <a:bodyPr/>
        <a:lstStyle/>
        <a:p>
          <a:endParaRPr lang="id-ID" sz="1100">
            <a:latin typeface="Iskoola Pota" pitchFamily="34" charset="0"/>
            <a:cs typeface="Iskoola Pota" pitchFamily="34" charset="0"/>
          </a:endParaRPr>
        </a:p>
      </dgm:t>
    </dgm:pt>
    <dgm:pt modelId="{5A22457B-32D0-4EBB-8F13-5A2498281839}" type="asst">
      <dgm:prSet phldrT="[Text]" custT="1"/>
      <dgm:spPr/>
      <dgm:t>
        <a:bodyPr/>
        <a:lstStyle/>
        <a:p>
          <a:r>
            <a:rPr lang="id-ID" sz="900">
              <a:latin typeface="Iskoola Pota" pitchFamily="34" charset="0"/>
              <a:cs typeface="Iskoola Pota" pitchFamily="34" charset="0"/>
            </a:rPr>
            <a:t>Informasi</a:t>
          </a:r>
        </a:p>
      </dgm:t>
    </dgm:pt>
    <dgm:pt modelId="{DD8D685A-2AEE-42BB-AB6C-1F6EACB1CA57}" type="parTrans" cxnId="{FF343F1D-4AFF-4FA9-9F1E-B0CB8144D1CC}">
      <dgm:prSet/>
      <dgm:spPr/>
      <dgm:t>
        <a:bodyPr/>
        <a:lstStyle/>
        <a:p>
          <a:endParaRPr lang="id-ID" sz="1100">
            <a:latin typeface="Iskoola Pota" pitchFamily="34" charset="0"/>
            <a:cs typeface="Iskoola Pota" pitchFamily="34" charset="0"/>
          </a:endParaRPr>
        </a:p>
      </dgm:t>
    </dgm:pt>
    <dgm:pt modelId="{B9B0CBF8-1CA6-466C-974E-3686C278C57B}" type="sibTrans" cxnId="{FF343F1D-4AFF-4FA9-9F1E-B0CB8144D1CC}">
      <dgm:prSet/>
      <dgm:spPr/>
      <dgm:t>
        <a:bodyPr/>
        <a:lstStyle/>
        <a:p>
          <a:endParaRPr lang="id-ID" sz="1100">
            <a:latin typeface="Iskoola Pota" pitchFamily="34" charset="0"/>
            <a:cs typeface="Iskoola Pota" pitchFamily="34" charset="0"/>
          </a:endParaRPr>
        </a:p>
      </dgm:t>
    </dgm:pt>
    <dgm:pt modelId="{2FF97230-71C8-4CFE-96EE-E2F03246D9D7}" type="asst">
      <dgm:prSet phldrT="[Text]" custT="1"/>
      <dgm:spPr/>
      <dgm:t>
        <a:bodyPr/>
        <a:lstStyle/>
        <a:p>
          <a:r>
            <a:rPr lang="id-ID" sz="900">
              <a:latin typeface="Iskoola Pota" pitchFamily="34" charset="0"/>
              <a:cs typeface="Iskoola Pota" pitchFamily="34" charset="0"/>
            </a:rPr>
            <a:t>Komunikasi Efektif</a:t>
          </a:r>
        </a:p>
      </dgm:t>
    </dgm:pt>
    <dgm:pt modelId="{E0DA0D28-AD52-4A90-9E9C-5E2A63A72E57}" type="parTrans" cxnId="{E19AE91B-4A5C-4183-9D4D-BCC50ACB575F}">
      <dgm:prSet/>
      <dgm:spPr/>
      <dgm:t>
        <a:bodyPr/>
        <a:lstStyle/>
        <a:p>
          <a:endParaRPr lang="id-ID" sz="1100">
            <a:latin typeface="Iskoola Pota" pitchFamily="34" charset="0"/>
            <a:cs typeface="Iskoola Pota" pitchFamily="34" charset="0"/>
          </a:endParaRPr>
        </a:p>
      </dgm:t>
    </dgm:pt>
    <dgm:pt modelId="{1795081B-5AF5-4102-931E-D5E9713A246F}" type="sibTrans" cxnId="{E19AE91B-4A5C-4183-9D4D-BCC50ACB575F}">
      <dgm:prSet/>
      <dgm:spPr/>
      <dgm:t>
        <a:bodyPr/>
        <a:lstStyle/>
        <a:p>
          <a:endParaRPr lang="id-ID" sz="1100">
            <a:latin typeface="Iskoola Pota" pitchFamily="34" charset="0"/>
            <a:cs typeface="Iskoola Pota" pitchFamily="34" charset="0"/>
          </a:endParaRPr>
        </a:p>
      </dgm:t>
    </dgm:pt>
    <dgm:pt modelId="{DCFB96D9-A3B7-455B-A0C1-52A35BB1111E}" type="asst">
      <dgm:prSet phldrT="[Text]" custT="1"/>
      <dgm:spPr/>
      <dgm:t>
        <a:bodyPr/>
        <a:lstStyle/>
        <a:p>
          <a:r>
            <a:rPr lang="id-ID" sz="1000">
              <a:solidFill>
                <a:schemeClr val="tx1"/>
              </a:solidFill>
              <a:latin typeface="Iskoola Pota" pitchFamily="34" charset="0"/>
              <a:cs typeface="Iskoola Pota" pitchFamily="34" charset="0"/>
            </a:rPr>
            <a:t>Pemantauan</a:t>
          </a:r>
        </a:p>
      </dgm:t>
    </dgm:pt>
    <dgm:pt modelId="{A9F9E5A3-B24F-4405-AA5D-F5D3B0291BCF}" type="parTrans" cxnId="{03BD4682-E2D0-4DF8-981C-6593234D179E}">
      <dgm:prSet/>
      <dgm:spPr/>
      <dgm:t>
        <a:bodyPr/>
        <a:lstStyle/>
        <a:p>
          <a:endParaRPr lang="id-ID" sz="1100">
            <a:latin typeface="Iskoola Pota" pitchFamily="34" charset="0"/>
            <a:cs typeface="Iskoola Pota" pitchFamily="34" charset="0"/>
          </a:endParaRPr>
        </a:p>
      </dgm:t>
    </dgm:pt>
    <dgm:pt modelId="{7F5FC14D-58E3-457E-872E-40680515B55B}" type="sibTrans" cxnId="{03BD4682-E2D0-4DF8-981C-6593234D179E}">
      <dgm:prSet/>
      <dgm:spPr/>
      <dgm:t>
        <a:bodyPr/>
        <a:lstStyle/>
        <a:p>
          <a:endParaRPr lang="id-ID" sz="1100">
            <a:latin typeface="Iskoola Pota" pitchFamily="34" charset="0"/>
            <a:cs typeface="Iskoola Pota" pitchFamily="34" charset="0"/>
          </a:endParaRPr>
        </a:p>
      </dgm:t>
    </dgm:pt>
    <dgm:pt modelId="{F6B926A2-1AD6-4E00-BC12-DEA031DF73BF}" type="asst">
      <dgm:prSet phldrT="[Text]" custT="1"/>
      <dgm:spPr/>
      <dgm:t>
        <a:bodyPr/>
        <a:lstStyle/>
        <a:p>
          <a:r>
            <a:rPr lang="id-ID" sz="900">
              <a:latin typeface="Iskoola Pota" pitchFamily="34" charset="0"/>
              <a:cs typeface="Iskoola Pota" pitchFamily="34" charset="0"/>
            </a:rPr>
            <a:t>Pemantauan berkelanjutan</a:t>
          </a:r>
        </a:p>
      </dgm:t>
    </dgm:pt>
    <dgm:pt modelId="{9AD55C17-EA01-4AAB-A563-90FEA1647BC6}" type="parTrans" cxnId="{4D50FDC3-BB90-430E-A099-F7B3DD28A252}">
      <dgm:prSet/>
      <dgm:spPr/>
      <dgm:t>
        <a:bodyPr/>
        <a:lstStyle/>
        <a:p>
          <a:endParaRPr lang="id-ID" sz="1100">
            <a:latin typeface="Iskoola Pota" pitchFamily="34" charset="0"/>
            <a:cs typeface="Iskoola Pota" pitchFamily="34" charset="0"/>
          </a:endParaRPr>
        </a:p>
      </dgm:t>
    </dgm:pt>
    <dgm:pt modelId="{ADC662C1-FFF6-4FDC-BFAE-46595A5C7B63}" type="sibTrans" cxnId="{4D50FDC3-BB90-430E-A099-F7B3DD28A252}">
      <dgm:prSet/>
      <dgm:spPr/>
      <dgm:t>
        <a:bodyPr/>
        <a:lstStyle/>
        <a:p>
          <a:endParaRPr lang="id-ID" sz="1100">
            <a:latin typeface="Iskoola Pota" pitchFamily="34" charset="0"/>
            <a:cs typeface="Iskoola Pota" pitchFamily="34" charset="0"/>
          </a:endParaRPr>
        </a:p>
      </dgm:t>
    </dgm:pt>
    <dgm:pt modelId="{8C84CE6C-D8EF-46FF-86F0-B6B6C10037E7}" type="asst">
      <dgm:prSet phldrT="[Text]" custT="1"/>
      <dgm:spPr/>
      <dgm:t>
        <a:bodyPr/>
        <a:lstStyle/>
        <a:p>
          <a:r>
            <a:rPr lang="id-ID" sz="900">
              <a:latin typeface="Iskoola Pota" pitchFamily="34" charset="0"/>
              <a:cs typeface="Iskoola Pota" pitchFamily="34" charset="0"/>
            </a:rPr>
            <a:t>Evaluasi terpisah</a:t>
          </a:r>
        </a:p>
      </dgm:t>
    </dgm:pt>
    <dgm:pt modelId="{AC1901B1-ABD6-4A92-9027-AE1FA37EE14A}" type="parTrans" cxnId="{53839ABD-3B6B-4889-B09E-F5986B929EED}">
      <dgm:prSet/>
      <dgm:spPr/>
      <dgm:t>
        <a:bodyPr/>
        <a:lstStyle/>
        <a:p>
          <a:endParaRPr lang="id-ID" sz="1100">
            <a:latin typeface="Iskoola Pota" pitchFamily="34" charset="0"/>
            <a:cs typeface="Iskoola Pota" pitchFamily="34" charset="0"/>
          </a:endParaRPr>
        </a:p>
      </dgm:t>
    </dgm:pt>
    <dgm:pt modelId="{D6A8143D-9DAE-446B-B4C7-8427F8B1C210}" type="sibTrans" cxnId="{53839ABD-3B6B-4889-B09E-F5986B929EED}">
      <dgm:prSet/>
      <dgm:spPr/>
      <dgm:t>
        <a:bodyPr/>
        <a:lstStyle/>
        <a:p>
          <a:endParaRPr lang="id-ID" sz="1100">
            <a:latin typeface="Iskoola Pota" pitchFamily="34" charset="0"/>
            <a:cs typeface="Iskoola Pota" pitchFamily="34" charset="0"/>
          </a:endParaRPr>
        </a:p>
      </dgm:t>
    </dgm:pt>
    <dgm:pt modelId="{0BF05658-6FBF-4812-A0E7-289F9DFF01AD}" type="pres">
      <dgm:prSet presAssocID="{B803A651-CFA5-4A07-A109-0F7CBC0F34C9}" presName="diagram" presStyleCnt="0">
        <dgm:presLayoutVars>
          <dgm:chPref val="1"/>
          <dgm:dir/>
          <dgm:animOne val="branch"/>
          <dgm:animLvl val="lvl"/>
          <dgm:resizeHandles/>
        </dgm:presLayoutVars>
      </dgm:prSet>
      <dgm:spPr/>
      <dgm:t>
        <a:bodyPr/>
        <a:lstStyle/>
        <a:p>
          <a:endParaRPr lang="id-ID"/>
        </a:p>
      </dgm:t>
    </dgm:pt>
    <dgm:pt modelId="{077F2909-C2CD-461F-8ACB-4B169F7DEED5}" type="pres">
      <dgm:prSet presAssocID="{CF636655-0D37-489C-A5F4-A02F6E132F05}" presName="root" presStyleCnt="0"/>
      <dgm:spPr/>
    </dgm:pt>
    <dgm:pt modelId="{C3BE2CCC-501B-4F2F-B26F-70E555C57783}" type="pres">
      <dgm:prSet presAssocID="{CF636655-0D37-489C-A5F4-A02F6E132F05}" presName="rootComposite" presStyleCnt="0"/>
      <dgm:spPr/>
    </dgm:pt>
    <dgm:pt modelId="{37D072F8-6A87-4237-9F69-49D74EAFE10C}" type="pres">
      <dgm:prSet presAssocID="{CF636655-0D37-489C-A5F4-A02F6E132F05}" presName="rootText" presStyleLbl="node1" presStyleIdx="0" presStyleCnt="5" custScaleX="186847"/>
      <dgm:spPr/>
      <dgm:t>
        <a:bodyPr/>
        <a:lstStyle/>
        <a:p>
          <a:endParaRPr lang="id-ID"/>
        </a:p>
      </dgm:t>
    </dgm:pt>
    <dgm:pt modelId="{165626AB-DDF6-4B2C-A4CD-4FFAC83DF463}" type="pres">
      <dgm:prSet presAssocID="{CF636655-0D37-489C-A5F4-A02F6E132F05}" presName="rootConnector" presStyleLbl="node1" presStyleIdx="0" presStyleCnt="5"/>
      <dgm:spPr/>
      <dgm:t>
        <a:bodyPr/>
        <a:lstStyle/>
        <a:p>
          <a:endParaRPr lang="id-ID"/>
        </a:p>
      </dgm:t>
    </dgm:pt>
    <dgm:pt modelId="{00711777-89CB-4828-A920-0772A478721A}" type="pres">
      <dgm:prSet presAssocID="{CF636655-0D37-489C-A5F4-A02F6E132F05}" presName="childShape" presStyleCnt="0"/>
      <dgm:spPr/>
    </dgm:pt>
    <dgm:pt modelId="{C708E5CA-DF49-4CDF-BCBC-1B8CECEBF25E}" type="pres">
      <dgm:prSet presAssocID="{5B8A9AD8-B877-442F-9C21-959A56B1D111}" presName="Name13" presStyleLbl="parChTrans1D2" presStyleIdx="0" presStyleCnt="25"/>
      <dgm:spPr/>
      <dgm:t>
        <a:bodyPr/>
        <a:lstStyle/>
        <a:p>
          <a:endParaRPr lang="id-ID"/>
        </a:p>
      </dgm:t>
    </dgm:pt>
    <dgm:pt modelId="{57CF940F-2E1F-4AED-87B0-5DE3FA95863C}" type="pres">
      <dgm:prSet presAssocID="{C422CAC3-2AC9-4D5A-9AA5-CA42E3A1545A}" presName="childText" presStyleLbl="bgAcc1" presStyleIdx="0" presStyleCnt="25" custScaleX="185056" custLinFactNeighborX="11826">
        <dgm:presLayoutVars>
          <dgm:bulletEnabled val="1"/>
        </dgm:presLayoutVars>
      </dgm:prSet>
      <dgm:spPr/>
      <dgm:t>
        <a:bodyPr/>
        <a:lstStyle/>
        <a:p>
          <a:endParaRPr lang="id-ID"/>
        </a:p>
      </dgm:t>
    </dgm:pt>
    <dgm:pt modelId="{9D19637A-96CE-4F94-AFE7-9FAFE0EE4B55}" type="pres">
      <dgm:prSet presAssocID="{E34AA620-B4EF-4D5C-83D4-A983D086960E}" presName="Name13" presStyleLbl="parChTrans1D2" presStyleIdx="1" presStyleCnt="25"/>
      <dgm:spPr/>
      <dgm:t>
        <a:bodyPr/>
        <a:lstStyle/>
        <a:p>
          <a:endParaRPr lang="id-ID"/>
        </a:p>
      </dgm:t>
    </dgm:pt>
    <dgm:pt modelId="{22F49662-A3E4-4373-BD7E-76AC8520746C}" type="pres">
      <dgm:prSet presAssocID="{01BAAAF8-6F4C-49AB-991E-3849E419501C}" presName="childText" presStyleLbl="bgAcc1" presStyleIdx="1" presStyleCnt="25" custScaleX="185056" custLinFactNeighborX="11829" custLinFactNeighborY="2366">
        <dgm:presLayoutVars>
          <dgm:bulletEnabled val="1"/>
        </dgm:presLayoutVars>
      </dgm:prSet>
      <dgm:spPr/>
      <dgm:t>
        <a:bodyPr/>
        <a:lstStyle/>
        <a:p>
          <a:endParaRPr lang="id-ID"/>
        </a:p>
      </dgm:t>
    </dgm:pt>
    <dgm:pt modelId="{1AAE57AF-FD1E-4C4A-9F30-1A9C5F9D9408}" type="pres">
      <dgm:prSet presAssocID="{47688E76-5F86-4E9A-A078-CF53A813574A}" presName="Name13" presStyleLbl="parChTrans1D2" presStyleIdx="2" presStyleCnt="25"/>
      <dgm:spPr/>
      <dgm:t>
        <a:bodyPr/>
        <a:lstStyle/>
        <a:p>
          <a:endParaRPr lang="id-ID"/>
        </a:p>
      </dgm:t>
    </dgm:pt>
    <dgm:pt modelId="{81C4FD69-146B-4122-8AC6-42A7116F6227}" type="pres">
      <dgm:prSet presAssocID="{763CA13F-103C-4057-B6EA-A57D77F6328E}" presName="childText" presStyleLbl="bgAcc1" presStyleIdx="2" presStyleCnt="25" custScaleX="185056" custLinFactNeighborX="13307">
        <dgm:presLayoutVars>
          <dgm:bulletEnabled val="1"/>
        </dgm:presLayoutVars>
      </dgm:prSet>
      <dgm:spPr/>
      <dgm:t>
        <a:bodyPr/>
        <a:lstStyle/>
        <a:p>
          <a:endParaRPr lang="id-ID"/>
        </a:p>
      </dgm:t>
    </dgm:pt>
    <dgm:pt modelId="{D5070A67-E59F-4CB4-B617-D9F820D1A070}" type="pres">
      <dgm:prSet presAssocID="{1762A1E9-FE4C-447C-97AA-214AD34B6D6C}" presName="Name13" presStyleLbl="parChTrans1D2" presStyleIdx="3" presStyleCnt="25"/>
      <dgm:spPr/>
      <dgm:t>
        <a:bodyPr/>
        <a:lstStyle/>
        <a:p>
          <a:endParaRPr lang="id-ID"/>
        </a:p>
      </dgm:t>
    </dgm:pt>
    <dgm:pt modelId="{4CFE7312-24BD-452D-954E-D4B3A59BC975}" type="pres">
      <dgm:prSet presAssocID="{47E096B7-10C2-4D01-8AE4-F099D9D51DEA}" presName="childText" presStyleLbl="bgAcc1" presStyleIdx="3" presStyleCnt="25" custScaleX="185056" custLinFactNeighborX="10350" custLinFactNeighborY="-4731">
        <dgm:presLayoutVars>
          <dgm:bulletEnabled val="1"/>
        </dgm:presLayoutVars>
      </dgm:prSet>
      <dgm:spPr/>
      <dgm:t>
        <a:bodyPr/>
        <a:lstStyle/>
        <a:p>
          <a:endParaRPr lang="id-ID"/>
        </a:p>
      </dgm:t>
    </dgm:pt>
    <dgm:pt modelId="{485162E0-AB67-4C75-99D5-74F8F3602B4B}" type="pres">
      <dgm:prSet presAssocID="{FC44B314-C003-4C62-964F-B89FDA3C5720}" presName="Name13" presStyleLbl="parChTrans1D2" presStyleIdx="4" presStyleCnt="25"/>
      <dgm:spPr/>
      <dgm:t>
        <a:bodyPr/>
        <a:lstStyle/>
        <a:p>
          <a:endParaRPr lang="id-ID"/>
        </a:p>
      </dgm:t>
    </dgm:pt>
    <dgm:pt modelId="{D79D0450-1873-414B-A589-D15E179A3791}" type="pres">
      <dgm:prSet presAssocID="{FE6DF4AF-BEDF-42EC-90D7-EC4B815CC5FC}" presName="childText" presStyleLbl="bgAcc1" presStyleIdx="4" presStyleCnt="25" custScaleX="185056" custLinFactNeighborX="8871" custLinFactNeighborY="4731">
        <dgm:presLayoutVars>
          <dgm:bulletEnabled val="1"/>
        </dgm:presLayoutVars>
      </dgm:prSet>
      <dgm:spPr/>
      <dgm:t>
        <a:bodyPr/>
        <a:lstStyle/>
        <a:p>
          <a:endParaRPr lang="id-ID"/>
        </a:p>
      </dgm:t>
    </dgm:pt>
    <dgm:pt modelId="{219FC300-BE71-4E2E-AD06-09B69D997F82}" type="pres">
      <dgm:prSet presAssocID="{F5773733-A0E7-4D6F-9C08-42425BBABC37}" presName="Name13" presStyleLbl="parChTrans1D2" presStyleIdx="5" presStyleCnt="25"/>
      <dgm:spPr/>
      <dgm:t>
        <a:bodyPr/>
        <a:lstStyle/>
        <a:p>
          <a:endParaRPr lang="id-ID"/>
        </a:p>
      </dgm:t>
    </dgm:pt>
    <dgm:pt modelId="{479F63B1-33C6-40B5-8E9E-D2D6BAA53DA9}" type="pres">
      <dgm:prSet presAssocID="{425F9388-3F55-4C43-93B6-DD371B99B806}" presName="childText" presStyleLbl="bgAcc1" presStyleIdx="5" presStyleCnt="25" custScaleX="185056" custLinFactNeighborX="11828" custLinFactNeighborY="4731">
        <dgm:presLayoutVars>
          <dgm:bulletEnabled val="1"/>
        </dgm:presLayoutVars>
      </dgm:prSet>
      <dgm:spPr/>
      <dgm:t>
        <a:bodyPr/>
        <a:lstStyle/>
        <a:p>
          <a:endParaRPr lang="id-ID"/>
        </a:p>
      </dgm:t>
    </dgm:pt>
    <dgm:pt modelId="{3DAEDA8B-B9C8-4F93-BA73-64468E01EF45}" type="pres">
      <dgm:prSet presAssocID="{1048BA2B-6C7B-4141-B2B8-EBB699BA416F}" presName="Name13" presStyleLbl="parChTrans1D2" presStyleIdx="6" presStyleCnt="25"/>
      <dgm:spPr/>
      <dgm:t>
        <a:bodyPr/>
        <a:lstStyle/>
        <a:p>
          <a:endParaRPr lang="id-ID"/>
        </a:p>
      </dgm:t>
    </dgm:pt>
    <dgm:pt modelId="{408EDDCD-08C7-48F5-9C4F-3AA1D31E30AF}" type="pres">
      <dgm:prSet presAssocID="{5451B5CB-97F9-42EB-85EB-6EBB5CF17787}" presName="childText" presStyleLbl="bgAcc1" presStyleIdx="6" presStyleCnt="25" custScaleX="185056" custLinFactNeighborX="11829" custLinFactNeighborY="2366">
        <dgm:presLayoutVars>
          <dgm:bulletEnabled val="1"/>
        </dgm:presLayoutVars>
      </dgm:prSet>
      <dgm:spPr/>
      <dgm:t>
        <a:bodyPr/>
        <a:lstStyle/>
        <a:p>
          <a:endParaRPr lang="id-ID"/>
        </a:p>
      </dgm:t>
    </dgm:pt>
    <dgm:pt modelId="{4C1A23A5-714E-4275-B78D-4B21FB77D33D}" type="pres">
      <dgm:prSet presAssocID="{AA08D844-5070-4929-8B89-1C0FB99FAA46}" presName="Name13" presStyleLbl="parChTrans1D2" presStyleIdx="7" presStyleCnt="25"/>
      <dgm:spPr/>
      <dgm:t>
        <a:bodyPr/>
        <a:lstStyle/>
        <a:p>
          <a:endParaRPr lang="id-ID"/>
        </a:p>
      </dgm:t>
    </dgm:pt>
    <dgm:pt modelId="{73CEB062-51D8-44AA-B9B2-8CC6C7F31AFF}" type="pres">
      <dgm:prSet presAssocID="{33088CC9-A47C-4E15-8A5F-E99F62E1A48B}" presName="childText" presStyleLbl="bgAcc1" presStyleIdx="7" presStyleCnt="25" custScaleX="185056" custLinFactNeighborX="13307" custLinFactNeighborY="-2366">
        <dgm:presLayoutVars>
          <dgm:bulletEnabled val="1"/>
        </dgm:presLayoutVars>
      </dgm:prSet>
      <dgm:spPr/>
      <dgm:t>
        <a:bodyPr/>
        <a:lstStyle/>
        <a:p>
          <a:endParaRPr lang="id-ID"/>
        </a:p>
      </dgm:t>
    </dgm:pt>
    <dgm:pt modelId="{A1CB7A11-BFB7-4B17-A266-3F21FF4A931B}" type="pres">
      <dgm:prSet presAssocID="{9CE18A1D-5102-4360-A7BD-E51A6D7BC9EE}" presName="root" presStyleCnt="0"/>
      <dgm:spPr/>
    </dgm:pt>
    <dgm:pt modelId="{7C0234FB-95EC-4909-8E25-F1C8F0567ED6}" type="pres">
      <dgm:prSet presAssocID="{9CE18A1D-5102-4360-A7BD-E51A6D7BC9EE}" presName="rootComposite" presStyleCnt="0"/>
      <dgm:spPr/>
    </dgm:pt>
    <dgm:pt modelId="{1864F74F-F326-4488-8C95-34CBADAC2829}" type="pres">
      <dgm:prSet presAssocID="{9CE18A1D-5102-4360-A7BD-E51A6D7BC9EE}" presName="rootText" presStyleLbl="node1" presStyleIdx="1" presStyleCnt="5" custScaleX="186847"/>
      <dgm:spPr/>
      <dgm:t>
        <a:bodyPr/>
        <a:lstStyle/>
        <a:p>
          <a:endParaRPr lang="id-ID"/>
        </a:p>
      </dgm:t>
    </dgm:pt>
    <dgm:pt modelId="{5C88D9B0-4801-46D6-A1F2-4469DB071E45}" type="pres">
      <dgm:prSet presAssocID="{9CE18A1D-5102-4360-A7BD-E51A6D7BC9EE}" presName="rootConnector" presStyleLbl="asst0" presStyleIdx="0" presStyleCnt="0"/>
      <dgm:spPr/>
      <dgm:t>
        <a:bodyPr/>
        <a:lstStyle/>
        <a:p>
          <a:endParaRPr lang="id-ID"/>
        </a:p>
      </dgm:t>
    </dgm:pt>
    <dgm:pt modelId="{91E7F3A7-7716-4BB2-A1B0-3E3C522F871D}" type="pres">
      <dgm:prSet presAssocID="{9CE18A1D-5102-4360-A7BD-E51A6D7BC9EE}" presName="childShape" presStyleCnt="0"/>
      <dgm:spPr/>
    </dgm:pt>
    <dgm:pt modelId="{E635CA58-240F-4F7B-BBFF-151380DEBD38}" type="pres">
      <dgm:prSet presAssocID="{5790786C-5647-49A9-A06E-F37F03BECE8F}" presName="Name13" presStyleLbl="parChTrans1D2" presStyleIdx="8" presStyleCnt="25"/>
      <dgm:spPr/>
      <dgm:t>
        <a:bodyPr/>
        <a:lstStyle/>
        <a:p>
          <a:endParaRPr lang="id-ID"/>
        </a:p>
      </dgm:t>
    </dgm:pt>
    <dgm:pt modelId="{99FCDB6E-9657-43C0-B01F-EC6CC802B5D3}" type="pres">
      <dgm:prSet presAssocID="{F6E08EAB-C08B-4526-B5ED-E802876A9677}" presName="childText" presStyleLbl="bgAcc1" presStyleIdx="8" presStyleCnt="25" custScaleX="185056" custLinFactNeighborX="8873">
        <dgm:presLayoutVars>
          <dgm:bulletEnabled val="1"/>
        </dgm:presLayoutVars>
      </dgm:prSet>
      <dgm:spPr/>
      <dgm:t>
        <a:bodyPr/>
        <a:lstStyle/>
        <a:p>
          <a:endParaRPr lang="id-ID"/>
        </a:p>
      </dgm:t>
    </dgm:pt>
    <dgm:pt modelId="{FAE17F69-9455-4F10-8F16-117E23D66D61}" type="pres">
      <dgm:prSet presAssocID="{4EDB1EBD-2643-4301-9E81-8F8617139C83}" presName="Name13" presStyleLbl="parChTrans1D2" presStyleIdx="9" presStyleCnt="25"/>
      <dgm:spPr/>
      <dgm:t>
        <a:bodyPr/>
        <a:lstStyle/>
        <a:p>
          <a:endParaRPr lang="id-ID"/>
        </a:p>
      </dgm:t>
    </dgm:pt>
    <dgm:pt modelId="{2B5F475B-5800-4FC1-AEC5-BB4128BDBDA3}" type="pres">
      <dgm:prSet presAssocID="{E5181FC5-848C-4CFA-9F13-62396BF60628}" presName="childText" presStyleLbl="bgAcc1" presStyleIdx="9" presStyleCnt="25" custScaleX="185056" custLinFactNeighborX="11883" custLinFactNeighborY="2366">
        <dgm:presLayoutVars>
          <dgm:bulletEnabled val="1"/>
        </dgm:presLayoutVars>
      </dgm:prSet>
      <dgm:spPr/>
      <dgm:t>
        <a:bodyPr/>
        <a:lstStyle/>
        <a:p>
          <a:endParaRPr lang="id-ID"/>
        </a:p>
      </dgm:t>
    </dgm:pt>
    <dgm:pt modelId="{87171E7B-E805-4C20-912C-2B41F699EA38}" type="pres">
      <dgm:prSet presAssocID="{EB31D6D2-7919-49ED-8CDE-70CEDC33DB93}" presName="root" presStyleCnt="0"/>
      <dgm:spPr/>
    </dgm:pt>
    <dgm:pt modelId="{A93BAA14-2FD4-4ABA-83C2-D7E3C7B51ED8}" type="pres">
      <dgm:prSet presAssocID="{EB31D6D2-7919-49ED-8CDE-70CEDC33DB93}" presName="rootComposite" presStyleCnt="0"/>
      <dgm:spPr/>
    </dgm:pt>
    <dgm:pt modelId="{BEC4CDE7-80C0-4A99-AEE9-C5CB03D657AA}" type="pres">
      <dgm:prSet presAssocID="{EB31D6D2-7919-49ED-8CDE-70CEDC33DB93}" presName="rootText" presStyleLbl="node1" presStyleIdx="2" presStyleCnt="5" custScaleX="186847"/>
      <dgm:spPr/>
      <dgm:t>
        <a:bodyPr/>
        <a:lstStyle/>
        <a:p>
          <a:endParaRPr lang="id-ID"/>
        </a:p>
      </dgm:t>
    </dgm:pt>
    <dgm:pt modelId="{15E018B7-D3F3-4A62-A795-DC0FE62B8445}" type="pres">
      <dgm:prSet presAssocID="{EB31D6D2-7919-49ED-8CDE-70CEDC33DB93}" presName="rootConnector" presStyleLbl="asst0" presStyleIdx="0" presStyleCnt="0"/>
      <dgm:spPr/>
      <dgm:t>
        <a:bodyPr/>
        <a:lstStyle/>
        <a:p>
          <a:endParaRPr lang="id-ID"/>
        </a:p>
      </dgm:t>
    </dgm:pt>
    <dgm:pt modelId="{BE9BC22C-0139-4E59-A00B-7DF91E84DAFA}" type="pres">
      <dgm:prSet presAssocID="{EB31D6D2-7919-49ED-8CDE-70CEDC33DB93}" presName="childShape" presStyleCnt="0"/>
      <dgm:spPr/>
    </dgm:pt>
    <dgm:pt modelId="{7ED24C5B-87D6-48C4-A0C2-CDE05FE9D47D}" type="pres">
      <dgm:prSet presAssocID="{8F0F009D-CE6B-4765-B7D4-941EA4CB05CF}" presName="Name13" presStyleLbl="parChTrans1D2" presStyleIdx="10" presStyleCnt="25"/>
      <dgm:spPr/>
      <dgm:t>
        <a:bodyPr/>
        <a:lstStyle/>
        <a:p>
          <a:endParaRPr lang="id-ID"/>
        </a:p>
      </dgm:t>
    </dgm:pt>
    <dgm:pt modelId="{C561B589-8A46-49F5-A665-665C560F37DC}" type="pres">
      <dgm:prSet presAssocID="{823D9000-10B4-40E0-98D9-20EA44B25A35}" presName="childText" presStyleLbl="bgAcc1" presStyleIdx="10" presStyleCnt="25" custScaleX="185056" custLinFactNeighborX="10350" custLinFactNeighborY="560">
        <dgm:presLayoutVars>
          <dgm:bulletEnabled val="1"/>
        </dgm:presLayoutVars>
      </dgm:prSet>
      <dgm:spPr/>
      <dgm:t>
        <a:bodyPr/>
        <a:lstStyle/>
        <a:p>
          <a:endParaRPr lang="id-ID"/>
        </a:p>
      </dgm:t>
    </dgm:pt>
    <dgm:pt modelId="{4DB5D53B-A472-452D-A17A-E0A394D4D967}" type="pres">
      <dgm:prSet presAssocID="{2DE95B34-222E-46F7-AFAB-D1B14BF78459}" presName="Name13" presStyleLbl="parChTrans1D2" presStyleIdx="11" presStyleCnt="25"/>
      <dgm:spPr/>
      <dgm:t>
        <a:bodyPr/>
        <a:lstStyle/>
        <a:p>
          <a:endParaRPr lang="id-ID"/>
        </a:p>
      </dgm:t>
    </dgm:pt>
    <dgm:pt modelId="{B4ADEB97-8958-4C17-A9E7-69844E27EA4F}" type="pres">
      <dgm:prSet presAssocID="{E0BC8894-F267-4947-AF12-FED6A32CD002}" presName="childText" presStyleLbl="bgAcc1" presStyleIdx="11" presStyleCnt="25" custScaleX="185056" custLinFactNeighborX="10350" custLinFactNeighborY="560">
        <dgm:presLayoutVars>
          <dgm:bulletEnabled val="1"/>
        </dgm:presLayoutVars>
      </dgm:prSet>
      <dgm:spPr/>
      <dgm:t>
        <a:bodyPr/>
        <a:lstStyle/>
        <a:p>
          <a:endParaRPr lang="id-ID"/>
        </a:p>
      </dgm:t>
    </dgm:pt>
    <dgm:pt modelId="{53FED128-7123-4A54-B727-03F511B592A6}" type="pres">
      <dgm:prSet presAssocID="{0608AEE5-F5E2-4C29-91BE-B89C97C5BA00}" presName="Name13" presStyleLbl="parChTrans1D2" presStyleIdx="12" presStyleCnt="25"/>
      <dgm:spPr/>
      <dgm:t>
        <a:bodyPr/>
        <a:lstStyle/>
        <a:p>
          <a:endParaRPr lang="id-ID"/>
        </a:p>
      </dgm:t>
    </dgm:pt>
    <dgm:pt modelId="{01ECE2F4-F2F9-44B0-A7D9-56C31E410347}" type="pres">
      <dgm:prSet presAssocID="{1BCBA5DF-AAEF-4855-AEE7-4DABD3B68E24}" presName="childText" presStyleLbl="bgAcc1" presStyleIdx="12" presStyleCnt="25" custScaleX="185056" custLinFactNeighborX="10350" custLinFactNeighborY="560">
        <dgm:presLayoutVars>
          <dgm:bulletEnabled val="1"/>
        </dgm:presLayoutVars>
      </dgm:prSet>
      <dgm:spPr/>
      <dgm:t>
        <a:bodyPr/>
        <a:lstStyle/>
        <a:p>
          <a:endParaRPr lang="id-ID"/>
        </a:p>
      </dgm:t>
    </dgm:pt>
    <dgm:pt modelId="{368D82B5-1EAB-4A94-8F69-1D2D6DA8CC2C}" type="pres">
      <dgm:prSet presAssocID="{06D8113F-1AE8-4BD7-B5FF-1CCCBF7B1E68}" presName="Name13" presStyleLbl="parChTrans1D2" presStyleIdx="13" presStyleCnt="25"/>
      <dgm:spPr/>
      <dgm:t>
        <a:bodyPr/>
        <a:lstStyle/>
        <a:p>
          <a:endParaRPr lang="id-ID"/>
        </a:p>
      </dgm:t>
    </dgm:pt>
    <dgm:pt modelId="{392BDCB8-C17F-4D2F-8956-1FDB546B2A19}" type="pres">
      <dgm:prSet presAssocID="{07A76BAD-445F-4899-89ED-35D815E6285C}" presName="childText" presStyleLbl="bgAcc1" presStyleIdx="13" presStyleCnt="25" custScaleX="185056" custLinFactNeighborX="10350" custLinFactNeighborY="560">
        <dgm:presLayoutVars>
          <dgm:bulletEnabled val="1"/>
        </dgm:presLayoutVars>
      </dgm:prSet>
      <dgm:spPr/>
      <dgm:t>
        <a:bodyPr/>
        <a:lstStyle/>
        <a:p>
          <a:endParaRPr lang="id-ID"/>
        </a:p>
      </dgm:t>
    </dgm:pt>
    <dgm:pt modelId="{D8ED2E60-CE78-4C49-A7B8-EC7B6419B799}" type="pres">
      <dgm:prSet presAssocID="{21F6DDC5-616D-4187-BCC6-A658BA29EAFA}" presName="Name13" presStyleLbl="parChTrans1D2" presStyleIdx="14" presStyleCnt="25"/>
      <dgm:spPr/>
      <dgm:t>
        <a:bodyPr/>
        <a:lstStyle/>
        <a:p>
          <a:endParaRPr lang="id-ID"/>
        </a:p>
      </dgm:t>
    </dgm:pt>
    <dgm:pt modelId="{C282BE9D-DB51-452F-80C6-E59FCD4BCC39}" type="pres">
      <dgm:prSet presAssocID="{9C70B221-477B-4E07-A67E-5C2D45FD7568}" presName="childText" presStyleLbl="bgAcc1" presStyleIdx="14" presStyleCnt="25" custScaleX="185056" custLinFactNeighborX="10350" custLinFactNeighborY="560">
        <dgm:presLayoutVars>
          <dgm:bulletEnabled val="1"/>
        </dgm:presLayoutVars>
      </dgm:prSet>
      <dgm:spPr/>
      <dgm:t>
        <a:bodyPr/>
        <a:lstStyle/>
        <a:p>
          <a:endParaRPr lang="id-ID"/>
        </a:p>
      </dgm:t>
    </dgm:pt>
    <dgm:pt modelId="{A67AF616-769D-442A-B02D-6CC524198F52}" type="pres">
      <dgm:prSet presAssocID="{2E92F151-74BF-4228-BFF1-881AAA6BBF7C}" presName="Name13" presStyleLbl="parChTrans1D2" presStyleIdx="15" presStyleCnt="25"/>
      <dgm:spPr/>
      <dgm:t>
        <a:bodyPr/>
        <a:lstStyle/>
        <a:p>
          <a:endParaRPr lang="id-ID"/>
        </a:p>
      </dgm:t>
    </dgm:pt>
    <dgm:pt modelId="{951BC5F6-8BC5-436F-96C4-CB22EFA22F44}" type="pres">
      <dgm:prSet presAssocID="{4D2D5A35-3601-4822-868B-9F9C75D256FA}" presName="childText" presStyleLbl="bgAcc1" presStyleIdx="15" presStyleCnt="25" custScaleX="185056" custLinFactNeighborX="10350" custLinFactNeighborY="560">
        <dgm:presLayoutVars>
          <dgm:bulletEnabled val="1"/>
        </dgm:presLayoutVars>
      </dgm:prSet>
      <dgm:spPr/>
      <dgm:t>
        <a:bodyPr/>
        <a:lstStyle/>
        <a:p>
          <a:endParaRPr lang="id-ID"/>
        </a:p>
      </dgm:t>
    </dgm:pt>
    <dgm:pt modelId="{FA68D4BF-0ECE-41C9-BA24-3D25C775BA69}" type="pres">
      <dgm:prSet presAssocID="{074DD9A4-A894-4B44-A92C-D51E42E2A566}" presName="Name13" presStyleLbl="parChTrans1D2" presStyleIdx="16" presStyleCnt="25"/>
      <dgm:spPr/>
      <dgm:t>
        <a:bodyPr/>
        <a:lstStyle/>
        <a:p>
          <a:endParaRPr lang="id-ID"/>
        </a:p>
      </dgm:t>
    </dgm:pt>
    <dgm:pt modelId="{4AC86A28-7995-4534-A5CF-D241B9241A2F}" type="pres">
      <dgm:prSet presAssocID="{E792DFE5-7D74-40B2-A1D3-F2BDF6AA4B15}" presName="childText" presStyleLbl="bgAcc1" presStyleIdx="16" presStyleCnt="25" custScaleX="185056" custLinFactNeighborX="10350" custLinFactNeighborY="560">
        <dgm:presLayoutVars>
          <dgm:bulletEnabled val="1"/>
        </dgm:presLayoutVars>
      </dgm:prSet>
      <dgm:spPr/>
      <dgm:t>
        <a:bodyPr/>
        <a:lstStyle/>
        <a:p>
          <a:endParaRPr lang="id-ID"/>
        </a:p>
      </dgm:t>
    </dgm:pt>
    <dgm:pt modelId="{E10CD616-4EFC-4DBF-A70E-37042C0A494C}" type="pres">
      <dgm:prSet presAssocID="{B074CCF7-5E03-44E1-AB7F-801FC1269F5A}" presName="Name13" presStyleLbl="parChTrans1D2" presStyleIdx="17" presStyleCnt="25"/>
      <dgm:spPr/>
      <dgm:t>
        <a:bodyPr/>
        <a:lstStyle/>
        <a:p>
          <a:endParaRPr lang="id-ID"/>
        </a:p>
      </dgm:t>
    </dgm:pt>
    <dgm:pt modelId="{1472A7A3-6EA2-4416-B069-5D6A31557D7E}" type="pres">
      <dgm:prSet presAssocID="{C1D77C2A-D509-4CD5-A9E8-A159600A90F1}" presName="childText" presStyleLbl="bgAcc1" presStyleIdx="17" presStyleCnt="25" custScaleX="185056" custLinFactNeighborX="10350" custLinFactNeighborY="560">
        <dgm:presLayoutVars>
          <dgm:bulletEnabled val="1"/>
        </dgm:presLayoutVars>
      </dgm:prSet>
      <dgm:spPr/>
      <dgm:t>
        <a:bodyPr/>
        <a:lstStyle/>
        <a:p>
          <a:endParaRPr lang="id-ID"/>
        </a:p>
      </dgm:t>
    </dgm:pt>
    <dgm:pt modelId="{28D62DFA-BC43-4DE1-AABF-1CE1B4FE3445}" type="pres">
      <dgm:prSet presAssocID="{B7BDF787-5D55-430E-AD5D-ED7BE9B1E39A}" presName="Name13" presStyleLbl="parChTrans1D2" presStyleIdx="18" presStyleCnt="25"/>
      <dgm:spPr/>
      <dgm:t>
        <a:bodyPr/>
        <a:lstStyle/>
        <a:p>
          <a:endParaRPr lang="id-ID"/>
        </a:p>
      </dgm:t>
    </dgm:pt>
    <dgm:pt modelId="{884A85E0-AB24-444C-B683-50C5C47D8E99}" type="pres">
      <dgm:prSet presAssocID="{6E096670-5950-4897-84D9-CF3BDAD5DBD1}" presName="childText" presStyleLbl="bgAcc1" presStyleIdx="18" presStyleCnt="25" custScaleX="185056" custLinFactNeighborX="10350" custLinFactNeighborY="560">
        <dgm:presLayoutVars>
          <dgm:bulletEnabled val="1"/>
        </dgm:presLayoutVars>
      </dgm:prSet>
      <dgm:spPr/>
      <dgm:t>
        <a:bodyPr/>
        <a:lstStyle/>
        <a:p>
          <a:endParaRPr lang="id-ID"/>
        </a:p>
      </dgm:t>
    </dgm:pt>
    <dgm:pt modelId="{B828C8C6-9C45-4514-BA3A-B0599F8D913E}" type="pres">
      <dgm:prSet presAssocID="{5458AD0C-8C80-4817-9E2D-5D40365485A9}" presName="Name13" presStyleLbl="parChTrans1D2" presStyleIdx="19" presStyleCnt="25"/>
      <dgm:spPr/>
      <dgm:t>
        <a:bodyPr/>
        <a:lstStyle/>
        <a:p>
          <a:endParaRPr lang="id-ID"/>
        </a:p>
      </dgm:t>
    </dgm:pt>
    <dgm:pt modelId="{5079F32E-770F-499A-A63B-9F5638DE69E0}" type="pres">
      <dgm:prSet presAssocID="{A8013559-96DE-4780-B916-B73D36290EDA}" presName="childText" presStyleLbl="bgAcc1" presStyleIdx="19" presStyleCnt="25" custScaleX="184428" custLinFactNeighborX="10350" custLinFactNeighborY="560">
        <dgm:presLayoutVars>
          <dgm:bulletEnabled val="1"/>
        </dgm:presLayoutVars>
      </dgm:prSet>
      <dgm:spPr/>
      <dgm:t>
        <a:bodyPr/>
        <a:lstStyle/>
        <a:p>
          <a:endParaRPr lang="id-ID"/>
        </a:p>
      </dgm:t>
    </dgm:pt>
    <dgm:pt modelId="{0B975A95-31C8-4E08-912A-FD4698B23062}" type="pres">
      <dgm:prSet presAssocID="{47BD48E8-0404-4811-9F1E-72816FE0F53A}" presName="Name13" presStyleLbl="parChTrans1D2" presStyleIdx="20" presStyleCnt="25"/>
      <dgm:spPr/>
      <dgm:t>
        <a:bodyPr/>
        <a:lstStyle/>
        <a:p>
          <a:endParaRPr lang="id-ID"/>
        </a:p>
      </dgm:t>
    </dgm:pt>
    <dgm:pt modelId="{45DAD84D-8126-4FEC-B9C4-9CF7D28CABAF}" type="pres">
      <dgm:prSet presAssocID="{F581F573-FDA5-4EF8-A403-5D2DC1692E9A}" presName="childText" presStyleLbl="bgAcc1" presStyleIdx="20" presStyleCnt="25" custScaleX="184428" custLinFactNeighborX="10350" custLinFactNeighborY="351">
        <dgm:presLayoutVars>
          <dgm:bulletEnabled val="1"/>
        </dgm:presLayoutVars>
      </dgm:prSet>
      <dgm:spPr/>
      <dgm:t>
        <a:bodyPr/>
        <a:lstStyle/>
        <a:p>
          <a:endParaRPr lang="id-ID"/>
        </a:p>
      </dgm:t>
    </dgm:pt>
    <dgm:pt modelId="{22121AB7-C38E-42F6-B0C5-F53FB1EDE19F}" type="pres">
      <dgm:prSet presAssocID="{D7E4775B-CED0-4D2C-8940-359341AC5AFA}" presName="root" presStyleCnt="0"/>
      <dgm:spPr/>
    </dgm:pt>
    <dgm:pt modelId="{5AE24908-B76A-4359-8C8C-01007028BE07}" type="pres">
      <dgm:prSet presAssocID="{D7E4775B-CED0-4D2C-8940-359341AC5AFA}" presName="rootComposite" presStyleCnt="0"/>
      <dgm:spPr/>
    </dgm:pt>
    <dgm:pt modelId="{5110E44E-3E81-4EF3-B382-A0CEA8497B57}" type="pres">
      <dgm:prSet presAssocID="{D7E4775B-CED0-4D2C-8940-359341AC5AFA}" presName="rootText" presStyleLbl="node1" presStyleIdx="3" presStyleCnt="5" custScaleX="186847"/>
      <dgm:spPr/>
      <dgm:t>
        <a:bodyPr/>
        <a:lstStyle/>
        <a:p>
          <a:endParaRPr lang="id-ID"/>
        </a:p>
      </dgm:t>
    </dgm:pt>
    <dgm:pt modelId="{FBA26BB0-BC2B-478D-AAB2-7A5D92A91788}" type="pres">
      <dgm:prSet presAssocID="{D7E4775B-CED0-4D2C-8940-359341AC5AFA}" presName="rootConnector" presStyleLbl="asst0" presStyleIdx="0" presStyleCnt="0"/>
      <dgm:spPr/>
      <dgm:t>
        <a:bodyPr/>
        <a:lstStyle/>
        <a:p>
          <a:endParaRPr lang="id-ID"/>
        </a:p>
      </dgm:t>
    </dgm:pt>
    <dgm:pt modelId="{2948061B-6CCF-44E5-87C4-03581C3D6062}" type="pres">
      <dgm:prSet presAssocID="{D7E4775B-CED0-4D2C-8940-359341AC5AFA}" presName="childShape" presStyleCnt="0"/>
      <dgm:spPr/>
    </dgm:pt>
    <dgm:pt modelId="{C82B7412-2D71-4CF9-9986-FE4DCFFDD47C}" type="pres">
      <dgm:prSet presAssocID="{DD8D685A-2AEE-42BB-AB6C-1F6EACB1CA57}" presName="Name13" presStyleLbl="parChTrans1D2" presStyleIdx="21" presStyleCnt="25"/>
      <dgm:spPr/>
      <dgm:t>
        <a:bodyPr/>
        <a:lstStyle/>
        <a:p>
          <a:endParaRPr lang="id-ID"/>
        </a:p>
      </dgm:t>
    </dgm:pt>
    <dgm:pt modelId="{7C25772B-58C0-4A0A-9809-F68AE9F53295}" type="pres">
      <dgm:prSet presAssocID="{5A22457B-32D0-4EBB-8F13-5A2498281839}" presName="childText" presStyleLbl="bgAcc1" presStyleIdx="21" presStyleCnt="25" custScaleX="185056" custLinFactNeighborX="10348">
        <dgm:presLayoutVars>
          <dgm:bulletEnabled val="1"/>
        </dgm:presLayoutVars>
      </dgm:prSet>
      <dgm:spPr/>
      <dgm:t>
        <a:bodyPr/>
        <a:lstStyle/>
        <a:p>
          <a:endParaRPr lang="id-ID"/>
        </a:p>
      </dgm:t>
    </dgm:pt>
    <dgm:pt modelId="{098681E8-4AA8-4C76-830F-FD8CCA7B59D2}" type="pres">
      <dgm:prSet presAssocID="{E0DA0D28-AD52-4A90-9E9C-5E2A63A72E57}" presName="Name13" presStyleLbl="parChTrans1D2" presStyleIdx="22" presStyleCnt="25"/>
      <dgm:spPr/>
      <dgm:t>
        <a:bodyPr/>
        <a:lstStyle/>
        <a:p>
          <a:endParaRPr lang="id-ID"/>
        </a:p>
      </dgm:t>
    </dgm:pt>
    <dgm:pt modelId="{162F4BC6-2D72-4C5D-83A9-EB18B6FBA90A}" type="pres">
      <dgm:prSet presAssocID="{2FF97230-71C8-4CFE-96EE-E2F03246D9D7}" presName="childText" presStyleLbl="bgAcc1" presStyleIdx="22" presStyleCnt="25" custScaleX="185056" custLinFactNeighborX="10348">
        <dgm:presLayoutVars>
          <dgm:bulletEnabled val="1"/>
        </dgm:presLayoutVars>
      </dgm:prSet>
      <dgm:spPr/>
      <dgm:t>
        <a:bodyPr/>
        <a:lstStyle/>
        <a:p>
          <a:endParaRPr lang="id-ID"/>
        </a:p>
      </dgm:t>
    </dgm:pt>
    <dgm:pt modelId="{322FBD49-668B-4F5E-A207-DCE858437775}" type="pres">
      <dgm:prSet presAssocID="{DCFB96D9-A3B7-455B-A0C1-52A35BB1111E}" presName="root" presStyleCnt="0"/>
      <dgm:spPr/>
    </dgm:pt>
    <dgm:pt modelId="{AB03C3BA-5A6F-4957-8959-A3C74D0434A9}" type="pres">
      <dgm:prSet presAssocID="{DCFB96D9-A3B7-455B-A0C1-52A35BB1111E}" presName="rootComposite" presStyleCnt="0"/>
      <dgm:spPr/>
    </dgm:pt>
    <dgm:pt modelId="{7C54CB56-EA12-4E92-8917-896063A48EE2}" type="pres">
      <dgm:prSet presAssocID="{DCFB96D9-A3B7-455B-A0C1-52A35BB1111E}" presName="rootText" presStyleLbl="node1" presStyleIdx="4" presStyleCnt="5" custScaleX="186847"/>
      <dgm:spPr/>
      <dgm:t>
        <a:bodyPr/>
        <a:lstStyle/>
        <a:p>
          <a:endParaRPr lang="id-ID"/>
        </a:p>
      </dgm:t>
    </dgm:pt>
    <dgm:pt modelId="{21492073-16A7-41FC-9ECB-89DF4F59DE57}" type="pres">
      <dgm:prSet presAssocID="{DCFB96D9-A3B7-455B-A0C1-52A35BB1111E}" presName="rootConnector" presStyleLbl="asst0" presStyleIdx="0" presStyleCnt="0"/>
      <dgm:spPr/>
      <dgm:t>
        <a:bodyPr/>
        <a:lstStyle/>
        <a:p>
          <a:endParaRPr lang="id-ID"/>
        </a:p>
      </dgm:t>
    </dgm:pt>
    <dgm:pt modelId="{A479562B-A5AD-4D35-A06B-1A34B40FABE8}" type="pres">
      <dgm:prSet presAssocID="{DCFB96D9-A3B7-455B-A0C1-52A35BB1111E}" presName="childShape" presStyleCnt="0"/>
      <dgm:spPr/>
    </dgm:pt>
    <dgm:pt modelId="{64FEB5D7-9C19-49AF-A430-95891A241769}" type="pres">
      <dgm:prSet presAssocID="{9AD55C17-EA01-4AAB-A563-90FEA1647BC6}" presName="Name13" presStyleLbl="parChTrans1D2" presStyleIdx="23" presStyleCnt="25"/>
      <dgm:spPr/>
      <dgm:t>
        <a:bodyPr/>
        <a:lstStyle/>
        <a:p>
          <a:endParaRPr lang="id-ID"/>
        </a:p>
      </dgm:t>
    </dgm:pt>
    <dgm:pt modelId="{FDC82A0B-DABF-43A4-A013-7ED85627EF67}" type="pres">
      <dgm:prSet presAssocID="{F6B926A2-1AD6-4E00-BC12-DEA031DF73BF}" presName="childText" presStyleLbl="bgAcc1" presStyleIdx="23" presStyleCnt="25" custScaleX="185056" custLinFactNeighborX="8868">
        <dgm:presLayoutVars>
          <dgm:bulletEnabled val="1"/>
        </dgm:presLayoutVars>
      </dgm:prSet>
      <dgm:spPr/>
      <dgm:t>
        <a:bodyPr/>
        <a:lstStyle/>
        <a:p>
          <a:endParaRPr lang="id-ID"/>
        </a:p>
      </dgm:t>
    </dgm:pt>
    <dgm:pt modelId="{6AFA880E-B2E3-49E1-ABA9-AED7381E41BC}" type="pres">
      <dgm:prSet presAssocID="{AC1901B1-ABD6-4A92-9027-AE1FA37EE14A}" presName="Name13" presStyleLbl="parChTrans1D2" presStyleIdx="24" presStyleCnt="25"/>
      <dgm:spPr/>
      <dgm:t>
        <a:bodyPr/>
        <a:lstStyle/>
        <a:p>
          <a:endParaRPr lang="id-ID"/>
        </a:p>
      </dgm:t>
    </dgm:pt>
    <dgm:pt modelId="{8CD474D1-A862-460A-977A-4AA92627646B}" type="pres">
      <dgm:prSet presAssocID="{8C84CE6C-D8EF-46FF-86F0-B6B6C10037E7}" presName="childText" presStyleLbl="bgAcc1" presStyleIdx="24" presStyleCnt="25" custScaleX="185056" custLinFactNeighborX="8868">
        <dgm:presLayoutVars>
          <dgm:bulletEnabled val="1"/>
        </dgm:presLayoutVars>
      </dgm:prSet>
      <dgm:spPr/>
      <dgm:t>
        <a:bodyPr/>
        <a:lstStyle/>
        <a:p>
          <a:endParaRPr lang="id-ID"/>
        </a:p>
      </dgm:t>
    </dgm:pt>
  </dgm:ptLst>
  <dgm:cxnLst>
    <dgm:cxn modelId="{B347108A-0CF8-46F4-A352-29952AD2E4BE}" type="presOf" srcId="{6E096670-5950-4897-84D9-CF3BDAD5DBD1}" destId="{884A85E0-AB24-444C-B683-50C5C47D8E99}" srcOrd="0" destOrd="0" presId="urn:microsoft.com/office/officeart/2005/8/layout/hierarchy3"/>
    <dgm:cxn modelId="{E811EF36-B926-4610-BAFA-9175FB63A6ED}" type="presOf" srcId="{9AD55C17-EA01-4AAB-A563-90FEA1647BC6}" destId="{64FEB5D7-9C19-49AF-A430-95891A241769}" srcOrd="0" destOrd="0" presId="urn:microsoft.com/office/officeart/2005/8/layout/hierarchy3"/>
    <dgm:cxn modelId="{F12266FB-9B42-419E-9975-C763FADBFB96}" type="presOf" srcId="{074DD9A4-A894-4B44-A92C-D51E42E2A566}" destId="{FA68D4BF-0ECE-41C9-BA24-3D25C775BA69}" srcOrd="0" destOrd="0" presId="urn:microsoft.com/office/officeart/2005/8/layout/hierarchy3"/>
    <dgm:cxn modelId="{6B544A76-BA5B-4071-AB21-DFE5B5A0C95E}" srcId="{B803A651-CFA5-4A07-A109-0F7CBC0F34C9}" destId="{D7E4775B-CED0-4D2C-8940-359341AC5AFA}" srcOrd="3" destOrd="0" parTransId="{37D57C69-256F-4C73-A98B-B04FF710EBEA}" sibTransId="{EAD34388-3202-45EB-B39D-820755B86FB3}"/>
    <dgm:cxn modelId="{47F2C7D4-E44F-44A9-84A6-1D1A2A02D52B}" type="presOf" srcId="{B7BDF787-5D55-430E-AD5D-ED7BE9B1E39A}" destId="{28D62DFA-BC43-4DE1-AABF-1CE1B4FE3445}" srcOrd="0" destOrd="0" presId="urn:microsoft.com/office/officeart/2005/8/layout/hierarchy3"/>
    <dgm:cxn modelId="{BC51AC4B-6031-4BE7-99C7-3B368599818A}" type="presOf" srcId="{1BCBA5DF-AAEF-4855-AEE7-4DABD3B68E24}" destId="{01ECE2F4-F2F9-44B0-A7D9-56C31E410347}" srcOrd="0" destOrd="0" presId="urn:microsoft.com/office/officeart/2005/8/layout/hierarchy3"/>
    <dgm:cxn modelId="{53839ABD-3B6B-4889-B09E-F5986B929EED}" srcId="{DCFB96D9-A3B7-455B-A0C1-52A35BB1111E}" destId="{8C84CE6C-D8EF-46FF-86F0-B6B6C10037E7}" srcOrd="1" destOrd="0" parTransId="{AC1901B1-ABD6-4A92-9027-AE1FA37EE14A}" sibTransId="{D6A8143D-9DAE-446B-B4C7-8427F8B1C210}"/>
    <dgm:cxn modelId="{652D8DE7-DF5D-466A-AC5C-02990074EFB1}" type="presOf" srcId="{FC44B314-C003-4C62-964F-B89FDA3C5720}" destId="{485162E0-AB67-4C75-99D5-74F8F3602B4B}" srcOrd="0" destOrd="0" presId="urn:microsoft.com/office/officeart/2005/8/layout/hierarchy3"/>
    <dgm:cxn modelId="{DACFC92E-AEAD-436D-A64F-8514209E32CD}" type="presOf" srcId="{9CE18A1D-5102-4360-A7BD-E51A6D7BC9EE}" destId="{1864F74F-F326-4488-8C95-34CBADAC2829}" srcOrd="0" destOrd="0" presId="urn:microsoft.com/office/officeart/2005/8/layout/hierarchy3"/>
    <dgm:cxn modelId="{8CBD43BF-095C-4C07-949F-1430869BD11B}" type="presOf" srcId="{CF636655-0D37-489C-A5F4-A02F6E132F05}" destId="{37D072F8-6A87-4237-9F69-49D74EAFE10C}" srcOrd="0" destOrd="0" presId="urn:microsoft.com/office/officeart/2005/8/layout/hierarchy3"/>
    <dgm:cxn modelId="{3C0F2376-8B3F-409E-97AE-17724E0C20C6}" type="presOf" srcId="{1762A1E9-FE4C-447C-97AA-214AD34B6D6C}" destId="{D5070A67-E59F-4CB4-B617-D9F820D1A070}" srcOrd="0" destOrd="0" presId="urn:microsoft.com/office/officeart/2005/8/layout/hierarchy3"/>
    <dgm:cxn modelId="{E7195533-B287-4B85-BEBB-DD1B2BC06A50}" type="presOf" srcId="{B803A651-CFA5-4A07-A109-0F7CBC0F34C9}" destId="{0BF05658-6FBF-4812-A0E7-289F9DFF01AD}" srcOrd="0" destOrd="0" presId="urn:microsoft.com/office/officeart/2005/8/layout/hierarchy3"/>
    <dgm:cxn modelId="{C98ACFD0-EA0D-4A62-B0F7-4D28FB69EADD}" type="presOf" srcId="{C422CAC3-2AC9-4D5A-9AA5-CA42E3A1545A}" destId="{57CF940F-2E1F-4AED-87B0-5DE3FA95863C}" srcOrd="0" destOrd="0" presId="urn:microsoft.com/office/officeart/2005/8/layout/hierarchy3"/>
    <dgm:cxn modelId="{D8593923-28E8-4248-930C-A2D577FE4E0A}" srcId="{EB31D6D2-7919-49ED-8CDE-70CEDC33DB93}" destId="{1BCBA5DF-AAEF-4855-AEE7-4DABD3B68E24}" srcOrd="2" destOrd="0" parTransId="{0608AEE5-F5E2-4C29-91BE-B89C97C5BA00}" sibTransId="{232D36E2-28E1-403D-B888-2F3954B8056E}"/>
    <dgm:cxn modelId="{C890B831-8082-428B-B273-9556CBE04F30}" type="presOf" srcId="{E34AA620-B4EF-4D5C-83D4-A983D086960E}" destId="{9D19637A-96CE-4F94-AFE7-9FAFE0EE4B55}" srcOrd="0" destOrd="0" presId="urn:microsoft.com/office/officeart/2005/8/layout/hierarchy3"/>
    <dgm:cxn modelId="{8B49E4A3-809A-4D2A-82BE-90CF57E31495}" srcId="{EB31D6D2-7919-49ED-8CDE-70CEDC33DB93}" destId="{E0BC8894-F267-4947-AF12-FED6A32CD002}" srcOrd="1" destOrd="0" parTransId="{2DE95B34-222E-46F7-AFAB-D1B14BF78459}" sibTransId="{7C4F2EF0-7CFC-48AE-9821-C5CC933AB050}"/>
    <dgm:cxn modelId="{1E1BFE21-F926-4C28-8C6C-2B5CBE9714AB}" type="presOf" srcId="{425F9388-3F55-4C43-93B6-DD371B99B806}" destId="{479F63B1-33C6-40B5-8E9E-D2D6BAA53DA9}" srcOrd="0" destOrd="0" presId="urn:microsoft.com/office/officeart/2005/8/layout/hierarchy3"/>
    <dgm:cxn modelId="{0F952AE7-F485-4D6C-A5C6-C7C8A4988904}" type="presOf" srcId="{5451B5CB-97F9-42EB-85EB-6EBB5CF17787}" destId="{408EDDCD-08C7-48F5-9C4F-3AA1D31E30AF}" srcOrd="0" destOrd="0" presId="urn:microsoft.com/office/officeart/2005/8/layout/hierarchy3"/>
    <dgm:cxn modelId="{194129C3-78BC-4F88-8604-83238672CC0B}" type="presOf" srcId="{5B8A9AD8-B877-442F-9C21-959A56B1D111}" destId="{C708E5CA-DF49-4CDF-BCBC-1B8CECEBF25E}" srcOrd="0" destOrd="0" presId="urn:microsoft.com/office/officeart/2005/8/layout/hierarchy3"/>
    <dgm:cxn modelId="{1F50238B-48CE-4DDB-9379-8B16641B5D89}" srcId="{9CE18A1D-5102-4360-A7BD-E51A6D7BC9EE}" destId="{F6E08EAB-C08B-4526-B5ED-E802876A9677}" srcOrd="0" destOrd="0" parTransId="{5790786C-5647-49A9-A06E-F37F03BECE8F}" sibTransId="{108AEC12-DAFD-4BFD-88EA-979DD0704C94}"/>
    <dgm:cxn modelId="{16CA2179-D25A-445B-B189-99BDEA8A275B}" srcId="{EB31D6D2-7919-49ED-8CDE-70CEDC33DB93}" destId="{6E096670-5950-4897-84D9-CF3BDAD5DBD1}" srcOrd="8" destOrd="0" parTransId="{B7BDF787-5D55-430E-AD5D-ED7BE9B1E39A}" sibTransId="{D00A3B50-B9A4-414A-B644-58ABFAD5DBAA}"/>
    <dgm:cxn modelId="{55433ECC-D608-4924-A4C9-6CF484FEEC52}" type="presOf" srcId="{07A76BAD-445F-4899-89ED-35D815E6285C}" destId="{392BDCB8-C17F-4D2F-8956-1FDB546B2A19}" srcOrd="0" destOrd="0" presId="urn:microsoft.com/office/officeart/2005/8/layout/hierarchy3"/>
    <dgm:cxn modelId="{FF343F1D-4AFF-4FA9-9F1E-B0CB8144D1CC}" srcId="{D7E4775B-CED0-4D2C-8940-359341AC5AFA}" destId="{5A22457B-32D0-4EBB-8F13-5A2498281839}" srcOrd="0" destOrd="0" parTransId="{DD8D685A-2AEE-42BB-AB6C-1F6EACB1CA57}" sibTransId="{B9B0CBF8-1CA6-466C-974E-3686C278C57B}"/>
    <dgm:cxn modelId="{3E461AFC-797C-4B1B-8570-59AF3F22FD42}" type="presOf" srcId="{AA08D844-5070-4929-8B89-1C0FB99FAA46}" destId="{4C1A23A5-714E-4275-B78D-4B21FB77D33D}" srcOrd="0" destOrd="0" presId="urn:microsoft.com/office/officeart/2005/8/layout/hierarchy3"/>
    <dgm:cxn modelId="{1C27FDF8-7F08-4FF1-9A65-CA97C5762C0B}" type="presOf" srcId="{E5181FC5-848C-4CFA-9F13-62396BF60628}" destId="{2B5F475B-5800-4FC1-AEC5-BB4128BDBDA3}" srcOrd="0" destOrd="0" presId="urn:microsoft.com/office/officeart/2005/8/layout/hierarchy3"/>
    <dgm:cxn modelId="{79B2E59B-B1E8-4A31-A1B2-49B9087C375F}" type="presOf" srcId="{F5773733-A0E7-4D6F-9C08-42425BBABC37}" destId="{219FC300-BE71-4E2E-AD06-09B69D997F82}" srcOrd="0" destOrd="0" presId="urn:microsoft.com/office/officeart/2005/8/layout/hierarchy3"/>
    <dgm:cxn modelId="{1C225C52-4AF2-46CA-920C-FBF46F805C6C}" srcId="{EB31D6D2-7919-49ED-8CDE-70CEDC33DB93}" destId="{07A76BAD-445F-4899-89ED-35D815E6285C}" srcOrd="3" destOrd="0" parTransId="{06D8113F-1AE8-4BD7-B5FF-1CCCBF7B1E68}" sibTransId="{B7BCEDA1-5632-47FD-90E3-85C4C2637635}"/>
    <dgm:cxn modelId="{D10E7C9F-5739-4EFD-A064-6B290BF5C914}" type="presOf" srcId="{E792DFE5-7D74-40B2-A1D3-F2BDF6AA4B15}" destId="{4AC86A28-7995-4534-A5CF-D241B9241A2F}" srcOrd="0" destOrd="0" presId="urn:microsoft.com/office/officeart/2005/8/layout/hierarchy3"/>
    <dgm:cxn modelId="{0EF74F40-2B8C-4847-8B27-401841E0C35C}" type="presOf" srcId="{47BD48E8-0404-4811-9F1E-72816FE0F53A}" destId="{0B975A95-31C8-4E08-912A-FD4698B23062}" srcOrd="0" destOrd="0" presId="urn:microsoft.com/office/officeart/2005/8/layout/hierarchy3"/>
    <dgm:cxn modelId="{B19440FF-A408-48DB-9D56-78E41196D21B}" type="presOf" srcId="{F6B926A2-1AD6-4E00-BC12-DEA031DF73BF}" destId="{FDC82A0B-DABF-43A4-A013-7ED85627EF67}" srcOrd="0" destOrd="0" presId="urn:microsoft.com/office/officeart/2005/8/layout/hierarchy3"/>
    <dgm:cxn modelId="{03BD4682-E2D0-4DF8-981C-6593234D179E}" srcId="{B803A651-CFA5-4A07-A109-0F7CBC0F34C9}" destId="{DCFB96D9-A3B7-455B-A0C1-52A35BB1111E}" srcOrd="4" destOrd="0" parTransId="{A9F9E5A3-B24F-4405-AA5D-F5D3B0291BCF}" sibTransId="{7F5FC14D-58E3-457E-872E-40680515B55B}"/>
    <dgm:cxn modelId="{C73842AF-017A-4EF2-9ECA-C166EAACA564}" type="presOf" srcId="{DD8D685A-2AEE-42BB-AB6C-1F6EACB1CA57}" destId="{C82B7412-2D71-4CF9-9986-FE4DCFFDD47C}" srcOrd="0" destOrd="0" presId="urn:microsoft.com/office/officeart/2005/8/layout/hierarchy3"/>
    <dgm:cxn modelId="{567B981F-B05C-4291-A39D-2162C8884121}" type="presOf" srcId="{E0BC8894-F267-4947-AF12-FED6A32CD002}" destId="{B4ADEB97-8958-4C17-A9E7-69844E27EA4F}" srcOrd="0" destOrd="0" presId="urn:microsoft.com/office/officeart/2005/8/layout/hierarchy3"/>
    <dgm:cxn modelId="{A6584B39-47A0-48AE-932E-4E1257280E39}" srcId="{CF636655-0D37-489C-A5F4-A02F6E132F05}" destId="{33088CC9-A47C-4E15-8A5F-E99F62E1A48B}" srcOrd="7" destOrd="0" parTransId="{AA08D844-5070-4929-8B89-1C0FB99FAA46}" sibTransId="{CCC874DC-835C-4ABF-AF6C-09FB29274F4A}"/>
    <dgm:cxn modelId="{83C61A97-FD04-4138-A46B-54CE687F65BD}" srcId="{EB31D6D2-7919-49ED-8CDE-70CEDC33DB93}" destId="{9C70B221-477B-4E07-A67E-5C2D45FD7568}" srcOrd="4" destOrd="0" parTransId="{21F6DDC5-616D-4187-BCC6-A658BA29EAFA}" sibTransId="{764F905E-F084-412A-9B7B-41820C76AD13}"/>
    <dgm:cxn modelId="{D2E4476B-A7FF-472B-893C-A6D9EECC57A4}" type="presOf" srcId="{01BAAAF8-6F4C-49AB-991E-3849E419501C}" destId="{22F49662-A3E4-4373-BD7E-76AC8520746C}" srcOrd="0" destOrd="0" presId="urn:microsoft.com/office/officeart/2005/8/layout/hierarchy3"/>
    <dgm:cxn modelId="{5AC8DF04-A483-4B88-B24C-9D9FAE755026}" srcId="{EB31D6D2-7919-49ED-8CDE-70CEDC33DB93}" destId="{4D2D5A35-3601-4822-868B-9F9C75D256FA}" srcOrd="5" destOrd="0" parTransId="{2E92F151-74BF-4228-BFF1-881AAA6BBF7C}" sibTransId="{012AEF3B-A37E-4523-9C8E-18B5BFB36C7F}"/>
    <dgm:cxn modelId="{A61B10D0-B148-4283-A4A1-780565CC5DBC}" srcId="{CF636655-0D37-489C-A5F4-A02F6E132F05}" destId="{01BAAAF8-6F4C-49AB-991E-3849E419501C}" srcOrd="1" destOrd="0" parTransId="{E34AA620-B4EF-4D5C-83D4-A983D086960E}" sibTransId="{741777B2-CC38-47F7-ACC9-13A7C57AD8AC}"/>
    <dgm:cxn modelId="{30339969-4DF6-40D2-953A-2C78B27157BA}" type="presOf" srcId="{A8013559-96DE-4780-B916-B73D36290EDA}" destId="{5079F32E-770F-499A-A63B-9F5638DE69E0}" srcOrd="0" destOrd="0" presId="urn:microsoft.com/office/officeart/2005/8/layout/hierarchy3"/>
    <dgm:cxn modelId="{818D10C7-D4E2-45F9-A719-0E47D93ED1BE}" srcId="{CF636655-0D37-489C-A5F4-A02F6E132F05}" destId="{5451B5CB-97F9-42EB-85EB-6EBB5CF17787}" srcOrd="6" destOrd="0" parTransId="{1048BA2B-6C7B-4141-B2B8-EBB699BA416F}" sibTransId="{7A723BFB-7AEA-41DF-8355-8AC7286DD65C}"/>
    <dgm:cxn modelId="{2FC50D54-DEA9-4DDA-BF0E-C165D3515267}" type="presOf" srcId="{CF636655-0D37-489C-A5F4-A02F6E132F05}" destId="{165626AB-DDF6-4B2C-A4CD-4FFAC83DF463}" srcOrd="1" destOrd="0" presId="urn:microsoft.com/office/officeart/2005/8/layout/hierarchy3"/>
    <dgm:cxn modelId="{6620958D-E727-4430-822C-59D07D159FFE}" type="presOf" srcId="{4D2D5A35-3601-4822-868B-9F9C75D256FA}" destId="{951BC5F6-8BC5-436F-96C4-CB22EFA22F44}" srcOrd="0" destOrd="0" presId="urn:microsoft.com/office/officeart/2005/8/layout/hierarchy3"/>
    <dgm:cxn modelId="{18C77E5B-4645-489F-84D2-E52508FAC487}" type="presOf" srcId="{D7E4775B-CED0-4D2C-8940-359341AC5AFA}" destId="{FBA26BB0-BC2B-478D-AAB2-7A5D92A91788}" srcOrd="1" destOrd="0" presId="urn:microsoft.com/office/officeart/2005/8/layout/hierarchy3"/>
    <dgm:cxn modelId="{4C788D19-989B-4097-A5DC-80795F70519D}" type="presOf" srcId="{5458AD0C-8C80-4817-9E2D-5D40365485A9}" destId="{B828C8C6-9C45-4514-BA3A-B0599F8D913E}" srcOrd="0" destOrd="0" presId="urn:microsoft.com/office/officeart/2005/8/layout/hierarchy3"/>
    <dgm:cxn modelId="{53DA5151-B3D4-4252-89E4-F9EC00CA4875}" type="presOf" srcId="{8C84CE6C-D8EF-46FF-86F0-B6B6C10037E7}" destId="{8CD474D1-A862-460A-977A-4AA92627646B}" srcOrd="0" destOrd="0" presId="urn:microsoft.com/office/officeart/2005/8/layout/hierarchy3"/>
    <dgm:cxn modelId="{7477FAAE-6FE1-469C-8353-7E96BE931928}" type="presOf" srcId="{21F6DDC5-616D-4187-BCC6-A658BA29EAFA}" destId="{D8ED2E60-CE78-4C49-A7B8-EC7B6419B799}" srcOrd="0" destOrd="0" presId="urn:microsoft.com/office/officeart/2005/8/layout/hierarchy3"/>
    <dgm:cxn modelId="{8FF4C5F1-6936-4D92-8D63-95728962D27F}" srcId="{CF636655-0D37-489C-A5F4-A02F6E132F05}" destId="{FE6DF4AF-BEDF-42EC-90D7-EC4B815CC5FC}" srcOrd="4" destOrd="0" parTransId="{FC44B314-C003-4C62-964F-B89FDA3C5720}" sibTransId="{BC23E8D7-548C-4A4A-85E4-D48C75208FFF}"/>
    <dgm:cxn modelId="{7D86A14C-D528-42E6-8147-093A35603A1A}" type="presOf" srcId="{E0DA0D28-AD52-4A90-9E9C-5E2A63A72E57}" destId="{098681E8-4AA8-4C76-830F-FD8CCA7B59D2}" srcOrd="0" destOrd="0" presId="urn:microsoft.com/office/officeart/2005/8/layout/hierarchy3"/>
    <dgm:cxn modelId="{42AC9816-83A6-4569-A925-D51C6DF3F61F}" type="presOf" srcId="{D7E4775B-CED0-4D2C-8940-359341AC5AFA}" destId="{5110E44E-3E81-4EF3-B382-A0CEA8497B57}" srcOrd="0" destOrd="0" presId="urn:microsoft.com/office/officeart/2005/8/layout/hierarchy3"/>
    <dgm:cxn modelId="{E6ED5743-8E0A-4F90-BD9A-D3F1802B8946}" type="presOf" srcId="{47E096B7-10C2-4D01-8AE4-F099D9D51DEA}" destId="{4CFE7312-24BD-452D-954E-D4B3A59BC975}" srcOrd="0" destOrd="0" presId="urn:microsoft.com/office/officeart/2005/8/layout/hierarchy3"/>
    <dgm:cxn modelId="{B2550BA9-CA4B-4189-BD56-01DE5B6857D6}" srcId="{EB31D6D2-7919-49ED-8CDE-70CEDC33DB93}" destId="{823D9000-10B4-40E0-98D9-20EA44B25A35}" srcOrd="0" destOrd="0" parTransId="{8F0F009D-CE6B-4765-B7D4-941EA4CB05CF}" sibTransId="{BEDC0118-B140-48F3-8EFC-9DBF5FC23CBD}"/>
    <dgm:cxn modelId="{8CE3D611-4361-4AC8-8CC4-266BBA65E4BA}" type="presOf" srcId="{2FF97230-71C8-4CFE-96EE-E2F03246D9D7}" destId="{162F4BC6-2D72-4C5D-83A9-EB18B6FBA90A}" srcOrd="0" destOrd="0" presId="urn:microsoft.com/office/officeart/2005/8/layout/hierarchy3"/>
    <dgm:cxn modelId="{2C54AB5A-399F-4462-AC0D-35CAB883B9EE}" type="presOf" srcId="{C1D77C2A-D509-4CD5-A9E8-A159600A90F1}" destId="{1472A7A3-6EA2-4416-B069-5D6A31557D7E}" srcOrd="0" destOrd="0" presId="urn:microsoft.com/office/officeart/2005/8/layout/hierarchy3"/>
    <dgm:cxn modelId="{A17FA10E-8585-4B5F-983D-382DE46CE9BD}" type="presOf" srcId="{1048BA2B-6C7B-4141-B2B8-EBB699BA416F}" destId="{3DAEDA8B-B9C8-4F93-BA73-64468E01EF45}" srcOrd="0" destOrd="0" presId="urn:microsoft.com/office/officeart/2005/8/layout/hierarchy3"/>
    <dgm:cxn modelId="{7BA408B9-1501-4EE5-9FF0-2F66DDF9E719}" type="presOf" srcId="{5A22457B-32D0-4EBB-8F13-5A2498281839}" destId="{7C25772B-58C0-4A0A-9809-F68AE9F53295}" srcOrd="0" destOrd="0" presId="urn:microsoft.com/office/officeart/2005/8/layout/hierarchy3"/>
    <dgm:cxn modelId="{97AB4558-3E00-4408-92B2-8743A6E149C5}" type="presOf" srcId="{06D8113F-1AE8-4BD7-B5FF-1CCCBF7B1E68}" destId="{368D82B5-1EAB-4A94-8F69-1D2D6DA8CC2C}" srcOrd="0" destOrd="0" presId="urn:microsoft.com/office/officeart/2005/8/layout/hierarchy3"/>
    <dgm:cxn modelId="{06781D6E-CAF1-449D-A664-7D389E5683CC}" type="presOf" srcId="{33088CC9-A47C-4E15-8A5F-E99F62E1A48B}" destId="{73CEB062-51D8-44AA-B9B2-8CC6C7F31AFF}" srcOrd="0" destOrd="0" presId="urn:microsoft.com/office/officeart/2005/8/layout/hierarchy3"/>
    <dgm:cxn modelId="{14565977-2F61-4941-8F0B-586E8230CE75}" srcId="{B803A651-CFA5-4A07-A109-0F7CBC0F34C9}" destId="{9CE18A1D-5102-4360-A7BD-E51A6D7BC9EE}" srcOrd="1" destOrd="0" parTransId="{49D210CB-AB38-4F38-B654-5F6C0E82F1EB}" sibTransId="{EBDB1DC8-2602-4040-A762-1856933455B2}"/>
    <dgm:cxn modelId="{4D50FDC3-BB90-430E-A099-F7B3DD28A252}" srcId="{DCFB96D9-A3B7-455B-A0C1-52A35BB1111E}" destId="{F6B926A2-1AD6-4E00-BC12-DEA031DF73BF}" srcOrd="0" destOrd="0" parTransId="{9AD55C17-EA01-4AAB-A563-90FEA1647BC6}" sibTransId="{ADC662C1-FFF6-4FDC-BFAE-46595A5C7B63}"/>
    <dgm:cxn modelId="{9CDC7B58-E713-4F2E-B333-C4B8A16686F5}" srcId="{B803A651-CFA5-4A07-A109-0F7CBC0F34C9}" destId="{CF636655-0D37-489C-A5F4-A02F6E132F05}" srcOrd="0" destOrd="0" parTransId="{6D9710EB-55A5-4C16-A929-4A05438F5916}" sibTransId="{5ED77C20-BE54-4466-A554-DF3339827D5F}"/>
    <dgm:cxn modelId="{C7F57C88-04F4-4460-9F4A-2EE811409AB0}" srcId="{EB31D6D2-7919-49ED-8CDE-70CEDC33DB93}" destId="{C1D77C2A-D509-4CD5-A9E8-A159600A90F1}" srcOrd="7" destOrd="0" parTransId="{B074CCF7-5E03-44E1-AB7F-801FC1269F5A}" sibTransId="{476DA4BC-A96E-463D-A8ED-FF2B23576174}"/>
    <dgm:cxn modelId="{AD02B07C-8143-4016-90D4-2937B7977C96}" srcId="{CF636655-0D37-489C-A5F4-A02F6E132F05}" destId="{C422CAC3-2AC9-4D5A-9AA5-CA42E3A1545A}" srcOrd="0" destOrd="0" parTransId="{5B8A9AD8-B877-442F-9C21-959A56B1D111}" sibTransId="{EB9325B1-FC4B-48EC-A87B-5B6B201ED783}"/>
    <dgm:cxn modelId="{65FF7230-DEFD-469F-A1E7-22E3E9175E8A}" type="presOf" srcId="{4EDB1EBD-2643-4301-9E81-8F8617139C83}" destId="{FAE17F69-9455-4F10-8F16-117E23D66D61}" srcOrd="0" destOrd="0" presId="urn:microsoft.com/office/officeart/2005/8/layout/hierarchy3"/>
    <dgm:cxn modelId="{F3055760-4672-4D32-B5A0-B0E58824C40E}" type="presOf" srcId="{B074CCF7-5E03-44E1-AB7F-801FC1269F5A}" destId="{E10CD616-4EFC-4DBF-A70E-37042C0A494C}" srcOrd="0" destOrd="0" presId="urn:microsoft.com/office/officeart/2005/8/layout/hierarchy3"/>
    <dgm:cxn modelId="{0901DA3A-9D3B-41A5-B76C-631AD8C7217D}" srcId="{EB31D6D2-7919-49ED-8CDE-70CEDC33DB93}" destId="{E792DFE5-7D74-40B2-A1D3-F2BDF6AA4B15}" srcOrd="6" destOrd="0" parTransId="{074DD9A4-A894-4B44-A92C-D51E42E2A566}" sibTransId="{C8D53ECA-8C8C-4C90-A739-38BAA173C3EE}"/>
    <dgm:cxn modelId="{69C3893A-8621-4882-B1A5-D72CAED36192}" type="presOf" srcId="{8F0F009D-CE6B-4765-B7D4-941EA4CB05CF}" destId="{7ED24C5B-87D6-48C4-A0C2-CDE05FE9D47D}" srcOrd="0" destOrd="0" presId="urn:microsoft.com/office/officeart/2005/8/layout/hierarchy3"/>
    <dgm:cxn modelId="{B49779EE-E64F-43E1-B41D-E72681AF0E18}" type="presOf" srcId="{EB31D6D2-7919-49ED-8CDE-70CEDC33DB93}" destId="{BEC4CDE7-80C0-4A99-AEE9-C5CB03D657AA}" srcOrd="0" destOrd="0" presId="urn:microsoft.com/office/officeart/2005/8/layout/hierarchy3"/>
    <dgm:cxn modelId="{BEE539F7-3E02-4FD0-9158-E6F83180E111}" type="presOf" srcId="{0608AEE5-F5E2-4C29-91BE-B89C97C5BA00}" destId="{53FED128-7123-4A54-B727-03F511B592A6}" srcOrd="0" destOrd="0" presId="urn:microsoft.com/office/officeart/2005/8/layout/hierarchy3"/>
    <dgm:cxn modelId="{36522831-3700-45F7-999D-1BAD8DAE2855}" type="presOf" srcId="{FE6DF4AF-BEDF-42EC-90D7-EC4B815CC5FC}" destId="{D79D0450-1873-414B-A589-D15E179A3791}" srcOrd="0" destOrd="0" presId="urn:microsoft.com/office/officeart/2005/8/layout/hierarchy3"/>
    <dgm:cxn modelId="{07463CE8-A486-4E33-92DE-7875254F5D6D}" type="presOf" srcId="{DCFB96D9-A3B7-455B-A0C1-52A35BB1111E}" destId="{7C54CB56-EA12-4E92-8917-896063A48EE2}" srcOrd="0" destOrd="0" presId="urn:microsoft.com/office/officeart/2005/8/layout/hierarchy3"/>
    <dgm:cxn modelId="{9CAE54C8-1615-48D1-8228-905D32A0187E}" type="presOf" srcId="{763CA13F-103C-4057-B6EA-A57D77F6328E}" destId="{81C4FD69-146B-4122-8AC6-42A7116F6227}" srcOrd="0" destOrd="0" presId="urn:microsoft.com/office/officeart/2005/8/layout/hierarchy3"/>
    <dgm:cxn modelId="{9A33BC6B-565B-4815-952B-FE93D8452226}" type="presOf" srcId="{F6E08EAB-C08B-4526-B5ED-E802876A9677}" destId="{99FCDB6E-9657-43C0-B01F-EC6CC802B5D3}" srcOrd="0" destOrd="0" presId="urn:microsoft.com/office/officeart/2005/8/layout/hierarchy3"/>
    <dgm:cxn modelId="{3F530526-90F0-4852-96DD-C0A57D77FF26}" srcId="{CF636655-0D37-489C-A5F4-A02F6E132F05}" destId="{47E096B7-10C2-4D01-8AE4-F099D9D51DEA}" srcOrd="3" destOrd="0" parTransId="{1762A1E9-FE4C-447C-97AA-214AD34B6D6C}" sibTransId="{C6F49FDE-D843-4CE7-A12A-AFE1BD53F546}"/>
    <dgm:cxn modelId="{696D98EB-7DCC-4121-9642-481FC61D85C9}" srcId="{EB31D6D2-7919-49ED-8CDE-70CEDC33DB93}" destId="{F581F573-FDA5-4EF8-A403-5D2DC1692E9A}" srcOrd="10" destOrd="0" parTransId="{47BD48E8-0404-4811-9F1E-72816FE0F53A}" sibTransId="{8C5D2F5B-05FC-466F-8038-F6437DA93573}"/>
    <dgm:cxn modelId="{79875F13-FEA8-436F-BF28-2E0E6A68207F}" type="presOf" srcId="{823D9000-10B4-40E0-98D9-20EA44B25A35}" destId="{C561B589-8A46-49F5-A665-665C560F37DC}" srcOrd="0" destOrd="0" presId="urn:microsoft.com/office/officeart/2005/8/layout/hierarchy3"/>
    <dgm:cxn modelId="{815B8CF0-11DD-410C-84C4-C4CC607123FF}" type="presOf" srcId="{AC1901B1-ABD6-4A92-9027-AE1FA37EE14A}" destId="{6AFA880E-B2E3-49E1-ABA9-AED7381E41BC}" srcOrd="0" destOrd="0" presId="urn:microsoft.com/office/officeart/2005/8/layout/hierarchy3"/>
    <dgm:cxn modelId="{F016D1C9-11E4-4B23-9240-78C5B5E178EB}" type="presOf" srcId="{9CE18A1D-5102-4360-A7BD-E51A6D7BC9EE}" destId="{5C88D9B0-4801-46D6-A1F2-4469DB071E45}" srcOrd="1" destOrd="0" presId="urn:microsoft.com/office/officeart/2005/8/layout/hierarchy3"/>
    <dgm:cxn modelId="{BC61234B-203F-4720-BC41-E3A8926CC8E8}" srcId="{EB31D6D2-7919-49ED-8CDE-70CEDC33DB93}" destId="{A8013559-96DE-4780-B916-B73D36290EDA}" srcOrd="9" destOrd="0" parTransId="{5458AD0C-8C80-4817-9E2D-5D40365485A9}" sibTransId="{52850C59-E27C-4E52-B9C1-EAD5F250ABF1}"/>
    <dgm:cxn modelId="{D7C085B6-E05B-4442-8CF1-2E649A4BBC77}" srcId="{9CE18A1D-5102-4360-A7BD-E51A6D7BC9EE}" destId="{E5181FC5-848C-4CFA-9F13-62396BF60628}" srcOrd="1" destOrd="0" parTransId="{4EDB1EBD-2643-4301-9E81-8F8617139C83}" sibTransId="{33FC73A3-3719-414D-A371-760B3BECE4CB}"/>
    <dgm:cxn modelId="{425A6554-53C8-44F8-8A89-C757621991C9}" type="presOf" srcId="{F581F573-FDA5-4EF8-A403-5D2DC1692E9A}" destId="{45DAD84D-8126-4FEC-B9C4-9CF7D28CABAF}" srcOrd="0" destOrd="0" presId="urn:microsoft.com/office/officeart/2005/8/layout/hierarchy3"/>
    <dgm:cxn modelId="{179D4E21-2521-42A9-A47D-03B723607792}" type="presOf" srcId="{9C70B221-477B-4E07-A67E-5C2D45FD7568}" destId="{C282BE9D-DB51-452F-80C6-E59FCD4BCC39}" srcOrd="0" destOrd="0" presId="urn:microsoft.com/office/officeart/2005/8/layout/hierarchy3"/>
    <dgm:cxn modelId="{CA2F1C64-E8C3-4FCE-B6F4-93578E0615A4}" type="presOf" srcId="{5790786C-5647-49A9-A06E-F37F03BECE8F}" destId="{E635CA58-240F-4F7B-BBFF-151380DEBD38}" srcOrd="0" destOrd="0" presId="urn:microsoft.com/office/officeart/2005/8/layout/hierarchy3"/>
    <dgm:cxn modelId="{AA2178F3-2EB9-4422-91A4-4CE60F836FA7}" type="presOf" srcId="{47688E76-5F86-4E9A-A078-CF53A813574A}" destId="{1AAE57AF-FD1E-4C4A-9F30-1A9C5F9D9408}" srcOrd="0" destOrd="0" presId="urn:microsoft.com/office/officeart/2005/8/layout/hierarchy3"/>
    <dgm:cxn modelId="{BCA8D8C8-2F3D-436C-9C21-9FC4BF8ABD46}" srcId="{B803A651-CFA5-4A07-A109-0F7CBC0F34C9}" destId="{EB31D6D2-7919-49ED-8CDE-70CEDC33DB93}" srcOrd="2" destOrd="0" parTransId="{839958A3-B5A3-4ED5-ACF3-ADB43C4471C6}" sibTransId="{6E95871B-E642-43D8-84A7-1EE4A6460822}"/>
    <dgm:cxn modelId="{E19AE91B-4A5C-4183-9D4D-BCC50ACB575F}" srcId="{D7E4775B-CED0-4D2C-8940-359341AC5AFA}" destId="{2FF97230-71C8-4CFE-96EE-E2F03246D9D7}" srcOrd="1" destOrd="0" parTransId="{E0DA0D28-AD52-4A90-9E9C-5E2A63A72E57}" sibTransId="{1795081B-5AF5-4102-931E-D5E9713A246F}"/>
    <dgm:cxn modelId="{2A50923D-1588-4B9D-BA09-AA5B72F6FFC1}" type="presOf" srcId="{2DE95B34-222E-46F7-AFAB-D1B14BF78459}" destId="{4DB5D53B-A472-452D-A17A-E0A394D4D967}" srcOrd="0" destOrd="0" presId="urn:microsoft.com/office/officeart/2005/8/layout/hierarchy3"/>
    <dgm:cxn modelId="{46796B7E-D3DE-4AB6-92D7-D8DC65484406}" srcId="{CF636655-0D37-489C-A5F4-A02F6E132F05}" destId="{425F9388-3F55-4C43-93B6-DD371B99B806}" srcOrd="5" destOrd="0" parTransId="{F5773733-A0E7-4D6F-9C08-42425BBABC37}" sibTransId="{2D020B54-1060-4DEC-9FC1-E7FE48E188D2}"/>
    <dgm:cxn modelId="{8E0480BE-AA9E-458D-8078-BB198A06DB71}" srcId="{CF636655-0D37-489C-A5F4-A02F6E132F05}" destId="{763CA13F-103C-4057-B6EA-A57D77F6328E}" srcOrd="2" destOrd="0" parTransId="{47688E76-5F86-4E9A-A078-CF53A813574A}" sibTransId="{0E05A322-F4DF-4A45-9A6C-E9A26448018C}"/>
    <dgm:cxn modelId="{1ABF3642-C313-4A8F-A64D-F3E5839B214A}" type="presOf" srcId="{DCFB96D9-A3B7-455B-A0C1-52A35BB1111E}" destId="{21492073-16A7-41FC-9ECB-89DF4F59DE57}" srcOrd="1" destOrd="0" presId="urn:microsoft.com/office/officeart/2005/8/layout/hierarchy3"/>
    <dgm:cxn modelId="{D800CA24-13D2-4DEE-9058-8BFF146190AA}" type="presOf" srcId="{2E92F151-74BF-4228-BFF1-881AAA6BBF7C}" destId="{A67AF616-769D-442A-B02D-6CC524198F52}" srcOrd="0" destOrd="0" presId="urn:microsoft.com/office/officeart/2005/8/layout/hierarchy3"/>
    <dgm:cxn modelId="{8CE2BC28-94E6-4FB3-A035-78E6FD12215C}" type="presOf" srcId="{EB31D6D2-7919-49ED-8CDE-70CEDC33DB93}" destId="{15E018B7-D3F3-4A62-A795-DC0FE62B8445}" srcOrd="1" destOrd="0" presId="urn:microsoft.com/office/officeart/2005/8/layout/hierarchy3"/>
    <dgm:cxn modelId="{AE004A65-C99C-4209-82FF-65F04A753247}" type="presParOf" srcId="{0BF05658-6FBF-4812-A0E7-289F9DFF01AD}" destId="{077F2909-C2CD-461F-8ACB-4B169F7DEED5}" srcOrd="0" destOrd="0" presId="urn:microsoft.com/office/officeart/2005/8/layout/hierarchy3"/>
    <dgm:cxn modelId="{37312077-0941-4F28-BCEA-A2EB014385A3}" type="presParOf" srcId="{077F2909-C2CD-461F-8ACB-4B169F7DEED5}" destId="{C3BE2CCC-501B-4F2F-B26F-70E555C57783}" srcOrd="0" destOrd="0" presId="urn:microsoft.com/office/officeart/2005/8/layout/hierarchy3"/>
    <dgm:cxn modelId="{339962D1-1FC0-4701-928B-365CAB7BC4E2}" type="presParOf" srcId="{C3BE2CCC-501B-4F2F-B26F-70E555C57783}" destId="{37D072F8-6A87-4237-9F69-49D74EAFE10C}" srcOrd="0" destOrd="0" presId="urn:microsoft.com/office/officeart/2005/8/layout/hierarchy3"/>
    <dgm:cxn modelId="{28F3449F-DD5F-48AE-88A9-60EFEB0D75E8}" type="presParOf" srcId="{C3BE2CCC-501B-4F2F-B26F-70E555C57783}" destId="{165626AB-DDF6-4B2C-A4CD-4FFAC83DF463}" srcOrd="1" destOrd="0" presId="urn:microsoft.com/office/officeart/2005/8/layout/hierarchy3"/>
    <dgm:cxn modelId="{23FCDB27-B9DF-4AE9-B114-47084C73B3C0}" type="presParOf" srcId="{077F2909-C2CD-461F-8ACB-4B169F7DEED5}" destId="{00711777-89CB-4828-A920-0772A478721A}" srcOrd="1" destOrd="0" presId="urn:microsoft.com/office/officeart/2005/8/layout/hierarchy3"/>
    <dgm:cxn modelId="{27567F51-684F-4F31-857E-3316974404B8}" type="presParOf" srcId="{00711777-89CB-4828-A920-0772A478721A}" destId="{C708E5CA-DF49-4CDF-BCBC-1B8CECEBF25E}" srcOrd="0" destOrd="0" presId="urn:microsoft.com/office/officeart/2005/8/layout/hierarchy3"/>
    <dgm:cxn modelId="{DDC4EF81-9D6C-4A22-8DFB-2493AA82780F}" type="presParOf" srcId="{00711777-89CB-4828-A920-0772A478721A}" destId="{57CF940F-2E1F-4AED-87B0-5DE3FA95863C}" srcOrd="1" destOrd="0" presId="urn:microsoft.com/office/officeart/2005/8/layout/hierarchy3"/>
    <dgm:cxn modelId="{A9902399-D2DC-46C3-844D-40AEEA5BE13C}" type="presParOf" srcId="{00711777-89CB-4828-A920-0772A478721A}" destId="{9D19637A-96CE-4F94-AFE7-9FAFE0EE4B55}" srcOrd="2" destOrd="0" presId="urn:microsoft.com/office/officeart/2005/8/layout/hierarchy3"/>
    <dgm:cxn modelId="{44468F21-1876-45A3-B649-E5F6AA516C90}" type="presParOf" srcId="{00711777-89CB-4828-A920-0772A478721A}" destId="{22F49662-A3E4-4373-BD7E-76AC8520746C}" srcOrd="3" destOrd="0" presId="urn:microsoft.com/office/officeart/2005/8/layout/hierarchy3"/>
    <dgm:cxn modelId="{ED195433-490A-4AC0-8ECD-CC29138B4C80}" type="presParOf" srcId="{00711777-89CB-4828-A920-0772A478721A}" destId="{1AAE57AF-FD1E-4C4A-9F30-1A9C5F9D9408}" srcOrd="4" destOrd="0" presId="urn:microsoft.com/office/officeart/2005/8/layout/hierarchy3"/>
    <dgm:cxn modelId="{6185DA0E-0504-424D-9B48-009C121C3891}" type="presParOf" srcId="{00711777-89CB-4828-A920-0772A478721A}" destId="{81C4FD69-146B-4122-8AC6-42A7116F6227}" srcOrd="5" destOrd="0" presId="urn:microsoft.com/office/officeart/2005/8/layout/hierarchy3"/>
    <dgm:cxn modelId="{5EC51038-6E24-4286-9DEE-6CFB43FCA324}" type="presParOf" srcId="{00711777-89CB-4828-A920-0772A478721A}" destId="{D5070A67-E59F-4CB4-B617-D9F820D1A070}" srcOrd="6" destOrd="0" presId="urn:microsoft.com/office/officeart/2005/8/layout/hierarchy3"/>
    <dgm:cxn modelId="{22EC96A3-6762-463C-8050-AEBB7476F90A}" type="presParOf" srcId="{00711777-89CB-4828-A920-0772A478721A}" destId="{4CFE7312-24BD-452D-954E-D4B3A59BC975}" srcOrd="7" destOrd="0" presId="urn:microsoft.com/office/officeart/2005/8/layout/hierarchy3"/>
    <dgm:cxn modelId="{6AFC83BA-9301-4DDD-9F60-FE5534AB87DC}" type="presParOf" srcId="{00711777-89CB-4828-A920-0772A478721A}" destId="{485162E0-AB67-4C75-99D5-74F8F3602B4B}" srcOrd="8" destOrd="0" presId="urn:microsoft.com/office/officeart/2005/8/layout/hierarchy3"/>
    <dgm:cxn modelId="{2CFC16D2-B813-4CFD-8139-3E93245CC390}" type="presParOf" srcId="{00711777-89CB-4828-A920-0772A478721A}" destId="{D79D0450-1873-414B-A589-D15E179A3791}" srcOrd="9" destOrd="0" presId="urn:microsoft.com/office/officeart/2005/8/layout/hierarchy3"/>
    <dgm:cxn modelId="{37FB39E0-E896-4025-B041-7BD418B51F8B}" type="presParOf" srcId="{00711777-89CB-4828-A920-0772A478721A}" destId="{219FC300-BE71-4E2E-AD06-09B69D997F82}" srcOrd="10" destOrd="0" presId="urn:microsoft.com/office/officeart/2005/8/layout/hierarchy3"/>
    <dgm:cxn modelId="{C1A0FD0E-9823-4D3F-9AFC-591F505D8595}" type="presParOf" srcId="{00711777-89CB-4828-A920-0772A478721A}" destId="{479F63B1-33C6-40B5-8E9E-D2D6BAA53DA9}" srcOrd="11" destOrd="0" presId="urn:microsoft.com/office/officeart/2005/8/layout/hierarchy3"/>
    <dgm:cxn modelId="{6ECCB417-6EB3-4CAA-8243-8AB094EDE7A8}" type="presParOf" srcId="{00711777-89CB-4828-A920-0772A478721A}" destId="{3DAEDA8B-B9C8-4F93-BA73-64468E01EF45}" srcOrd="12" destOrd="0" presId="urn:microsoft.com/office/officeart/2005/8/layout/hierarchy3"/>
    <dgm:cxn modelId="{A28907D0-4611-45A2-9690-05DAFCD6AA41}" type="presParOf" srcId="{00711777-89CB-4828-A920-0772A478721A}" destId="{408EDDCD-08C7-48F5-9C4F-3AA1D31E30AF}" srcOrd="13" destOrd="0" presId="urn:microsoft.com/office/officeart/2005/8/layout/hierarchy3"/>
    <dgm:cxn modelId="{F8FA02CC-C72F-4D60-A71D-7B53F9840E06}" type="presParOf" srcId="{00711777-89CB-4828-A920-0772A478721A}" destId="{4C1A23A5-714E-4275-B78D-4B21FB77D33D}" srcOrd="14" destOrd="0" presId="urn:microsoft.com/office/officeart/2005/8/layout/hierarchy3"/>
    <dgm:cxn modelId="{17206458-65BF-4333-8683-A3B1ECD12B77}" type="presParOf" srcId="{00711777-89CB-4828-A920-0772A478721A}" destId="{73CEB062-51D8-44AA-B9B2-8CC6C7F31AFF}" srcOrd="15" destOrd="0" presId="urn:microsoft.com/office/officeart/2005/8/layout/hierarchy3"/>
    <dgm:cxn modelId="{DBFB11F4-8474-4EFB-A70D-4F6BC39A20E0}" type="presParOf" srcId="{0BF05658-6FBF-4812-A0E7-289F9DFF01AD}" destId="{A1CB7A11-BFB7-4B17-A266-3F21FF4A931B}" srcOrd="1" destOrd="0" presId="urn:microsoft.com/office/officeart/2005/8/layout/hierarchy3"/>
    <dgm:cxn modelId="{1162C273-5CA6-43E7-8F9E-22C5B390AF45}" type="presParOf" srcId="{A1CB7A11-BFB7-4B17-A266-3F21FF4A931B}" destId="{7C0234FB-95EC-4909-8E25-F1C8F0567ED6}" srcOrd="0" destOrd="0" presId="urn:microsoft.com/office/officeart/2005/8/layout/hierarchy3"/>
    <dgm:cxn modelId="{90FEE225-9033-4ED2-A21F-DE7A3204FD45}" type="presParOf" srcId="{7C0234FB-95EC-4909-8E25-F1C8F0567ED6}" destId="{1864F74F-F326-4488-8C95-34CBADAC2829}" srcOrd="0" destOrd="0" presId="urn:microsoft.com/office/officeart/2005/8/layout/hierarchy3"/>
    <dgm:cxn modelId="{BF62A17B-0703-4F2B-BBAE-D1B6932BF497}" type="presParOf" srcId="{7C0234FB-95EC-4909-8E25-F1C8F0567ED6}" destId="{5C88D9B0-4801-46D6-A1F2-4469DB071E45}" srcOrd="1" destOrd="0" presId="urn:microsoft.com/office/officeart/2005/8/layout/hierarchy3"/>
    <dgm:cxn modelId="{F313B869-E69F-4159-9099-14CFFCE5682F}" type="presParOf" srcId="{A1CB7A11-BFB7-4B17-A266-3F21FF4A931B}" destId="{91E7F3A7-7716-4BB2-A1B0-3E3C522F871D}" srcOrd="1" destOrd="0" presId="urn:microsoft.com/office/officeart/2005/8/layout/hierarchy3"/>
    <dgm:cxn modelId="{58F7C70F-274B-4061-9064-F0A8CDA90911}" type="presParOf" srcId="{91E7F3A7-7716-4BB2-A1B0-3E3C522F871D}" destId="{E635CA58-240F-4F7B-BBFF-151380DEBD38}" srcOrd="0" destOrd="0" presId="urn:microsoft.com/office/officeart/2005/8/layout/hierarchy3"/>
    <dgm:cxn modelId="{7E803135-A01C-49DE-95AF-FD088776B641}" type="presParOf" srcId="{91E7F3A7-7716-4BB2-A1B0-3E3C522F871D}" destId="{99FCDB6E-9657-43C0-B01F-EC6CC802B5D3}" srcOrd="1" destOrd="0" presId="urn:microsoft.com/office/officeart/2005/8/layout/hierarchy3"/>
    <dgm:cxn modelId="{0527527D-9809-4AEB-85AB-EB12A5B90A3B}" type="presParOf" srcId="{91E7F3A7-7716-4BB2-A1B0-3E3C522F871D}" destId="{FAE17F69-9455-4F10-8F16-117E23D66D61}" srcOrd="2" destOrd="0" presId="urn:microsoft.com/office/officeart/2005/8/layout/hierarchy3"/>
    <dgm:cxn modelId="{5FC04B0D-7051-4811-9E6C-69F5C477C99E}" type="presParOf" srcId="{91E7F3A7-7716-4BB2-A1B0-3E3C522F871D}" destId="{2B5F475B-5800-4FC1-AEC5-BB4128BDBDA3}" srcOrd="3" destOrd="0" presId="urn:microsoft.com/office/officeart/2005/8/layout/hierarchy3"/>
    <dgm:cxn modelId="{5F8E9BEC-B19B-4219-8E89-11E86E3F923B}" type="presParOf" srcId="{0BF05658-6FBF-4812-A0E7-289F9DFF01AD}" destId="{87171E7B-E805-4C20-912C-2B41F699EA38}" srcOrd="2" destOrd="0" presId="urn:microsoft.com/office/officeart/2005/8/layout/hierarchy3"/>
    <dgm:cxn modelId="{03889B55-7989-4315-A3C9-8152DF399F27}" type="presParOf" srcId="{87171E7B-E805-4C20-912C-2B41F699EA38}" destId="{A93BAA14-2FD4-4ABA-83C2-D7E3C7B51ED8}" srcOrd="0" destOrd="0" presId="urn:microsoft.com/office/officeart/2005/8/layout/hierarchy3"/>
    <dgm:cxn modelId="{A4012C19-D4F4-4857-A442-1AAC32347BE6}" type="presParOf" srcId="{A93BAA14-2FD4-4ABA-83C2-D7E3C7B51ED8}" destId="{BEC4CDE7-80C0-4A99-AEE9-C5CB03D657AA}" srcOrd="0" destOrd="0" presId="urn:microsoft.com/office/officeart/2005/8/layout/hierarchy3"/>
    <dgm:cxn modelId="{C68C29AE-5711-4490-9B64-926C2DB6D0C3}" type="presParOf" srcId="{A93BAA14-2FD4-4ABA-83C2-D7E3C7B51ED8}" destId="{15E018B7-D3F3-4A62-A795-DC0FE62B8445}" srcOrd="1" destOrd="0" presId="urn:microsoft.com/office/officeart/2005/8/layout/hierarchy3"/>
    <dgm:cxn modelId="{3E34D9B9-64B8-458C-B8FC-9BD6245BD3D3}" type="presParOf" srcId="{87171E7B-E805-4C20-912C-2B41F699EA38}" destId="{BE9BC22C-0139-4E59-A00B-7DF91E84DAFA}" srcOrd="1" destOrd="0" presId="urn:microsoft.com/office/officeart/2005/8/layout/hierarchy3"/>
    <dgm:cxn modelId="{6DA990AF-2BE6-4CCC-886E-7133A31DAAC3}" type="presParOf" srcId="{BE9BC22C-0139-4E59-A00B-7DF91E84DAFA}" destId="{7ED24C5B-87D6-48C4-A0C2-CDE05FE9D47D}" srcOrd="0" destOrd="0" presId="urn:microsoft.com/office/officeart/2005/8/layout/hierarchy3"/>
    <dgm:cxn modelId="{E8D87969-E960-4B2C-ADA1-D7E73A2B71C5}" type="presParOf" srcId="{BE9BC22C-0139-4E59-A00B-7DF91E84DAFA}" destId="{C561B589-8A46-49F5-A665-665C560F37DC}" srcOrd="1" destOrd="0" presId="urn:microsoft.com/office/officeart/2005/8/layout/hierarchy3"/>
    <dgm:cxn modelId="{9E0A9C5A-EEDF-43DF-8E95-0556C275AB8F}" type="presParOf" srcId="{BE9BC22C-0139-4E59-A00B-7DF91E84DAFA}" destId="{4DB5D53B-A472-452D-A17A-E0A394D4D967}" srcOrd="2" destOrd="0" presId="urn:microsoft.com/office/officeart/2005/8/layout/hierarchy3"/>
    <dgm:cxn modelId="{8BFFBBD4-50A6-48DC-ADC6-7BAB8C7F00EB}" type="presParOf" srcId="{BE9BC22C-0139-4E59-A00B-7DF91E84DAFA}" destId="{B4ADEB97-8958-4C17-A9E7-69844E27EA4F}" srcOrd="3" destOrd="0" presId="urn:microsoft.com/office/officeart/2005/8/layout/hierarchy3"/>
    <dgm:cxn modelId="{8A67477C-1BC6-475C-B71F-493AEC45749E}" type="presParOf" srcId="{BE9BC22C-0139-4E59-A00B-7DF91E84DAFA}" destId="{53FED128-7123-4A54-B727-03F511B592A6}" srcOrd="4" destOrd="0" presId="urn:microsoft.com/office/officeart/2005/8/layout/hierarchy3"/>
    <dgm:cxn modelId="{CD9B298A-F066-4C49-A7BE-32B07ED2C8D6}" type="presParOf" srcId="{BE9BC22C-0139-4E59-A00B-7DF91E84DAFA}" destId="{01ECE2F4-F2F9-44B0-A7D9-56C31E410347}" srcOrd="5" destOrd="0" presId="urn:microsoft.com/office/officeart/2005/8/layout/hierarchy3"/>
    <dgm:cxn modelId="{7AB6EB07-D0BB-4B92-A5B0-F26850AA4236}" type="presParOf" srcId="{BE9BC22C-0139-4E59-A00B-7DF91E84DAFA}" destId="{368D82B5-1EAB-4A94-8F69-1D2D6DA8CC2C}" srcOrd="6" destOrd="0" presId="urn:microsoft.com/office/officeart/2005/8/layout/hierarchy3"/>
    <dgm:cxn modelId="{76A526E1-FB4E-438E-B177-04C27950D7AF}" type="presParOf" srcId="{BE9BC22C-0139-4E59-A00B-7DF91E84DAFA}" destId="{392BDCB8-C17F-4D2F-8956-1FDB546B2A19}" srcOrd="7" destOrd="0" presId="urn:microsoft.com/office/officeart/2005/8/layout/hierarchy3"/>
    <dgm:cxn modelId="{EE291731-F15E-4220-913B-C70C7A2FCFBE}" type="presParOf" srcId="{BE9BC22C-0139-4E59-A00B-7DF91E84DAFA}" destId="{D8ED2E60-CE78-4C49-A7B8-EC7B6419B799}" srcOrd="8" destOrd="0" presId="urn:microsoft.com/office/officeart/2005/8/layout/hierarchy3"/>
    <dgm:cxn modelId="{BD49F10B-6318-4961-8C95-4470F73DF5FB}" type="presParOf" srcId="{BE9BC22C-0139-4E59-A00B-7DF91E84DAFA}" destId="{C282BE9D-DB51-452F-80C6-E59FCD4BCC39}" srcOrd="9" destOrd="0" presId="urn:microsoft.com/office/officeart/2005/8/layout/hierarchy3"/>
    <dgm:cxn modelId="{2C4DB851-86FC-46EC-85DA-D0F14C5CE424}" type="presParOf" srcId="{BE9BC22C-0139-4E59-A00B-7DF91E84DAFA}" destId="{A67AF616-769D-442A-B02D-6CC524198F52}" srcOrd="10" destOrd="0" presId="urn:microsoft.com/office/officeart/2005/8/layout/hierarchy3"/>
    <dgm:cxn modelId="{9312F389-977B-4309-879D-4A7BE4C76661}" type="presParOf" srcId="{BE9BC22C-0139-4E59-A00B-7DF91E84DAFA}" destId="{951BC5F6-8BC5-436F-96C4-CB22EFA22F44}" srcOrd="11" destOrd="0" presId="urn:microsoft.com/office/officeart/2005/8/layout/hierarchy3"/>
    <dgm:cxn modelId="{B4EEC8CF-AB4B-4554-A037-FAB47E7D4B82}" type="presParOf" srcId="{BE9BC22C-0139-4E59-A00B-7DF91E84DAFA}" destId="{FA68D4BF-0ECE-41C9-BA24-3D25C775BA69}" srcOrd="12" destOrd="0" presId="urn:microsoft.com/office/officeart/2005/8/layout/hierarchy3"/>
    <dgm:cxn modelId="{C10A747F-2DB3-409C-A7A8-8F8A002012CD}" type="presParOf" srcId="{BE9BC22C-0139-4E59-A00B-7DF91E84DAFA}" destId="{4AC86A28-7995-4534-A5CF-D241B9241A2F}" srcOrd="13" destOrd="0" presId="urn:microsoft.com/office/officeart/2005/8/layout/hierarchy3"/>
    <dgm:cxn modelId="{F81AE4E4-8B73-47A3-B05D-48B9DC48F81E}" type="presParOf" srcId="{BE9BC22C-0139-4E59-A00B-7DF91E84DAFA}" destId="{E10CD616-4EFC-4DBF-A70E-37042C0A494C}" srcOrd="14" destOrd="0" presId="urn:microsoft.com/office/officeart/2005/8/layout/hierarchy3"/>
    <dgm:cxn modelId="{D7C1D2C5-F4EE-4E9E-935D-2F24190AC046}" type="presParOf" srcId="{BE9BC22C-0139-4E59-A00B-7DF91E84DAFA}" destId="{1472A7A3-6EA2-4416-B069-5D6A31557D7E}" srcOrd="15" destOrd="0" presId="urn:microsoft.com/office/officeart/2005/8/layout/hierarchy3"/>
    <dgm:cxn modelId="{AA5C5FD8-DACB-4305-A90E-A9DE709CD543}" type="presParOf" srcId="{BE9BC22C-0139-4E59-A00B-7DF91E84DAFA}" destId="{28D62DFA-BC43-4DE1-AABF-1CE1B4FE3445}" srcOrd="16" destOrd="0" presId="urn:microsoft.com/office/officeart/2005/8/layout/hierarchy3"/>
    <dgm:cxn modelId="{04075E1F-3EA2-4FA9-9283-7BD0E977CAA6}" type="presParOf" srcId="{BE9BC22C-0139-4E59-A00B-7DF91E84DAFA}" destId="{884A85E0-AB24-444C-B683-50C5C47D8E99}" srcOrd="17" destOrd="0" presId="urn:microsoft.com/office/officeart/2005/8/layout/hierarchy3"/>
    <dgm:cxn modelId="{F226FFBB-B42D-48A9-BA5C-A32F012BEC64}" type="presParOf" srcId="{BE9BC22C-0139-4E59-A00B-7DF91E84DAFA}" destId="{B828C8C6-9C45-4514-BA3A-B0599F8D913E}" srcOrd="18" destOrd="0" presId="urn:microsoft.com/office/officeart/2005/8/layout/hierarchy3"/>
    <dgm:cxn modelId="{57D38AAF-54F8-4945-877F-17C1B5091947}" type="presParOf" srcId="{BE9BC22C-0139-4E59-A00B-7DF91E84DAFA}" destId="{5079F32E-770F-499A-A63B-9F5638DE69E0}" srcOrd="19" destOrd="0" presId="urn:microsoft.com/office/officeart/2005/8/layout/hierarchy3"/>
    <dgm:cxn modelId="{76CE0680-1D25-4E60-956D-34E9C8568F32}" type="presParOf" srcId="{BE9BC22C-0139-4E59-A00B-7DF91E84DAFA}" destId="{0B975A95-31C8-4E08-912A-FD4698B23062}" srcOrd="20" destOrd="0" presId="urn:microsoft.com/office/officeart/2005/8/layout/hierarchy3"/>
    <dgm:cxn modelId="{0746421D-5F36-478C-9355-A00B82C71EA0}" type="presParOf" srcId="{BE9BC22C-0139-4E59-A00B-7DF91E84DAFA}" destId="{45DAD84D-8126-4FEC-B9C4-9CF7D28CABAF}" srcOrd="21" destOrd="0" presId="urn:microsoft.com/office/officeart/2005/8/layout/hierarchy3"/>
    <dgm:cxn modelId="{2177C862-4127-4630-A06B-3BAAE375E704}" type="presParOf" srcId="{0BF05658-6FBF-4812-A0E7-289F9DFF01AD}" destId="{22121AB7-C38E-42F6-B0C5-F53FB1EDE19F}" srcOrd="3" destOrd="0" presId="urn:microsoft.com/office/officeart/2005/8/layout/hierarchy3"/>
    <dgm:cxn modelId="{91E8AE63-2C18-45FC-B795-738F11A41395}" type="presParOf" srcId="{22121AB7-C38E-42F6-B0C5-F53FB1EDE19F}" destId="{5AE24908-B76A-4359-8C8C-01007028BE07}" srcOrd="0" destOrd="0" presId="urn:microsoft.com/office/officeart/2005/8/layout/hierarchy3"/>
    <dgm:cxn modelId="{C340280B-E7B1-46EC-8C1F-F24F258D8A17}" type="presParOf" srcId="{5AE24908-B76A-4359-8C8C-01007028BE07}" destId="{5110E44E-3E81-4EF3-B382-A0CEA8497B57}" srcOrd="0" destOrd="0" presId="urn:microsoft.com/office/officeart/2005/8/layout/hierarchy3"/>
    <dgm:cxn modelId="{DB73F1AD-C0C7-4A0E-9BFB-817285AE1A6C}" type="presParOf" srcId="{5AE24908-B76A-4359-8C8C-01007028BE07}" destId="{FBA26BB0-BC2B-478D-AAB2-7A5D92A91788}" srcOrd="1" destOrd="0" presId="urn:microsoft.com/office/officeart/2005/8/layout/hierarchy3"/>
    <dgm:cxn modelId="{091CF654-75DD-489D-81DD-10C9130A7E50}" type="presParOf" srcId="{22121AB7-C38E-42F6-B0C5-F53FB1EDE19F}" destId="{2948061B-6CCF-44E5-87C4-03581C3D6062}" srcOrd="1" destOrd="0" presId="urn:microsoft.com/office/officeart/2005/8/layout/hierarchy3"/>
    <dgm:cxn modelId="{0FD75102-F3B2-4F1A-B46E-D2ADBD69F3E8}" type="presParOf" srcId="{2948061B-6CCF-44E5-87C4-03581C3D6062}" destId="{C82B7412-2D71-4CF9-9986-FE4DCFFDD47C}" srcOrd="0" destOrd="0" presId="urn:microsoft.com/office/officeart/2005/8/layout/hierarchy3"/>
    <dgm:cxn modelId="{3D168CBD-E464-43CA-B76A-91FD1257E1B1}" type="presParOf" srcId="{2948061B-6CCF-44E5-87C4-03581C3D6062}" destId="{7C25772B-58C0-4A0A-9809-F68AE9F53295}" srcOrd="1" destOrd="0" presId="urn:microsoft.com/office/officeart/2005/8/layout/hierarchy3"/>
    <dgm:cxn modelId="{BC77F2DB-41B5-45E1-A97D-3E894E379FDC}" type="presParOf" srcId="{2948061B-6CCF-44E5-87C4-03581C3D6062}" destId="{098681E8-4AA8-4C76-830F-FD8CCA7B59D2}" srcOrd="2" destOrd="0" presId="urn:microsoft.com/office/officeart/2005/8/layout/hierarchy3"/>
    <dgm:cxn modelId="{BA88ED0B-59E0-400E-AF19-152CBA0FA9BF}" type="presParOf" srcId="{2948061B-6CCF-44E5-87C4-03581C3D6062}" destId="{162F4BC6-2D72-4C5D-83A9-EB18B6FBA90A}" srcOrd="3" destOrd="0" presId="urn:microsoft.com/office/officeart/2005/8/layout/hierarchy3"/>
    <dgm:cxn modelId="{74EE3A17-A013-4302-8C74-5402B2A1598F}" type="presParOf" srcId="{0BF05658-6FBF-4812-A0E7-289F9DFF01AD}" destId="{322FBD49-668B-4F5E-A207-DCE858437775}" srcOrd="4" destOrd="0" presId="urn:microsoft.com/office/officeart/2005/8/layout/hierarchy3"/>
    <dgm:cxn modelId="{56CA0A87-0913-4165-8848-C53F92F8332F}" type="presParOf" srcId="{322FBD49-668B-4F5E-A207-DCE858437775}" destId="{AB03C3BA-5A6F-4957-8959-A3C74D0434A9}" srcOrd="0" destOrd="0" presId="urn:microsoft.com/office/officeart/2005/8/layout/hierarchy3"/>
    <dgm:cxn modelId="{4873CAAE-1017-45BF-AA6E-CD80DCF563B3}" type="presParOf" srcId="{AB03C3BA-5A6F-4957-8959-A3C74D0434A9}" destId="{7C54CB56-EA12-4E92-8917-896063A48EE2}" srcOrd="0" destOrd="0" presId="urn:microsoft.com/office/officeart/2005/8/layout/hierarchy3"/>
    <dgm:cxn modelId="{FE17B8F6-2D27-43B6-9377-B3C827118E7C}" type="presParOf" srcId="{AB03C3BA-5A6F-4957-8959-A3C74D0434A9}" destId="{21492073-16A7-41FC-9ECB-89DF4F59DE57}" srcOrd="1" destOrd="0" presId="urn:microsoft.com/office/officeart/2005/8/layout/hierarchy3"/>
    <dgm:cxn modelId="{57829107-4939-4ACF-8838-95EB84C1B0A7}" type="presParOf" srcId="{322FBD49-668B-4F5E-A207-DCE858437775}" destId="{A479562B-A5AD-4D35-A06B-1A34B40FABE8}" srcOrd="1" destOrd="0" presId="urn:microsoft.com/office/officeart/2005/8/layout/hierarchy3"/>
    <dgm:cxn modelId="{90B2A364-7C25-4C1F-A946-8BD9A3B52576}" type="presParOf" srcId="{A479562B-A5AD-4D35-A06B-1A34B40FABE8}" destId="{64FEB5D7-9C19-49AF-A430-95891A241769}" srcOrd="0" destOrd="0" presId="urn:microsoft.com/office/officeart/2005/8/layout/hierarchy3"/>
    <dgm:cxn modelId="{88CA251C-9F6B-4558-B170-DBBB08574A40}" type="presParOf" srcId="{A479562B-A5AD-4D35-A06B-1A34B40FABE8}" destId="{FDC82A0B-DABF-43A4-A013-7ED85627EF67}" srcOrd="1" destOrd="0" presId="urn:microsoft.com/office/officeart/2005/8/layout/hierarchy3"/>
    <dgm:cxn modelId="{C8BCB37F-03B6-452A-8B66-B606E0FB95B7}" type="presParOf" srcId="{A479562B-A5AD-4D35-A06B-1A34B40FABE8}" destId="{6AFA880E-B2E3-49E1-ABA9-AED7381E41BC}" srcOrd="2" destOrd="0" presId="urn:microsoft.com/office/officeart/2005/8/layout/hierarchy3"/>
    <dgm:cxn modelId="{7531E509-1ED1-4337-A3D4-F08BF509B967}" type="presParOf" srcId="{A479562B-A5AD-4D35-A06B-1A34B40FABE8}" destId="{8CD474D1-A862-460A-977A-4AA92627646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F20275B-51E3-4EE8-B2B1-254E644EE8AC}" type="doc">
      <dgm:prSet loTypeId="urn:microsoft.com/office/officeart/2005/8/layout/lProcess2" loCatId="list" qsTypeId="urn:microsoft.com/office/officeart/2005/8/quickstyle/simple1" qsCatId="simple" csTypeId="urn:microsoft.com/office/officeart/2005/8/colors/colorful1#2" csCatId="colorful" phldr="1"/>
      <dgm:spPr/>
      <dgm:t>
        <a:bodyPr/>
        <a:lstStyle/>
        <a:p>
          <a:endParaRPr lang="id-ID"/>
        </a:p>
      </dgm:t>
    </dgm:pt>
    <dgm:pt modelId="{C3AE0F97-E405-458D-9835-582D00D7966A}">
      <dgm:prSet phldrT="[Text]"/>
      <dgm:spPr/>
      <dgm:t>
        <a:bodyPr/>
        <a:lstStyle/>
        <a:p>
          <a:r>
            <a:rPr lang="id-ID" dirty="0" smtClean="0"/>
            <a:t>PERENCANAAN</a:t>
          </a:r>
          <a:endParaRPr lang="id-ID" dirty="0"/>
        </a:p>
      </dgm:t>
    </dgm:pt>
    <dgm:pt modelId="{CDF7F871-C261-4D6E-B4B9-7C5F78E39FE1}" type="parTrans" cxnId="{4E1C8560-08E3-4148-BAAE-247BB889910F}">
      <dgm:prSet/>
      <dgm:spPr/>
      <dgm:t>
        <a:bodyPr/>
        <a:lstStyle/>
        <a:p>
          <a:endParaRPr lang="id-ID"/>
        </a:p>
      </dgm:t>
    </dgm:pt>
    <dgm:pt modelId="{27AC2B8B-DBDB-4150-B7BA-FC5D705E5864}" type="sibTrans" cxnId="{4E1C8560-08E3-4148-BAAE-247BB889910F}">
      <dgm:prSet/>
      <dgm:spPr/>
      <dgm:t>
        <a:bodyPr/>
        <a:lstStyle/>
        <a:p>
          <a:endParaRPr lang="id-ID"/>
        </a:p>
      </dgm:t>
    </dgm:pt>
    <dgm:pt modelId="{EB097F66-DF46-4CAA-ADBC-B46335006F4F}">
      <dgm:prSet phldrT="[Text]"/>
      <dgm:spPr/>
      <dgm:t>
        <a:bodyPr/>
        <a:lstStyle/>
        <a:p>
          <a:r>
            <a:rPr lang="id-ID" dirty="0" smtClean="0"/>
            <a:t>Penyusunan Desain Penyelenggaraan SPIP</a:t>
          </a:r>
          <a:endParaRPr lang="id-ID" dirty="0"/>
        </a:p>
      </dgm:t>
    </dgm:pt>
    <dgm:pt modelId="{503A68A3-E518-4962-ADF0-94C2A4DB33B0}" type="parTrans" cxnId="{B316336E-BA00-465C-88B4-AD535A32D669}">
      <dgm:prSet/>
      <dgm:spPr/>
      <dgm:t>
        <a:bodyPr/>
        <a:lstStyle/>
        <a:p>
          <a:endParaRPr lang="id-ID"/>
        </a:p>
      </dgm:t>
    </dgm:pt>
    <dgm:pt modelId="{08BF93EE-21FF-4E03-AD10-71CF2A63C8B2}" type="sibTrans" cxnId="{B316336E-BA00-465C-88B4-AD535A32D669}">
      <dgm:prSet/>
      <dgm:spPr/>
      <dgm:t>
        <a:bodyPr/>
        <a:lstStyle/>
        <a:p>
          <a:endParaRPr lang="id-ID"/>
        </a:p>
      </dgm:t>
    </dgm:pt>
    <dgm:pt modelId="{415FC2C9-BBD6-4722-B11B-9FB60CBB2D0B}">
      <dgm:prSet phldrT="[Text]"/>
      <dgm:spPr/>
      <dgm:t>
        <a:bodyPr/>
        <a:lstStyle/>
        <a:p>
          <a:r>
            <a:rPr lang="id-ID" dirty="0" smtClean="0"/>
            <a:t>Rencana Tindak Pengendalian</a:t>
          </a:r>
          <a:endParaRPr lang="id-ID" dirty="0"/>
        </a:p>
      </dgm:t>
    </dgm:pt>
    <dgm:pt modelId="{15802AFB-AE94-41F2-ACB8-4F2C7F7FC469}" type="parTrans" cxnId="{DFA5D1F1-735B-44F1-A2CF-C77EB444D11B}">
      <dgm:prSet/>
      <dgm:spPr/>
      <dgm:t>
        <a:bodyPr/>
        <a:lstStyle/>
        <a:p>
          <a:endParaRPr lang="id-ID"/>
        </a:p>
      </dgm:t>
    </dgm:pt>
    <dgm:pt modelId="{7169A781-8F62-4062-B48F-430027EC87AB}" type="sibTrans" cxnId="{DFA5D1F1-735B-44F1-A2CF-C77EB444D11B}">
      <dgm:prSet/>
      <dgm:spPr/>
      <dgm:t>
        <a:bodyPr/>
        <a:lstStyle/>
        <a:p>
          <a:endParaRPr lang="id-ID"/>
        </a:p>
      </dgm:t>
    </dgm:pt>
    <dgm:pt modelId="{3CA129E9-BC32-4D85-9336-78C9A0B0F18D}">
      <dgm:prSet phldrT="[Text]"/>
      <dgm:spPr/>
      <dgm:t>
        <a:bodyPr/>
        <a:lstStyle/>
        <a:p>
          <a:r>
            <a:rPr lang="id-ID" dirty="0" smtClean="0"/>
            <a:t>PENGANGGARAN</a:t>
          </a:r>
          <a:endParaRPr lang="id-ID" dirty="0"/>
        </a:p>
      </dgm:t>
    </dgm:pt>
    <dgm:pt modelId="{5D652B17-5E1F-4959-9905-0BB11A15937D}" type="parTrans" cxnId="{A5663F09-0D09-4849-9C00-AD2495440761}">
      <dgm:prSet/>
      <dgm:spPr/>
      <dgm:t>
        <a:bodyPr/>
        <a:lstStyle/>
        <a:p>
          <a:endParaRPr lang="id-ID"/>
        </a:p>
      </dgm:t>
    </dgm:pt>
    <dgm:pt modelId="{55E11B24-5DFD-4A8B-A356-6CAA67202E97}" type="sibTrans" cxnId="{A5663F09-0D09-4849-9C00-AD2495440761}">
      <dgm:prSet/>
      <dgm:spPr/>
      <dgm:t>
        <a:bodyPr/>
        <a:lstStyle/>
        <a:p>
          <a:endParaRPr lang="id-ID"/>
        </a:p>
      </dgm:t>
    </dgm:pt>
    <dgm:pt modelId="{7048E9B5-5B87-4A6E-9656-941BFBED633D}">
      <dgm:prSet phldrT="[Text]"/>
      <dgm:spPr/>
      <dgm:t>
        <a:bodyPr/>
        <a:lstStyle/>
        <a:p>
          <a:r>
            <a:rPr lang="id-ID" dirty="0" smtClean="0"/>
            <a:t>Kegiatan penyelenggaraan SPIP dituangkan dalam dokumen anggaran tahunan</a:t>
          </a:r>
          <a:endParaRPr lang="id-ID" dirty="0"/>
        </a:p>
      </dgm:t>
    </dgm:pt>
    <dgm:pt modelId="{0BD97E4C-30D0-4BA5-B682-E99246E8C090}" type="parTrans" cxnId="{EFC11ED7-79A3-42A8-B8E0-8D876D61EFFE}">
      <dgm:prSet/>
      <dgm:spPr/>
      <dgm:t>
        <a:bodyPr/>
        <a:lstStyle/>
        <a:p>
          <a:endParaRPr lang="id-ID"/>
        </a:p>
      </dgm:t>
    </dgm:pt>
    <dgm:pt modelId="{8E711972-CB67-4847-AA34-1E26CBDC5723}" type="sibTrans" cxnId="{EFC11ED7-79A3-42A8-B8E0-8D876D61EFFE}">
      <dgm:prSet/>
      <dgm:spPr/>
      <dgm:t>
        <a:bodyPr/>
        <a:lstStyle/>
        <a:p>
          <a:endParaRPr lang="id-ID"/>
        </a:p>
      </dgm:t>
    </dgm:pt>
    <dgm:pt modelId="{0EEA0A4A-AFA8-43E0-BBC9-DABACDAFD951}">
      <dgm:prSet phldrT="[Text]"/>
      <dgm:spPr/>
      <dgm:t>
        <a:bodyPr/>
        <a:lstStyle/>
        <a:p>
          <a:r>
            <a:rPr lang="id-ID" dirty="0" smtClean="0"/>
            <a:t>PELAKSANAAN</a:t>
          </a:r>
          <a:endParaRPr lang="id-ID" dirty="0"/>
        </a:p>
      </dgm:t>
    </dgm:pt>
    <dgm:pt modelId="{AF94EA4F-01A9-495D-8591-26671FB0F987}" type="parTrans" cxnId="{B6DA9BA0-A3E7-4D64-9873-9E26CBE5CDF9}">
      <dgm:prSet/>
      <dgm:spPr/>
      <dgm:t>
        <a:bodyPr/>
        <a:lstStyle/>
        <a:p>
          <a:endParaRPr lang="id-ID"/>
        </a:p>
      </dgm:t>
    </dgm:pt>
    <dgm:pt modelId="{D1232645-906C-4237-B0EF-7486FA007221}" type="sibTrans" cxnId="{B6DA9BA0-A3E7-4D64-9873-9E26CBE5CDF9}">
      <dgm:prSet/>
      <dgm:spPr/>
      <dgm:t>
        <a:bodyPr/>
        <a:lstStyle/>
        <a:p>
          <a:endParaRPr lang="id-ID"/>
        </a:p>
      </dgm:t>
    </dgm:pt>
    <dgm:pt modelId="{8943E00C-4B47-41A3-9728-56CF95AF1771}">
      <dgm:prSet phldrT="[Text]"/>
      <dgm:spPr/>
      <dgm:t>
        <a:bodyPr/>
        <a:lstStyle/>
        <a:p>
          <a:r>
            <a:rPr lang="id-ID" dirty="0" smtClean="0"/>
            <a:t>Perkada penyelenggaraan SPIP</a:t>
          </a:r>
        </a:p>
      </dgm:t>
    </dgm:pt>
    <dgm:pt modelId="{FAC5F58E-CDBE-4C0C-9266-C2B4BB4BCB4D}" type="parTrans" cxnId="{4CB156A7-BA11-4E91-8896-CB67327A314B}">
      <dgm:prSet/>
      <dgm:spPr/>
      <dgm:t>
        <a:bodyPr/>
        <a:lstStyle/>
        <a:p>
          <a:endParaRPr lang="id-ID"/>
        </a:p>
      </dgm:t>
    </dgm:pt>
    <dgm:pt modelId="{16FAA323-E9FD-4C00-A50B-D3DCB6DCB7FB}" type="sibTrans" cxnId="{4CB156A7-BA11-4E91-8896-CB67327A314B}">
      <dgm:prSet/>
      <dgm:spPr/>
      <dgm:t>
        <a:bodyPr/>
        <a:lstStyle/>
        <a:p>
          <a:endParaRPr lang="id-ID"/>
        </a:p>
      </dgm:t>
    </dgm:pt>
    <dgm:pt modelId="{39E9EBA5-495A-4B53-AEC3-213C031C4CBE}">
      <dgm:prSet phldrT="[Text]"/>
      <dgm:spPr/>
      <dgm:t>
        <a:bodyPr/>
        <a:lstStyle/>
        <a:p>
          <a:r>
            <a:rPr lang="id-ID" dirty="0" smtClean="0"/>
            <a:t>Satgas Penyelenggara SPIP K/L/P atau unit penanggung jawab penyelengg. SPIP</a:t>
          </a:r>
          <a:endParaRPr lang="id-ID" dirty="0"/>
        </a:p>
      </dgm:t>
    </dgm:pt>
    <dgm:pt modelId="{6EBF4DB4-A807-4883-8C17-3176C80B0C7B}" type="parTrans" cxnId="{727B911C-96F5-430C-BA10-F4340730AA03}">
      <dgm:prSet/>
      <dgm:spPr/>
      <dgm:t>
        <a:bodyPr/>
        <a:lstStyle/>
        <a:p>
          <a:endParaRPr lang="id-ID"/>
        </a:p>
      </dgm:t>
    </dgm:pt>
    <dgm:pt modelId="{68D24FAF-589E-494D-B36C-D958B313234D}" type="sibTrans" cxnId="{727B911C-96F5-430C-BA10-F4340730AA03}">
      <dgm:prSet/>
      <dgm:spPr/>
      <dgm:t>
        <a:bodyPr/>
        <a:lstStyle/>
        <a:p>
          <a:endParaRPr lang="id-ID"/>
        </a:p>
      </dgm:t>
    </dgm:pt>
    <dgm:pt modelId="{EDA6E143-F2FD-4E0F-8D99-39A176015E85}">
      <dgm:prSet phldrT="[Text]"/>
      <dgm:spPr/>
      <dgm:t>
        <a:bodyPr/>
        <a:lstStyle/>
        <a:p>
          <a:r>
            <a:rPr lang="id-ID" dirty="0" smtClean="0"/>
            <a:t>Strategi penyelenggaraan SPIP/RTP dituangkan dlm RKP/RKPD</a:t>
          </a:r>
          <a:endParaRPr lang="id-ID" dirty="0"/>
        </a:p>
      </dgm:t>
    </dgm:pt>
    <dgm:pt modelId="{B5A69277-226C-4162-8D14-A0CBB580C628}" type="parTrans" cxnId="{14F7FB95-CDF6-41BC-B38A-08EBBFC414E4}">
      <dgm:prSet/>
      <dgm:spPr/>
      <dgm:t>
        <a:bodyPr/>
        <a:lstStyle/>
        <a:p>
          <a:endParaRPr lang="id-ID"/>
        </a:p>
      </dgm:t>
    </dgm:pt>
    <dgm:pt modelId="{1ED8701D-FFD7-4E92-8033-F1C30068C028}" type="sibTrans" cxnId="{14F7FB95-CDF6-41BC-B38A-08EBBFC414E4}">
      <dgm:prSet/>
      <dgm:spPr/>
      <dgm:t>
        <a:bodyPr/>
        <a:lstStyle/>
        <a:p>
          <a:endParaRPr lang="id-ID"/>
        </a:p>
      </dgm:t>
    </dgm:pt>
    <dgm:pt modelId="{94922741-CBED-4058-A790-E805806D3862}" type="pres">
      <dgm:prSet presAssocID="{CF20275B-51E3-4EE8-B2B1-254E644EE8AC}" presName="theList" presStyleCnt="0">
        <dgm:presLayoutVars>
          <dgm:dir/>
          <dgm:animLvl val="lvl"/>
          <dgm:resizeHandles val="exact"/>
        </dgm:presLayoutVars>
      </dgm:prSet>
      <dgm:spPr/>
      <dgm:t>
        <a:bodyPr/>
        <a:lstStyle/>
        <a:p>
          <a:endParaRPr lang="id-ID"/>
        </a:p>
      </dgm:t>
    </dgm:pt>
    <dgm:pt modelId="{48BA1EA6-7BFD-4601-8456-E35E06AB5359}" type="pres">
      <dgm:prSet presAssocID="{C3AE0F97-E405-458D-9835-582D00D7966A}" presName="compNode" presStyleCnt="0"/>
      <dgm:spPr/>
    </dgm:pt>
    <dgm:pt modelId="{B9FDB038-FD5A-4B01-87EB-2019A425CB18}" type="pres">
      <dgm:prSet presAssocID="{C3AE0F97-E405-458D-9835-582D00D7966A}" presName="aNode" presStyleLbl="bgShp" presStyleIdx="0" presStyleCnt="3"/>
      <dgm:spPr/>
      <dgm:t>
        <a:bodyPr/>
        <a:lstStyle/>
        <a:p>
          <a:endParaRPr lang="id-ID"/>
        </a:p>
      </dgm:t>
    </dgm:pt>
    <dgm:pt modelId="{B842AEB7-548D-42D6-822D-F52DABD934EC}" type="pres">
      <dgm:prSet presAssocID="{C3AE0F97-E405-458D-9835-582D00D7966A}" presName="textNode" presStyleLbl="bgShp" presStyleIdx="0" presStyleCnt="3"/>
      <dgm:spPr/>
      <dgm:t>
        <a:bodyPr/>
        <a:lstStyle/>
        <a:p>
          <a:endParaRPr lang="id-ID"/>
        </a:p>
      </dgm:t>
    </dgm:pt>
    <dgm:pt modelId="{05E378DC-DC36-4CDC-AE65-8ACE61E399B9}" type="pres">
      <dgm:prSet presAssocID="{C3AE0F97-E405-458D-9835-582D00D7966A}" presName="compChildNode" presStyleCnt="0"/>
      <dgm:spPr/>
    </dgm:pt>
    <dgm:pt modelId="{132301AF-D070-4D57-A23A-8AA374F7FAF7}" type="pres">
      <dgm:prSet presAssocID="{C3AE0F97-E405-458D-9835-582D00D7966A}" presName="theInnerList" presStyleCnt="0"/>
      <dgm:spPr/>
    </dgm:pt>
    <dgm:pt modelId="{B9A30314-AF53-4C42-9A14-5D9DEB3618F7}" type="pres">
      <dgm:prSet presAssocID="{EB097F66-DF46-4CAA-ADBC-B46335006F4F}" presName="childNode" presStyleLbl="node1" presStyleIdx="0" presStyleCnt="6">
        <dgm:presLayoutVars>
          <dgm:bulletEnabled val="1"/>
        </dgm:presLayoutVars>
      </dgm:prSet>
      <dgm:spPr/>
      <dgm:t>
        <a:bodyPr/>
        <a:lstStyle/>
        <a:p>
          <a:endParaRPr lang="id-ID"/>
        </a:p>
      </dgm:t>
    </dgm:pt>
    <dgm:pt modelId="{7CC40EA1-57B6-42D0-BBE9-EE11EA6D87DB}" type="pres">
      <dgm:prSet presAssocID="{EB097F66-DF46-4CAA-ADBC-B46335006F4F}" presName="aSpace2" presStyleCnt="0"/>
      <dgm:spPr/>
    </dgm:pt>
    <dgm:pt modelId="{EB4B58E2-7A54-4482-99CC-299680F97804}" type="pres">
      <dgm:prSet presAssocID="{415FC2C9-BBD6-4722-B11B-9FB60CBB2D0B}" presName="childNode" presStyleLbl="node1" presStyleIdx="1" presStyleCnt="6">
        <dgm:presLayoutVars>
          <dgm:bulletEnabled val="1"/>
        </dgm:presLayoutVars>
      </dgm:prSet>
      <dgm:spPr/>
      <dgm:t>
        <a:bodyPr/>
        <a:lstStyle/>
        <a:p>
          <a:endParaRPr lang="id-ID"/>
        </a:p>
      </dgm:t>
    </dgm:pt>
    <dgm:pt modelId="{4483A0BE-952A-4E01-917A-20CFFFDCEEE9}" type="pres">
      <dgm:prSet presAssocID="{415FC2C9-BBD6-4722-B11B-9FB60CBB2D0B}" presName="aSpace2" presStyleCnt="0"/>
      <dgm:spPr/>
    </dgm:pt>
    <dgm:pt modelId="{D4367524-733A-413E-9C94-C94456CB4409}" type="pres">
      <dgm:prSet presAssocID="{EDA6E143-F2FD-4E0F-8D99-39A176015E85}" presName="childNode" presStyleLbl="node1" presStyleIdx="2" presStyleCnt="6">
        <dgm:presLayoutVars>
          <dgm:bulletEnabled val="1"/>
        </dgm:presLayoutVars>
      </dgm:prSet>
      <dgm:spPr/>
      <dgm:t>
        <a:bodyPr/>
        <a:lstStyle/>
        <a:p>
          <a:endParaRPr lang="id-ID"/>
        </a:p>
      </dgm:t>
    </dgm:pt>
    <dgm:pt modelId="{301E5BB6-6139-41B4-A5A6-E5848CF36D5E}" type="pres">
      <dgm:prSet presAssocID="{C3AE0F97-E405-458D-9835-582D00D7966A}" presName="aSpace" presStyleCnt="0"/>
      <dgm:spPr/>
    </dgm:pt>
    <dgm:pt modelId="{1CE3325D-7F57-44CE-8476-6F83515AAE43}" type="pres">
      <dgm:prSet presAssocID="{3CA129E9-BC32-4D85-9336-78C9A0B0F18D}" presName="compNode" presStyleCnt="0"/>
      <dgm:spPr/>
    </dgm:pt>
    <dgm:pt modelId="{4BB18535-9C1F-431A-BDC3-70816A695D15}" type="pres">
      <dgm:prSet presAssocID="{3CA129E9-BC32-4D85-9336-78C9A0B0F18D}" presName="aNode" presStyleLbl="bgShp" presStyleIdx="1" presStyleCnt="3"/>
      <dgm:spPr/>
      <dgm:t>
        <a:bodyPr/>
        <a:lstStyle/>
        <a:p>
          <a:endParaRPr lang="id-ID"/>
        </a:p>
      </dgm:t>
    </dgm:pt>
    <dgm:pt modelId="{28119C05-84B8-47A2-A509-A27A667EFA72}" type="pres">
      <dgm:prSet presAssocID="{3CA129E9-BC32-4D85-9336-78C9A0B0F18D}" presName="textNode" presStyleLbl="bgShp" presStyleIdx="1" presStyleCnt="3"/>
      <dgm:spPr/>
      <dgm:t>
        <a:bodyPr/>
        <a:lstStyle/>
        <a:p>
          <a:endParaRPr lang="id-ID"/>
        </a:p>
      </dgm:t>
    </dgm:pt>
    <dgm:pt modelId="{E5D78184-198A-4944-A4E0-8102A8551AEA}" type="pres">
      <dgm:prSet presAssocID="{3CA129E9-BC32-4D85-9336-78C9A0B0F18D}" presName="compChildNode" presStyleCnt="0"/>
      <dgm:spPr/>
    </dgm:pt>
    <dgm:pt modelId="{F4E57CFB-445F-4FC3-A7E5-A86AD4AF8B80}" type="pres">
      <dgm:prSet presAssocID="{3CA129E9-BC32-4D85-9336-78C9A0B0F18D}" presName="theInnerList" presStyleCnt="0"/>
      <dgm:spPr/>
    </dgm:pt>
    <dgm:pt modelId="{0C50BF6F-D1B7-4895-86D0-487DECF0BE91}" type="pres">
      <dgm:prSet presAssocID="{7048E9B5-5B87-4A6E-9656-941BFBED633D}" presName="childNode" presStyleLbl="node1" presStyleIdx="3" presStyleCnt="6">
        <dgm:presLayoutVars>
          <dgm:bulletEnabled val="1"/>
        </dgm:presLayoutVars>
      </dgm:prSet>
      <dgm:spPr/>
      <dgm:t>
        <a:bodyPr/>
        <a:lstStyle/>
        <a:p>
          <a:endParaRPr lang="id-ID"/>
        </a:p>
      </dgm:t>
    </dgm:pt>
    <dgm:pt modelId="{2D9D77B0-55E4-41C4-A320-C57D142757AD}" type="pres">
      <dgm:prSet presAssocID="{3CA129E9-BC32-4D85-9336-78C9A0B0F18D}" presName="aSpace" presStyleCnt="0"/>
      <dgm:spPr/>
    </dgm:pt>
    <dgm:pt modelId="{43276DF0-1338-42CF-8C03-B85A5F9CC72F}" type="pres">
      <dgm:prSet presAssocID="{0EEA0A4A-AFA8-43E0-BBC9-DABACDAFD951}" presName="compNode" presStyleCnt="0"/>
      <dgm:spPr/>
    </dgm:pt>
    <dgm:pt modelId="{256F2AEB-7D3B-476B-8D4C-5F1134BB7C05}" type="pres">
      <dgm:prSet presAssocID="{0EEA0A4A-AFA8-43E0-BBC9-DABACDAFD951}" presName="aNode" presStyleLbl="bgShp" presStyleIdx="2" presStyleCnt="3"/>
      <dgm:spPr/>
      <dgm:t>
        <a:bodyPr/>
        <a:lstStyle/>
        <a:p>
          <a:endParaRPr lang="id-ID"/>
        </a:p>
      </dgm:t>
    </dgm:pt>
    <dgm:pt modelId="{002425F7-340C-409B-AEA6-C1EF8B95D73C}" type="pres">
      <dgm:prSet presAssocID="{0EEA0A4A-AFA8-43E0-BBC9-DABACDAFD951}" presName="textNode" presStyleLbl="bgShp" presStyleIdx="2" presStyleCnt="3"/>
      <dgm:spPr/>
      <dgm:t>
        <a:bodyPr/>
        <a:lstStyle/>
        <a:p>
          <a:endParaRPr lang="id-ID"/>
        </a:p>
      </dgm:t>
    </dgm:pt>
    <dgm:pt modelId="{C2E24C23-99D0-442E-9AEC-8C4EEBF383AD}" type="pres">
      <dgm:prSet presAssocID="{0EEA0A4A-AFA8-43E0-BBC9-DABACDAFD951}" presName="compChildNode" presStyleCnt="0"/>
      <dgm:spPr/>
    </dgm:pt>
    <dgm:pt modelId="{38884846-8976-4635-B829-6679FC35588B}" type="pres">
      <dgm:prSet presAssocID="{0EEA0A4A-AFA8-43E0-BBC9-DABACDAFD951}" presName="theInnerList" presStyleCnt="0"/>
      <dgm:spPr/>
    </dgm:pt>
    <dgm:pt modelId="{0F5E9061-BF90-4C9A-972A-3F8EF827FC4B}" type="pres">
      <dgm:prSet presAssocID="{8943E00C-4B47-41A3-9728-56CF95AF1771}" presName="childNode" presStyleLbl="node1" presStyleIdx="4" presStyleCnt="6">
        <dgm:presLayoutVars>
          <dgm:bulletEnabled val="1"/>
        </dgm:presLayoutVars>
      </dgm:prSet>
      <dgm:spPr/>
      <dgm:t>
        <a:bodyPr/>
        <a:lstStyle/>
        <a:p>
          <a:endParaRPr lang="id-ID"/>
        </a:p>
      </dgm:t>
    </dgm:pt>
    <dgm:pt modelId="{D44D5D3C-1FD7-4327-B190-0A78B1F196A5}" type="pres">
      <dgm:prSet presAssocID="{8943E00C-4B47-41A3-9728-56CF95AF1771}" presName="aSpace2" presStyleCnt="0"/>
      <dgm:spPr/>
    </dgm:pt>
    <dgm:pt modelId="{2898C31F-B47F-4FA4-9A9B-37BC1D980DED}" type="pres">
      <dgm:prSet presAssocID="{39E9EBA5-495A-4B53-AEC3-213C031C4CBE}" presName="childNode" presStyleLbl="node1" presStyleIdx="5" presStyleCnt="6">
        <dgm:presLayoutVars>
          <dgm:bulletEnabled val="1"/>
        </dgm:presLayoutVars>
      </dgm:prSet>
      <dgm:spPr/>
      <dgm:t>
        <a:bodyPr/>
        <a:lstStyle/>
        <a:p>
          <a:endParaRPr lang="id-ID"/>
        </a:p>
      </dgm:t>
    </dgm:pt>
  </dgm:ptLst>
  <dgm:cxnLst>
    <dgm:cxn modelId="{4CB156A7-BA11-4E91-8896-CB67327A314B}" srcId="{0EEA0A4A-AFA8-43E0-BBC9-DABACDAFD951}" destId="{8943E00C-4B47-41A3-9728-56CF95AF1771}" srcOrd="0" destOrd="0" parTransId="{FAC5F58E-CDBE-4C0C-9266-C2B4BB4BCB4D}" sibTransId="{16FAA323-E9FD-4C00-A50B-D3DCB6DCB7FB}"/>
    <dgm:cxn modelId="{B6DA9BA0-A3E7-4D64-9873-9E26CBE5CDF9}" srcId="{CF20275B-51E3-4EE8-B2B1-254E644EE8AC}" destId="{0EEA0A4A-AFA8-43E0-BBC9-DABACDAFD951}" srcOrd="2" destOrd="0" parTransId="{AF94EA4F-01A9-495D-8591-26671FB0F987}" sibTransId="{D1232645-906C-4237-B0EF-7486FA007221}"/>
    <dgm:cxn modelId="{E45C3EED-5A9F-4ADB-B7FB-8182BCE08991}" type="presOf" srcId="{C3AE0F97-E405-458D-9835-582D00D7966A}" destId="{B9FDB038-FD5A-4B01-87EB-2019A425CB18}" srcOrd="0" destOrd="0" presId="urn:microsoft.com/office/officeart/2005/8/layout/lProcess2"/>
    <dgm:cxn modelId="{54179174-1B50-44C1-A834-10487932EDFB}" type="presOf" srcId="{EDA6E143-F2FD-4E0F-8D99-39A176015E85}" destId="{D4367524-733A-413E-9C94-C94456CB4409}" srcOrd="0" destOrd="0" presId="urn:microsoft.com/office/officeart/2005/8/layout/lProcess2"/>
    <dgm:cxn modelId="{DFA5D1F1-735B-44F1-A2CF-C77EB444D11B}" srcId="{C3AE0F97-E405-458D-9835-582D00D7966A}" destId="{415FC2C9-BBD6-4722-B11B-9FB60CBB2D0B}" srcOrd="1" destOrd="0" parTransId="{15802AFB-AE94-41F2-ACB8-4F2C7F7FC469}" sibTransId="{7169A781-8F62-4062-B48F-430027EC87AB}"/>
    <dgm:cxn modelId="{9CDBD219-7677-43C9-AEC2-9B919E6D9B42}" type="presOf" srcId="{3CA129E9-BC32-4D85-9336-78C9A0B0F18D}" destId="{4BB18535-9C1F-431A-BDC3-70816A695D15}" srcOrd="0" destOrd="0" presId="urn:microsoft.com/office/officeart/2005/8/layout/lProcess2"/>
    <dgm:cxn modelId="{F28D5740-F3DA-4353-828F-A6987B47DDC3}" type="presOf" srcId="{8943E00C-4B47-41A3-9728-56CF95AF1771}" destId="{0F5E9061-BF90-4C9A-972A-3F8EF827FC4B}" srcOrd="0" destOrd="0" presId="urn:microsoft.com/office/officeart/2005/8/layout/lProcess2"/>
    <dgm:cxn modelId="{D1AAA0F4-445E-4F78-AB51-DEF8B41C77CC}" type="presOf" srcId="{0EEA0A4A-AFA8-43E0-BBC9-DABACDAFD951}" destId="{256F2AEB-7D3B-476B-8D4C-5F1134BB7C05}" srcOrd="0" destOrd="0" presId="urn:microsoft.com/office/officeart/2005/8/layout/lProcess2"/>
    <dgm:cxn modelId="{8FA70255-BBEA-4472-8B7F-E66F8BBCCE32}" type="presOf" srcId="{39E9EBA5-495A-4B53-AEC3-213C031C4CBE}" destId="{2898C31F-B47F-4FA4-9A9B-37BC1D980DED}" srcOrd="0" destOrd="0" presId="urn:microsoft.com/office/officeart/2005/8/layout/lProcess2"/>
    <dgm:cxn modelId="{1E0F272C-DF1B-48FC-9B54-F260C38260CF}" type="presOf" srcId="{C3AE0F97-E405-458D-9835-582D00D7966A}" destId="{B842AEB7-548D-42D6-822D-F52DABD934EC}" srcOrd="1" destOrd="0" presId="urn:microsoft.com/office/officeart/2005/8/layout/lProcess2"/>
    <dgm:cxn modelId="{A5663F09-0D09-4849-9C00-AD2495440761}" srcId="{CF20275B-51E3-4EE8-B2B1-254E644EE8AC}" destId="{3CA129E9-BC32-4D85-9336-78C9A0B0F18D}" srcOrd="1" destOrd="0" parTransId="{5D652B17-5E1F-4959-9905-0BB11A15937D}" sibTransId="{55E11B24-5DFD-4A8B-A356-6CAA67202E97}"/>
    <dgm:cxn modelId="{B8453F49-F3A1-41C3-8796-5092538999EA}" type="presOf" srcId="{7048E9B5-5B87-4A6E-9656-941BFBED633D}" destId="{0C50BF6F-D1B7-4895-86D0-487DECF0BE91}" srcOrd="0" destOrd="0" presId="urn:microsoft.com/office/officeart/2005/8/layout/lProcess2"/>
    <dgm:cxn modelId="{727B911C-96F5-430C-BA10-F4340730AA03}" srcId="{0EEA0A4A-AFA8-43E0-BBC9-DABACDAFD951}" destId="{39E9EBA5-495A-4B53-AEC3-213C031C4CBE}" srcOrd="1" destOrd="0" parTransId="{6EBF4DB4-A807-4883-8C17-3176C80B0C7B}" sibTransId="{68D24FAF-589E-494D-B36C-D958B313234D}"/>
    <dgm:cxn modelId="{EFC11ED7-79A3-42A8-B8E0-8D876D61EFFE}" srcId="{3CA129E9-BC32-4D85-9336-78C9A0B0F18D}" destId="{7048E9B5-5B87-4A6E-9656-941BFBED633D}" srcOrd="0" destOrd="0" parTransId="{0BD97E4C-30D0-4BA5-B682-E99246E8C090}" sibTransId="{8E711972-CB67-4847-AA34-1E26CBDC5723}"/>
    <dgm:cxn modelId="{B316336E-BA00-465C-88B4-AD535A32D669}" srcId="{C3AE0F97-E405-458D-9835-582D00D7966A}" destId="{EB097F66-DF46-4CAA-ADBC-B46335006F4F}" srcOrd="0" destOrd="0" parTransId="{503A68A3-E518-4962-ADF0-94C2A4DB33B0}" sibTransId="{08BF93EE-21FF-4E03-AD10-71CF2A63C8B2}"/>
    <dgm:cxn modelId="{06E11078-849D-4E84-91EA-CB4BDB040727}" type="presOf" srcId="{415FC2C9-BBD6-4722-B11B-9FB60CBB2D0B}" destId="{EB4B58E2-7A54-4482-99CC-299680F97804}" srcOrd="0" destOrd="0" presId="urn:microsoft.com/office/officeart/2005/8/layout/lProcess2"/>
    <dgm:cxn modelId="{A0A40318-EDE7-4305-A551-699818BD790A}" type="presOf" srcId="{CF20275B-51E3-4EE8-B2B1-254E644EE8AC}" destId="{94922741-CBED-4058-A790-E805806D3862}" srcOrd="0" destOrd="0" presId="urn:microsoft.com/office/officeart/2005/8/layout/lProcess2"/>
    <dgm:cxn modelId="{4E1C8560-08E3-4148-BAAE-247BB889910F}" srcId="{CF20275B-51E3-4EE8-B2B1-254E644EE8AC}" destId="{C3AE0F97-E405-458D-9835-582D00D7966A}" srcOrd="0" destOrd="0" parTransId="{CDF7F871-C261-4D6E-B4B9-7C5F78E39FE1}" sibTransId="{27AC2B8B-DBDB-4150-B7BA-FC5D705E5864}"/>
    <dgm:cxn modelId="{D20B4971-52C9-4E19-A876-9F8695C02248}" type="presOf" srcId="{0EEA0A4A-AFA8-43E0-BBC9-DABACDAFD951}" destId="{002425F7-340C-409B-AEA6-C1EF8B95D73C}" srcOrd="1" destOrd="0" presId="urn:microsoft.com/office/officeart/2005/8/layout/lProcess2"/>
    <dgm:cxn modelId="{25673E7B-6814-40A9-AC16-243EA5C942A6}" type="presOf" srcId="{3CA129E9-BC32-4D85-9336-78C9A0B0F18D}" destId="{28119C05-84B8-47A2-A509-A27A667EFA72}" srcOrd="1" destOrd="0" presId="urn:microsoft.com/office/officeart/2005/8/layout/lProcess2"/>
    <dgm:cxn modelId="{7BCCD7B6-33D0-4FEF-9036-C99A2FB37D7D}" type="presOf" srcId="{EB097F66-DF46-4CAA-ADBC-B46335006F4F}" destId="{B9A30314-AF53-4C42-9A14-5D9DEB3618F7}" srcOrd="0" destOrd="0" presId="urn:microsoft.com/office/officeart/2005/8/layout/lProcess2"/>
    <dgm:cxn modelId="{14F7FB95-CDF6-41BC-B38A-08EBBFC414E4}" srcId="{C3AE0F97-E405-458D-9835-582D00D7966A}" destId="{EDA6E143-F2FD-4E0F-8D99-39A176015E85}" srcOrd="2" destOrd="0" parTransId="{B5A69277-226C-4162-8D14-A0CBB580C628}" sibTransId="{1ED8701D-FFD7-4E92-8033-F1C30068C028}"/>
    <dgm:cxn modelId="{ED5C56D6-6BE0-48F4-A82B-04021C2AFE59}" type="presParOf" srcId="{94922741-CBED-4058-A790-E805806D3862}" destId="{48BA1EA6-7BFD-4601-8456-E35E06AB5359}" srcOrd="0" destOrd="0" presId="urn:microsoft.com/office/officeart/2005/8/layout/lProcess2"/>
    <dgm:cxn modelId="{CD8049DA-2B7B-4D3C-85EC-076AB14E0716}" type="presParOf" srcId="{48BA1EA6-7BFD-4601-8456-E35E06AB5359}" destId="{B9FDB038-FD5A-4B01-87EB-2019A425CB18}" srcOrd="0" destOrd="0" presId="urn:microsoft.com/office/officeart/2005/8/layout/lProcess2"/>
    <dgm:cxn modelId="{827ED675-06B2-4447-9D08-6CFF3B78B204}" type="presParOf" srcId="{48BA1EA6-7BFD-4601-8456-E35E06AB5359}" destId="{B842AEB7-548D-42D6-822D-F52DABD934EC}" srcOrd="1" destOrd="0" presId="urn:microsoft.com/office/officeart/2005/8/layout/lProcess2"/>
    <dgm:cxn modelId="{DA14833F-DEA1-4CB2-A077-976BBFD08F11}" type="presParOf" srcId="{48BA1EA6-7BFD-4601-8456-E35E06AB5359}" destId="{05E378DC-DC36-4CDC-AE65-8ACE61E399B9}" srcOrd="2" destOrd="0" presId="urn:microsoft.com/office/officeart/2005/8/layout/lProcess2"/>
    <dgm:cxn modelId="{D8D2663C-E46E-40F7-8C1C-C6C6F0996251}" type="presParOf" srcId="{05E378DC-DC36-4CDC-AE65-8ACE61E399B9}" destId="{132301AF-D070-4D57-A23A-8AA374F7FAF7}" srcOrd="0" destOrd="0" presId="urn:microsoft.com/office/officeart/2005/8/layout/lProcess2"/>
    <dgm:cxn modelId="{669A2586-DD92-4762-A842-EE9FE54A0D78}" type="presParOf" srcId="{132301AF-D070-4D57-A23A-8AA374F7FAF7}" destId="{B9A30314-AF53-4C42-9A14-5D9DEB3618F7}" srcOrd="0" destOrd="0" presId="urn:microsoft.com/office/officeart/2005/8/layout/lProcess2"/>
    <dgm:cxn modelId="{41837635-54DC-4AEF-B0D6-AC79ACA9ADBE}" type="presParOf" srcId="{132301AF-D070-4D57-A23A-8AA374F7FAF7}" destId="{7CC40EA1-57B6-42D0-BBE9-EE11EA6D87DB}" srcOrd="1" destOrd="0" presId="urn:microsoft.com/office/officeart/2005/8/layout/lProcess2"/>
    <dgm:cxn modelId="{33B5A36F-80F2-4278-B9B7-812DCFDB91B4}" type="presParOf" srcId="{132301AF-D070-4D57-A23A-8AA374F7FAF7}" destId="{EB4B58E2-7A54-4482-99CC-299680F97804}" srcOrd="2" destOrd="0" presId="urn:microsoft.com/office/officeart/2005/8/layout/lProcess2"/>
    <dgm:cxn modelId="{343941D1-81A3-4D26-B4ED-E7841E8E792C}" type="presParOf" srcId="{132301AF-D070-4D57-A23A-8AA374F7FAF7}" destId="{4483A0BE-952A-4E01-917A-20CFFFDCEEE9}" srcOrd="3" destOrd="0" presId="urn:microsoft.com/office/officeart/2005/8/layout/lProcess2"/>
    <dgm:cxn modelId="{25C7E2B9-FB8D-4753-815D-F9EA9E5E0752}" type="presParOf" srcId="{132301AF-D070-4D57-A23A-8AA374F7FAF7}" destId="{D4367524-733A-413E-9C94-C94456CB4409}" srcOrd="4" destOrd="0" presId="urn:microsoft.com/office/officeart/2005/8/layout/lProcess2"/>
    <dgm:cxn modelId="{7B66A617-4732-4AA9-8179-9D70E2A1ABFC}" type="presParOf" srcId="{94922741-CBED-4058-A790-E805806D3862}" destId="{301E5BB6-6139-41B4-A5A6-E5848CF36D5E}" srcOrd="1" destOrd="0" presId="urn:microsoft.com/office/officeart/2005/8/layout/lProcess2"/>
    <dgm:cxn modelId="{B8E11A65-D669-4959-B06E-9E847371B842}" type="presParOf" srcId="{94922741-CBED-4058-A790-E805806D3862}" destId="{1CE3325D-7F57-44CE-8476-6F83515AAE43}" srcOrd="2" destOrd="0" presId="urn:microsoft.com/office/officeart/2005/8/layout/lProcess2"/>
    <dgm:cxn modelId="{77FBAEAB-0669-4AB9-8712-574BBDF4BA38}" type="presParOf" srcId="{1CE3325D-7F57-44CE-8476-6F83515AAE43}" destId="{4BB18535-9C1F-431A-BDC3-70816A695D15}" srcOrd="0" destOrd="0" presId="urn:microsoft.com/office/officeart/2005/8/layout/lProcess2"/>
    <dgm:cxn modelId="{7EBB3FE3-11A5-4313-8AA4-A90283F152B3}" type="presParOf" srcId="{1CE3325D-7F57-44CE-8476-6F83515AAE43}" destId="{28119C05-84B8-47A2-A509-A27A667EFA72}" srcOrd="1" destOrd="0" presId="urn:microsoft.com/office/officeart/2005/8/layout/lProcess2"/>
    <dgm:cxn modelId="{FA829F6E-4E6E-46FB-B955-3413190A0467}" type="presParOf" srcId="{1CE3325D-7F57-44CE-8476-6F83515AAE43}" destId="{E5D78184-198A-4944-A4E0-8102A8551AEA}" srcOrd="2" destOrd="0" presId="urn:microsoft.com/office/officeart/2005/8/layout/lProcess2"/>
    <dgm:cxn modelId="{DAC3D88C-0A1D-4CDD-860E-0215871FFA27}" type="presParOf" srcId="{E5D78184-198A-4944-A4E0-8102A8551AEA}" destId="{F4E57CFB-445F-4FC3-A7E5-A86AD4AF8B80}" srcOrd="0" destOrd="0" presId="urn:microsoft.com/office/officeart/2005/8/layout/lProcess2"/>
    <dgm:cxn modelId="{AA1461E1-4066-470E-A40E-F65AEA48698C}" type="presParOf" srcId="{F4E57CFB-445F-4FC3-A7E5-A86AD4AF8B80}" destId="{0C50BF6F-D1B7-4895-86D0-487DECF0BE91}" srcOrd="0" destOrd="0" presId="urn:microsoft.com/office/officeart/2005/8/layout/lProcess2"/>
    <dgm:cxn modelId="{4D02B9D9-3FB3-46F9-B4E5-8B693014D4AA}" type="presParOf" srcId="{94922741-CBED-4058-A790-E805806D3862}" destId="{2D9D77B0-55E4-41C4-A320-C57D142757AD}" srcOrd="3" destOrd="0" presId="urn:microsoft.com/office/officeart/2005/8/layout/lProcess2"/>
    <dgm:cxn modelId="{2AB6420E-3C0F-477C-AB54-8E7F4621BAA0}" type="presParOf" srcId="{94922741-CBED-4058-A790-E805806D3862}" destId="{43276DF0-1338-42CF-8C03-B85A5F9CC72F}" srcOrd="4" destOrd="0" presId="urn:microsoft.com/office/officeart/2005/8/layout/lProcess2"/>
    <dgm:cxn modelId="{0835E7CE-F5DE-482E-80F5-538BD3E6B86A}" type="presParOf" srcId="{43276DF0-1338-42CF-8C03-B85A5F9CC72F}" destId="{256F2AEB-7D3B-476B-8D4C-5F1134BB7C05}" srcOrd="0" destOrd="0" presId="urn:microsoft.com/office/officeart/2005/8/layout/lProcess2"/>
    <dgm:cxn modelId="{C122F9C6-00DB-4EE1-AC24-330180615006}" type="presParOf" srcId="{43276DF0-1338-42CF-8C03-B85A5F9CC72F}" destId="{002425F7-340C-409B-AEA6-C1EF8B95D73C}" srcOrd="1" destOrd="0" presId="urn:microsoft.com/office/officeart/2005/8/layout/lProcess2"/>
    <dgm:cxn modelId="{5793AC04-EF08-4C20-8A93-C402FB4F759A}" type="presParOf" srcId="{43276DF0-1338-42CF-8C03-B85A5F9CC72F}" destId="{C2E24C23-99D0-442E-9AEC-8C4EEBF383AD}" srcOrd="2" destOrd="0" presId="urn:microsoft.com/office/officeart/2005/8/layout/lProcess2"/>
    <dgm:cxn modelId="{A052AE0A-9D6C-40FF-81E8-ADBB2A46D740}" type="presParOf" srcId="{C2E24C23-99D0-442E-9AEC-8C4EEBF383AD}" destId="{38884846-8976-4635-B829-6679FC35588B}" srcOrd="0" destOrd="0" presId="urn:microsoft.com/office/officeart/2005/8/layout/lProcess2"/>
    <dgm:cxn modelId="{926B6962-52F7-4E13-AA73-70A99594E10A}" type="presParOf" srcId="{38884846-8976-4635-B829-6679FC35588B}" destId="{0F5E9061-BF90-4C9A-972A-3F8EF827FC4B}" srcOrd="0" destOrd="0" presId="urn:microsoft.com/office/officeart/2005/8/layout/lProcess2"/>
    <dgm:cxn modelId="{5FE3BE66-40C7-4102-A1E4-68BA72952166}" type="presParOf" srcId="{38884846-8976-4635-B829-6679FC35588B}" destId="{D44D5D3C-1FD7-4327-B190-0A78B1F196A5}" srcOrd="1" destOrd="0" presId="urn:microsoft.com/office/officeart/2005/8/layout/lProcess2"/>
    <dgm:cxn modelId="{4C7A88FD-7C11-4A4F-A38A-C21598621A07}" type="presParOf" srcId="{38884846-8976-4635-B829-6679FC35588B}" destId="{2898C31F-B47F-4FA4-9A9B-37BC1D980DED}"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9D5932-06EB-48DA-8BAC-F71AB704E5A8}" type="doc">
      <dgm:prSet loTypeId="urn:microsoft.com/office/officeart/2005/8/layout/vList5" loCatId="list" qsTypeId="urn:microsoft.com/office/officeart/2005/8/quickstyle/simple1" qsCatId="simple" csTypeId="urn:microsoft.com/office/officeart/2005/8/colors/colorful1#3" csCatId="colorful" phldr="1"/>
      <dgm:spPr/>
    </dgm:pt>
    <dgm:pt modelId="{7B2187E7-31C4-4327-B5A0-C1FA2B5D72C3}">
      <dgm:prSet phldrT="[Text]"/>
      <dgm:spPr/>
      <dgm:t>
        <a:bodyPr/>
        <a:lstStyle/>
        <a:p>
          <a:r>
            <a:rPr lang="id-ID" dirty="0" smtClean="0"/>
            <a:t>Mengkoordinasikan pelaksanaan penyelenggaraan SPIP di lingkungan K/L/P. </a:t>
          </a:r>
          <a:endParaRPr lang="id-ID" dirty="0"/>
        </a:p>
      </dgm:t>
    </dgm:pt>
    <dgm:pt modelId="{32792C26-22E6-4DE7-9602-2DF928C09220}" type="parTrans" cxnId="{4B0B3AF0-7CE1-4B8F-A496-E1F65F925371}">
      <dgm:prSet/>
      <dgm:spPr/>
      <dgm:t>
        <a:bodyPr/>
        <a:lstStyle/>
        <a:p>
          <a:endParaRPr lang="id-ID"/>
        </a:p>
      </dgm:t>
    </dgm:pt>
    <dgm:pt modelId="{7A95BF2E-588D-44D3-87E8-3DCEF2A7CBF5}" type="sibTrans" cxnId="{4B0B3AF0-7CE1-4B8F-A496-E1F65F925371}">
      <dgm:prSet/>
      <dgm:spPr/>
      <dgm:t>
        <a:bodyPr/>
        <a:lstStyle/>
        <a:p>
          <a:endParaRPr lang="id-ID"/>
        </a:p>
      </dgm:t>
    </dgm:pt>
    <dgm:pt modelId="{BCE7D9CC-6C19-4D0E-A121-BCC7880B8BDD}">
      <dgm:prSet/>
      <dgm:spPr/>
      <dgm:t>
        <a:bodyPr/>
        <a:lstStyle/>
        <a:p>
          <a:r>
            <a:rPr lang="id-ID" dirty="0" smtClean="0"/>
            <a:t>Memonitor penyelenggaraan SPIP dan mengkoordinasikan tindak lanjut hasil penilaian maturitas SPIP.</a:t>
          </a:r>
          <a:endParaRPr lang="id-ID" dirty="0"/>
        </a:p>
      </dgm:t>
    </dgm:pt>
    <dgm:pt modelId="{93430B36-030D-475D-BEFB-9C287FB61345}" type="parTrans" cxnId="{81BEAFBF-0C24-41F0-877F-E57522E9DEF0}">
      <dgm:prSet/>
      <dgm:spPr/>
      <dgm:t>
        <a:bodyPr/>
        <a:lstStyle/>
        <a:p>
          <a:endParaRPr lang="id-ID"/>
        </a:p>
      </dgm:t>
    </dgm:pt>
    <dgm:pt modelId="{ABF29E5B-49A1-463B-88AA-552A91EEF971}" type="sibTrans" cxnId="{81BEAFBF-0C24-41F0-877F-E57522E9DEF0}">
      <dgm:prSet/>
      <dgm:spPr/>
      <dgm:t>
        <a:bodyPr/>
        <a:lstStyle/>
        <a:p>
          <a:endParaRPr lang="id-ID"/>
        </a:p>
      </dgm:t>
    </dgm:pt>
    <dgm:pt modelId="{53F3D4F0-EDED-482B-8C92-9C9A7EEED72C}">
      <dgm:prSet/>
      <dgm:spPr/>
      <dgm:t>
        <a:bodyPr/>
        <a:lstStyle/>
        <a:p>
          <a:r>
            <a:rPr lang="id-ID" dirty="0" smtClean="0"/>
            <a:t>Mendokumentasikan SPIP di K/L/P</a:t>
          </a:r>
          <a:endParaRPr lang="id-ID" dirty="0"/>
        </a:p>
      </dgm:t>
    </dgm:pt>
    <dgm:pt modelId="{F16F0DC5-0CC5-40E0-8CF4-555E65E39B4C}" type="parTrans" cxnId="{CE067CD9-53B6-47F0-ADA2-4C3E2E73CEA1}">
      <dgm:prSet/>
      <dgm:spPr/>
      <dgm:t>
        <a:bodyPr/>
        <a:lstStyle/>
        <a:p>
          <a:endParaRPr lang="id-ID"/>
        </a:p>
      </dgm:t>
    </dgm:pt>
    <dgm:pt modelId="{71D4F205-63C4-4068-B7F8-A54B8457F4DF}" type="sibTrans" cxnId="{CE067CD9-53B6-47F0-ADA2-4C3E2E73CEA1}">
      <dgm:prSet/>
      <dgm:spPr/>
      <dgm:t>
        <a:bodyPr/>
        <a:lstStyle/>
        <a:p>
          <a:endParaRPr lang="id-ID"/>
        </a:p>
      </dgm:t>
    </dgm:pt>
    <dgm:pt modelId="{BF7BDB69-AD5D-495D-BBF0-631EC16351DE}" type="pres">
      <dgm:prSet presAssocID="{0F9D5932-06EB-48DA-8BAC-F71AB704E5A8}" presName="Name0" presStyleCnt="0">
        <dgm:presLayoutVars>
          <dgm:dir/>
          <dgm:animLvl val="lvl"/>
          <dgm:resizeHandles val="exact"/>
        </dgm:presLayoutVars>
      </dgm:prSet>
      <dgm:spPr/>
    </dgm:pt>
    <dgm:pt modelId="{FD724C25-D887-4D0C-9985-CB87E6F50831}" type="pres">
      <dgm:prSet presAssocID="{7B2187E7-31C4-4327-B5A0-C1FA2B5D72C3}" presName="linNode" presStyleCnt="0"/>
      <dgm:spPr/>
    </dgm:pt>
    <dgm:pt modelId="{4B199BEE-DE44-4507-AE71-04A48FEA59CE}" type="pres">
      <dgm:prSet presAssocID="{7B2187E7-31C4-4327-B5A0-C1FA2B5D72C3}" presName="parentText" presStyleLbl="node1" presStyleIdx="0" presStyleCnt="3" custScaleX="277778">
        <dgm:presLayoutVars>
          <dgm:chMax val="1"/>
          <dgm:bulletEnabled val="1"/>
        </dgm:presLayoutVars>
      </dgm:prSet>
      <dgm:spPr/>
      <dgm:t>
        <a:bodyPr/>
        <a:lstStyle/>
        <a:p>
          <a:endParaRPr lang="id-ID"/>
        </a:p>
      </dgm:t>
    </dgm:pt>
    <dgm:pt modelId="{BD80E6B7-777B-40FE-BCA0-66F34AF42998}" type="pres">
      <dgm:prSet presAssocID="{7A95BF2E-588D-44D3-87E8-3DCEF2A7CBF5}" presName="sp" presStyleCnt="0"/>
      <dgm:spPr/>
    </dgm:pt>
    <dgm:pt modelId="{37811AD5-2BB9-44A7-8699-22F89802D2C1}" type="pres">
      <dgm:prSet presAssocID="{BCE7D9CC-6C19-4D0E-A121-BCC7880B8BDD}" presName="linNode" presStyleCnt="0"/>
      <dgm:spPr/>
    </dgm:pt>
    <dgm:pt modelId="{D2D0630A-FD90-4E60-8C6B-5F13AF990447}" type="pres">
      <dgm:prSet presAssocID="{BCE7D9CC-6C19-4D0E-A121-BCC7880B8BDD}" presName="parentText" presStyleLbl="node1" presStyleIdx="1" presStyleCnt="3" custScaleX="277778">
        <dgm:presLayoutVars>
          <dgm:chMax val="1"/>
          <dgm:bulletEnabled val="1"/>
        </dgm:presLayoutVars>
      </dgm:prSet>
      <dgm:spPr/>
      <dgm:t>
        <a:bodyPr/>
        <a:lstStyle/>
        <a:p>
          <a:endParaRPr lang="id-ID"/>
        </a:p>
      </dgm:t>
    </dgm:pt>
    <dgm:pt modelId="{1DBF0E01-AD83-4403-B939-5C03EB7C6D2E}" type="pres">
      <dgm:prSet presAssocID="{ABF29E5B-49A1-463B-88AA-552A91EEF971}" presName="sp" presStyleCnt="0"/>
      <dgm:spPr/>
    </dgm:pt>
    <dgm:pt modelId="{091B1FF5-9891-41CD-AAEB-9191E53801EA}" type="pres">
      <dgm:prSet presAssocID="{53F3D4F0-EDED-482B-8C92-9C9A7EEED72C}" presName="linNode" presStyleCnt="0"/>
      <dgm:spPr/>
    </dgm:pt>
    <dgm:pt modelId="{E9064A72-2D2F-4C70-9EF3-F0642594E09A}" type="pres">
      <dgm:prSet presAssocID="{53F3D4F0-EDED-482B-8C92-9C9A7EEED72C}" presName="parentText" presStyleLbl="node1" presStyleIdx="2" presStyleCnt="3" custScaleX="277778">
        <dgm:presLayoutVars>
          <dgm:chMax val="1"/>
          <dgm:bulletEnabled val="1"/>
        </dgm:presLayoutVars>
      </dgm:prSet>
      <dgm:spPr/>
      <dgm:t>
        <a:bodyPr/>
        <a:lstStyle/>
        <a:p>
          <a:endParaRPr lang="id-ID"/>
        </a:p>
      </dgm:t>
    </dgm:pt>
  </dgm:ptLst>
  <dgm:cxnLst>
    <dgm:cxn modelId="{2F9D6C12-3748-4ED3-ABEA-1CCB787170B1}" type="presOf" srcId="{7B2187E7-31C4-4327-B5A0-C1FA2B5D72C3}" destId="{4B199BEE-DE44-4507-AE71-04A48FEA59CE}" srcOrd="0" destOrd="0" presId="urn:microsoft.com/office/officeart/2005/8/layout/vList5"/>
    <dgm:cxn modelId="{3998F738-62B1-4302-B651-0B221014427D}" type="presOf" srcId="{0F9D5932-06EB-48DA-8BAC-F71AB704E5A8}" destId="{BF7BDB69-AD5D-495D-BBF0-631EC16351DE}" srcOrd="0" destOrd="0" presId="urn:microsoft.com/office/officeart/2005/8/layout/vList5"/>
    <dgm:cxn modelId="{CE067CD9-53B6-47F0-ADA2-4C3E2E73CEA1}" srcId="{0F9D5932-06EB-48DA-8BAC-F71AB704E5A8}" destId="{53F3D4F0-EDED-482B-8C92-9C9A7EEED72C}" srcOrd="2" destOrd="0" parTransId="{F16F0DC5-0CC5-40E0-8CF4-555E65E39B4C}" sibTransId="{71D4F205-63C4-4068-B7F8-A54B8457F4DF}"/>
    <dgm:cxn modelId="{470EACFB-F0F9-470C-A866-52345626ED9E}" type="presOf" srcId="{BCE7D9CC-6C19-4D0E-A121-BCC7880B8BDD}" destId="{D2D0630A-FD90-4E60-8C6B-5F13AF990447}" srcOrd="0" destOrd="0" presId="urn:microsoft.com/office/officeart/2005/8/layout/vList5"/>
    <dgm:cxn modelId="{68B28930-9F63-495F-A753-31F62DB8450A}" type="presOf" srcId="{53F3D4F0-EDED-482B-8C92-9C9A7EEED72C}" destId="{E9064A72-2D2F-4C70-9EF3-F0642594E09A}" srcOrd="0" destOrd="0" presId="urn:microsoft.com/office/officeart/2005/8/layout/vList5"/>
    <dgm:cxn modelId="{4B0B3AF0-7CE1-4B8F-A496-E1F65F925371}" srcId="{0F9D5932-06EB-48DA-8BAC-F71AB704E5A8}" destId="{7B2187E7-31C4-4327-B5A0-C1FA2B5D72C3}" srcOrd="0" destOrd="0" parTransId="{32792C26-22E6-4DE7-9602-2DF928C09220}" sibTransId="{7A95BF2E-588D-44D3-87E8-3DCEF2A7CBF5}"/>
    <dgm:cxn modelId="{81BEAFBF-0C24-41F0-877F-E57522E9DEF0}" srcId="{0F9D5932-06EB-48DA-8BAC-F71AB704E5A8}" destId="{BCE7D9CC-6C19-4D0E-A121-BCC7880B8BDD}" srcOrd="1" destOrd="0" parTransId="{93430B36-030D-475D-BEFB-9C287FB61345}" sibTransId="{ABF29E5B-49A1-463B-88AA-552A91EEF971}"/>
    <dgm:cxn modelId="{F604F30D-52BA-483D-9813-411D4C1DAD68}" type="presParOf" srcId="{BF7BDB69-AD5D-495D-BBF0-631EC16351DE}" destId="{FD724C25-D887-4D0C-9985-CB87E6F50831}" srcOrd="0" destOrd="0" presId="urn:microsoft.com/office/officeart/2005/8/layout/vList5"/>
    <dgm:cxn modelId="{7856EC27-07EA-4451-94E9-4D96922DB55D}" type="presParOf" srcId="{FD724C25-D887-4D0C-9985-CB87E6F50831}" destId="{4B199BEE-DE44-4507-AE71-04A48FEA59CE}" srcOrd="0" destOrd="0" presId="urn:microsoft.com/office/officeart/2005/8/layout/vList5"/>
    <dgm:cxn modelId="{76D56431-1F43-4D8E-8534-CB2C042856C2}" type="presParOf" srcId="{BF7BDB69-AD5D-495D-BBF0-631EC16351DE}" destId="{BD80E6B7-777B-40FE-BCA0-66F34AF42998}" srcOrd="1" destOrd="0" presId="urn:microsoft.com/office/officeart/2005/8/layout/vList5"/>
    <dgm:cxn modelId="{B5801A74-2040-4465-B3EB-C176C657C015}" type="presParOf" srcId="{BF7BDB69-AD5D-495D-BBF0-631EC16351DE}" destId="{37811AD5-2BB9-44A7-8699-22F89802D2C1}" srcOrd="2" destOrd="0" presId="urn:microsoft.com/office/officeart/2005/8/layout/vList5"/>
    <dgm:cxn modelId="{450BAD9A-6642-4E44-87C4-E30E81D30824}" type="presParOf" srcId="{37811AD5-2BB9-44A7-8699-22F89802D2C1}" destId="{D2D0630A-FD90-4E60-8C6B-5F13AF990447}" srcOrd="0" destOrd="0" presId="urn:microsoft.com/office/officeart/2005/8/layout/vList5"/>
    <dgm:cxn modelId="{736D203D-D15E-4259-A312-5226B4F0AF2C}" type="presParOf" srcId="{BF7BDB69-AD5D-495D-BBF0-631EC16351DE}" destId="{1DBF0E01-AD83-4403-B939-5C03EB7C6D2E}" srcOrd="3" destOrd="0" presId="urn:microsoft.com/office/officeart/2005/8/layout/vList5"/>
    <dgm:cxn modelId="{EE0A0E0C-3F6C-4445-9CD5-D5A4E57FF052}" type="presParOf" srcId="{BF7BDB69-AD5D-495D-BBF0-631EC16351DE}" destId="{091B1FF5-9891-41CD-AAEB-9191E53801EA}" srcOrd="4" destOrd="0" presId="urn:microsoft.com/office/officeart/2005/8/layout/vList5"/>
    <dgm:cxn modelId="{67E5E396-B315-489F-A6C3-B13AA0509D57}" type="presParOf" srcId="{091B1FF5-9891-41CD-AAEB-9191E53801EA}" destId="{E9064A72-2D2F-4C70-9EF3-F0642594E09A}"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EAB2BDB-F7D4-4F5C-B372-CC1601E99060}" type="doc">
      <dgm:prSet loTypeId="urn:microsoft.com/office/officeart/2005/8/layout/process5" loCatId="process" qsTypeId="urn:microsoft.com/office/officeart/2005/8/quickstyle/simple1" qsCatId="simple" csTypeId="urn:microsoft.com/office/officeart/2005/8/colors/colorful1#4" csCatId="colorful" phldr="1"/>
      <dgm:spPr/>
      <dgm:t>
        <a:bodyPr/>
        <a:lstStyle/>
        <a:p>
          <a:endParaRPr lang="id-ID"/>
        </a:p>
      </dgm:t>
    </dgm:pt>
    <dgm:pt modelId="{C672E504-FC18-437B-87BE-F19717B00FB3}">
      <dgm:prSet phldrT="[Text]" custT="1"/>
      <dgm:spPr/>
      <dgm:t>
        <a:bodyPr/>
        <a:lstStyle/>
        <a:p>
          <a:r>
            <a:rPr lang="id-ID" sz="1400" dirty="0" smtClean="0"/>
            <a:t>P</a:t>
          </a:r>
          <a:r>
            <a:rPr lang="es-ES" sz="1400" dirty="0" smtClean="0"/>
            <a:t>en</a:t>
          </a:r>
          <a:r>
            <a:rPr lang="id-ID" sz="1400" dirty="0" smtClean="0"/>
            <a:t>yusunan kebijakan dan prosedur tertulis</a:t>
          </a:r>
          <a:endParaRPr lang="id-ID" sz="1400" dirty="0"/>
        </a:p>
      </dgm:t>
    </dgm:pt>
    <dgm:pt modelId="{4662C9F5-431F-44A0-87F7-86E20DFB7D01}" type="parTrans" cxnId="{E7BA2E0E-AAF7-48ED-AAF9-B5CC5872E621}">
      <dgm:prSet/>
      <dgm:spPr/>
      <dgm:t>
        <a:bodyPr/>
        <a:lstStyle/>
        <a:p>
          <a:endParaRPr lang="id-ID" sz="3600"/>
        </a:p>
      </dgm:t>
    </dgm:pt>
    <dgm:pt modelId="{008EC013-FAA4-4B14-9F72-F875FCB78757}" type="sibTrans" cxnId="{E7BA2E0E-AAF7-48ED-AAF9-B5CC5872E621}">
      <dgm:prSet custT="1"/>
      <dgm:spPr/>
      <dgm:t>
        <a:bodyPr/>
        <a:lstStyle/>
        <a:p>
          <a:endParaRPr lang="id-ID" sz="1100"/>
        </a:p>
      </dgm:t>
    </dgm:pt>
    <dgm:pt modelId="{59707B88-3053-467B-BA6E-D848E3F35F85}">
      <dgm:prSet phldrT="[Text]" custT="1"/>
      <dgm:spPr/>
      <dgm:t>
        <a:bodyPr/>
        <a:lstStyle/>
        <a:p>
          <a:r>
            <a:rPr lang="id-ID" sz="1400" dirty="0" smtClean="0"/>
            <a:t>Pengkomunikasian kebijakan dan prosedur</a:t>
          </a:r>
          <a:endParaRPr lang="id-ID" sz="1400" dirty="0"/>
        </a:p>
      </dgm:t>
    </dgm:pt>
    <dgm:pt modelId="{EEC6F5B6-5976-4508-8A6D-2E7594FB6336}" type="parTrans" cxnId="{4841CA0C-9FF3-4690-881E-2C81BC8B7FFB}">
      <dgm:prSet/>
      <dgm:spPr/>
      <dgm:t>
        <a:bodyPr/>
        <a:lstStyle/>
        <a:p>
          <a:endParaRPr lang="id-ID" sz="3600"/>
        </a:p>
      </dgm:t>
    </dgm:pt>
    <dgm:pt modelId="{4D0FE319-832A-4A76-BBF7-B2444E9A1414}" type="sibTrans" cxnId="{4841CA0C-9FF3-4690-881E-2C81BC8B7FFB}">
      <dgm:prSet custT="1"/>
      <dgm:spPr/>
      <dgm:t>
        <a:bodyPr/>
        <a:lstStyle/>
        <a:p>
          <a:endParaRPr lang="id-ID" sz="1100"/>
        </a:p>
      </dgm:t>
    </dgm:pt>
    <dgm:pt modelId="{794EA73D-31B7-4D4D-9B27-E274070EF2D7}">
      <dgm:prSet phldrT="[Text]" custT="1"/>
      <dgm:spPr/>
      <dgm:t>
        <a:bodyPr/>
        <a:lstStyle/>
        <a:p>
          <a:r>
            <a:rPr lang="id-ID" sz="1400" dirty="0" smtClean="0"/>
            <a:t>Peningkatan komitmen implementasi dan dokumentasi,</a:t>
          </a:r>
          <a:endParaRPr lang="id-ID" sz="1400" dirty="0"/>
        </a:p>
      </dgm:t>
    </dgm:pt>
    <dgm:pt modelId="{465192BA-AEA3-41E9-8DA9-4F4D37E02822}" type="parTrans" cxnId="{E2AC1F5C-EBDE-44C5-AAD4-C7399A938BB9}">
      <dgm:prSet/>
      <dgm:spPr/>
      <dgm:t>
        <a:bodyPr/>
        <a:lstStyle/>
        <a:p>
          <a:endParaRPr lang="id-ID" sz="3600"/>
        </a:p>
      </dgm:t>
    </dgm:pt>
    <dgm:pt modelId="{F75CFE64-3DA9-48E1-A631-AF9343B217F2}" type="sibTrans" cxnId="{E2AC1F5C-EBDE-44C5-AAD4-C7399A938BB9}">
      <dgm:prSet custT="1"/>
      <dgm:spPr/>
      <dgm:t>
        <a:bodyPr/>
        <a:lstStyle/>
        <a:p>
          <a:endParaRPr lang="id-ID" sz="1100"/>
        </a:p>
      </dgm:t>
    </dgm:pt>
    <dgm:pt modelId="{7D78D81C-8657-459B-957E-04AAA0CC4621}">
      <dgm:prSet phldrT="[Text]" custT="1"/>
      <dgm:spPr/>
      <dgm:t>
        <a:bodyPr/>
        <a:lstStyle/>
        <a:p>
          <a:r>
            <a:rPr lang="id-ID" sz="1400" dirty="0" smtClean="0"/>
            <a:t>Evaluasi formal, berkala </a:t>
          </a:r>
          <a:r>
            <a:rPr lang="es-ES" sz="1400" dirty="0" smtClean="0"/>
            <a:t>dan </a:t>
          </a:r>
          <a:r>
            <a:rPr lang="id-ID" sz="1400" dirty="0" smtClean="0"/>
            <a:t> terdokumentasi</a:t>
          </a:r>
          <a:endParaRPr lang="id-ID" sz="1400" dirty="0"/>
        </a:p>
      </dgm:t>
    </dgm:pt>
    <dgm:pt modelId="{C614B307-1B19-4BD6-8F84-5269DA8C7B5B}" type="parTrans" cxnId="{A35D0B5E-84E3-48A3-8F82-F65BA083A574}">
      <dgm:prSet/>
      <dgm:spPr/>
      <dgm:t>
        <a:bodyPr/>
        <a:lstStyle/>
        <a:p>
          <a:endParaRPr lang="id-ID" sz="3600"/>
        </a:p>
      </dgm:t>
    </dgm:pt>
    <dgm:pt modelId="{58C93919-1FF9-48CC-9D23-387733673DA8}" type="sibTrans" cxnId="{A35D0B5E-84E3-48A3-8F82-F65BA083A574}">
      <dgm:prSet custT="1"/>
      <dgm:spPr/>
      <dgm:t>
        <a:bodyPr/>
        <a:lstStyle/>
        <a:p>
          <a:endParaRPr lang="id-ID" sz="1100"/>
        </a:p>
      </dgm:t>
    </dgm:pt>
    <dgm:pt modelId="{59BDF5A2-79D1-4AE9-8AA9-C16B954C674C}">
      <dgm:prSet phldrT="[Text]" custT="1"/>
      <dgm:spPr/>
      <dgm:t>
        <a:bodyPr/>
        <a:lstStyle/>
        <a:p>
          <a:r>
            <a:rPr lang="id-ID" sz="1400" dirty="0" smtClean="0"/>
            <a:t>Pemantauan/pengembangan</a:t>
          </a:r>
          <a:r>
            <a:rPr lang="es-ES" sz="1400" dirty="0" smtClean="0"/>
            <a:t> </a:t>
          </a:r>
          <a:r>
            <a:rPr lang="es-ES" sz="1400" dirty="0" err="1" smtClean="0"/>
            <a:t>berkelanjutan</a:t>
          </a:r>
          <a:endParaRPr lang="id-ID" sz="1400" dirty="0"/>
        </a:p>
      </dgm:t>
    </dgm:pt>
    <dgm:pt modelId="{EC2C3A0A-B0AF-4DB2-B20E-AE28A048F0BB}" type="parTrans" cxnId="{770C5A16-3FA4-4F46-97CA-E2FAAC74ED8C}">
      <dgm:prSet/>
      <dgm:spPr/>
      <dgm:t>
        <a:bodyPr/>
        <a:lstStyle/>
        <a:p>
          <a:endParaRPr lang="id-ID" sz="3600"/>
        </a:p>
      </dgm:t>
    </dgm:pt>
    <dgm:pt modelId="{18864776-E6B9-46BD-8DFF-F4DF4A6153CC}" type="sibTrans" cxnId="{770C5A16-3FA4-4F46-97CA-E2FAAC74ED8C}">
      <dgm:prSet/>
      <dgm:spPr/>
      <dgm:t>
        <a:bodyPr/>
        <a:lstStyle/>
        <a:p>
          <a:endParaRPr lang="id-ID" sz="3600"/>
        </a:p>
      </dgm:t>
    </dgm:pt>
    <dgm:pt modelId="{12CD0336-4F2C-4306-B723-BBBE6ED34693}" type="pres">
      <dgm:prSet presAssocID="{3EAB2BDB-F7D4-4F5C-B372-CC1601E99060}" presName="diagram" presStyleCnt="0">
        <dgm:presLayoutVars>
          <dgm:dir/>
          <dgm:resizeHandles val="exact"/>
        </dgm:presLayoutVars>
      </dgm:prSet>
      <dgm:spPr/>
      <dgm:t>
        <a:bodyPr/>
        <a:lstStyle/>
        <a:p>
          <a:endParaRPr lang="id-ID"/>
        </a:p>
      </dgm:t>
    </dgm:pt>
    <dgm:pt modelId="{000A40F5-5449-4DAC-BC30-15198B2186D9}" type="pres">
      <dgm:prSet presAssocID="{C672E504-FC18-437B-87BE-F19717B00FB3}" presName="node" presStyleLbl="node1" presStyleIdx="0" presStyleCnt="5">
        <dgm:presLayoutVars>
          <dgm:bulletEnabled val="1"/>
        </dgm:presLayoutVars>
      </dgm:prSet>
      <dgm:spPr/>
      <dgm:t>
        <a:bodyPr/>
        <a:lstStyle/>
        <a:p>
          <a:endParaRPr lang="id-ID"/>
        </a:p>
      </dgm:t>
    </dgm:pt>
    <dgm:pt modelId="{B521D8FC-2B9C-4430-BBCB-5987FF7B0895}" type="pres">
      <dgm:prSet presAssocID="{008EC013-FAA4-4B14-9F72-F875FCB78757}" presName="sibTrans" presStyleLbl="sibTrans2D1" presStyleIdx="0" presStyleCnt="4"/>
      <dgm:spPr/>
      <dgm:t>
        <a:bodyPr/>
        <a:lstStyle/>
        <a:p>
          <a:endParaRPr lang="id-ID"/>
        </a:p>
      </dgm:t>
    </dgm:pt>
    <dgm:pt modelId="{359B8EC1-6872-4832-B14C-13C12D74F1FE}" type="pres">
      <dgm:prSet presAssocID="{008EC013-FAA4-4B14-9F72-F875FCB78757}" presName="connectorText" presStyleLbl="sibTrans2D1" presStyleIdx="0" presStyleCnt="4"/>
      <dgm:spPr/>
      <dgm:t>
        <a:bodyPr/>
        <a:lstStyle/>
        <a:p>
          <a:endParaRPr lang="id-ID"/>
        </a:p>
      </dgm:t>
    </dgm:pt>
    <dgm:pt modelId="{3CEA34C5-EFD1-4223-A856-73F4AD56E94C}" type="pres">
      <dgm:prSet presAssocID="{59707B88-3053-467B-BA6E-D848E3F35F85}" presName="node" presStyleLbl="node1" presStyleIdx="1" presStyleCnt="5">
        <dgm:presLayoutVars>
          <dgm:bulletEnabled val="1"/>
        </dgm:presLayoutVars>
      </dgm:prSet>
      <dgm:spPr/>
      <dgm:t>
        <a:bodyPr/>
        <a:lstStyle/>
        <a:p>
          <a:endParaRPr lang="id-ID"/>
        </a:p>
      </dgm:t>
    </dgm:pt>
    <dgm:pt modelId="{C41ECCAE-1C59-48A8-96BE-1DCE125B30BB}" type="pres">
      <dgm:prSet presAssocID="{4D0FE319-832A-4A76-BBF7-B2444E9A1414}" presName="sibTrans" presStyleLbl="sibTrans2D1" presStyleIdx="1" presStyleCnt="4"/>
      <dgm:spPr/>
      <dgm:t>
        <a:bodyPr/>
        <a:lstStyle/>
        <a:p>
          <a:endParaRPr lang="id-ID"/>
        </a:p>
      </dgm:t>
    </dgm:pt>
    <dgm:pt modelId="{A36BC63A-26AE-4697-8EDE-173E288E8DA9}" type="pres">
      <dgm:prSet presAssocID="{4D0FE319-832A-4A76-BBF7-B2444E9A1414}" presName="connectorText" presStyleLbl="sibTrans2D1" presStyleIdx="1" presStyleCnt="4"/>
      <dgm:spPr/>
      <dgm:t>
        <a:bodyPr/>
        <a:lstStyle/>
        <a:p>
          <a:endParaRPr lang="id-ID"/>
        </a:p>
      </dgm:t>
    </dgm:pt>
    <dgm:pt modelId="{8AEA43B4-593B-42C6-9617-9AFDA1D1F562}" type="pres">
      <dgm:prSet presAssocID="{794EA73D-31B7-4D4D-9B27-E274070EF2D7}" presName="node" presStyleLbl="node1" presStyleIdx="2" presStyleCnt="5">
        <dgm:presLayoutVars>
          <dgm:bulletEnabled val="1"/>
        </dgm:presLayoutVars>
      </dgm:prSet>
      <dgm:spPr/>
      <dgm:t>
        <a:bodyPr/>
        <a:lstStyle/>
        <a:p>
          <a:endParaRPr lang="id-ID"/>
        </a:p>
      </dgm:t>
    </dgm:pt>
    <dgm:pt modelId="{FF3EB90A-A1C7-42B7-A8FB-F49E1EBBEA3F}" type="pres">
      <dgm:prSet presAssocID="{F75CFE64-3DA9-48E1-A631-AF9343B217F2}" presName="sibTrans" presStyleLbl="sibTrans2D1" presStyleIdx="2" presStyleCnt="4"/>
      <dgm:spPr/>
      <dgm:t>
        <a:bodyPr/>
        <a:lstStyle/>
        <a:p>
          <a:endParaRPr lang="id-ID"/>
        </a:p>
      </dgm:t>
    </dgm:pt>
    <dgm:pt modelId="{0216B4F2-3CE4-443C-BE09-026EAEBA4043}" type="pres">
      <dgm:prSet presAssocID="{F75CFE64-3DA9-48E1-A631-AF9343B217F2}" presName="connectorText" presStyleLbl="sibTrans2D1" presStyleIdx="2" presStyleCnt="4"/>
      <dgm:spPr/>
      <dgm:t>
        <a:bodyPr/>
        <a:lstStyle/>
        <a:p>
          <a:endParaRPr lang="id-ID"/>
        </a:p>
      </dgm:t>
    </dgm:pt>
    <dgm:pt modelId="{E73EADB0-CBEB-4458-8587-FFFD429B14C3}" type="pres">
      <dgm:prSet presAssocID="{7D78D81C-8657-459B-957E-04AAA0CC4621}" presName="node" presStyleLbl="node1" presStyleIdx="3" presStyleCnt="5">
        <dgm:presLayoutVars>
          <dgm:bulletEnabled val="1"/>
        </dgm:presLayoutVars>
      </dgm:prSet>
      <dgm:spPr/>
      <dgm:t>
        <a:bodyPr/>
        <a:lstStyle/>
        <a:p>
          <a:endParaRPr lang="id-ID"/>
        </a:p>
      </dgm:t>
    </dgm:pt>
    <dgm:pt modelId="{F65D87D2-E112-441C-9E6F-AFEE48304CBD}" type="pres">
      <dgm:prSet presAssocID="{58C93919-1FF9-48CC-9D23-387733673DA8}" presName="sibTrans" presStyleLbl="sibTrans2D1" presStyleIdx="3" presStyleCnt="4"/>
      <dgm:spPr/>
      <dgm:t>
        <a:bodyPr/>
        <a:lstStyle/>
        <a:p>
          <a:endParaRPr lang="id-ID"/>
        </a:p>
      </dgm:t>
    </dgm:pt>
    <dgm:pt modelId="{61838649-0DCA-4E86-93AC-AA16AFEBA51B}" type="pres">
      <dgm:prSet presAssocID="{58C93919-1FF9-48CC-9D23-387733673DA8}" presName="connectorText" presStyleLbl="sibTrans2D1" presStyleIdx="3" presStyleCnt="4"/>
      <dgm:spPr/>
      <dgm:t>
        <a:bodyPr/>
        <a:lstStyle/>
        <a:p>
          <a:endParaRPr lang="id-ID"/>
        </a:p>
      </dgm:t>
    </dgm:pt>
    <dgm:pt modelId="{F6F7FD5F-8F13-49CC-81CB-2F6ED7D733BC}" type="pres">
      <dgm:prSet presAssocID="{59BDF5A2-79D1-4AE9-8AA9-C16B954C674C}" presName="node" presStyleLbl="node1" presStyleIdx="4" presStyleCnt="5">
        <dgm:presLayoutVars>
          <dgm:bulletEnabled val="1"/>
        </dgm:presLayoutVars>
      </dgm:prSet>
      <dgm:spPr/>
      <dgm:t>
        <a:bodyPr/>
        <a:lstStyle/>
        <a:p>
          <a:endParaRPr lang="id-ID"/>
        </a:p>
      </dgm:t>
    </dgm:pt>
  </dgm:ptLst>
  <dgm:cxnLst>
    <dgm:cxn modelId="{A35D0B5E-84E3-48A3-8F82-F65BA083A574}" srcId="{3EAB2BDB-F7D4-4F5C-B372-CC1601E99060}" destId="{7D78D81C-8657-459B-957E-04AAA0CC4621}" srcOrd="3" destOrd="0" parTransId="{C614B307-1B19-4BD6-8F84-5269DA8C7B5B}" sibTransId="{58C93919-1FF9-48CC-9D23-387733673DA8}"/>
    <dgm:cxn modelId="{CD6A34A0-12B7-4494-A8B6-9DACD23BC78B}" type="presOf" srcId="{59707B88-3053-467B-BA6E-D848E3F35F85}" destId="{3CEA34C5-EFD1-4223-A856-73F4AD56E94C}" srcOrd="0" destOrd="0" presId="urn:microsoft.com/office/officeart/2005/8/layout/process5"/>
    <dgm:cxn modelId="{E15A26BA-572E-48C2-82C9-FA4738B9579B}" type="presOf" srcId="{7D78D81C-8657-459B-957E-04AAA0CC4621}" destId="{E73EADB0-CBEB-4458-8587-FFFD429B14C3}" srcOrd="0" destOrd="0" presId="urn:microsoft.com/office/officeart/2005/8/layout/process5"/>
    <dgm:cxn modelId="{45BE0746-8D43-4362-81DF-A15E853BB136}" type="presOf" srcId="{008EC013-FAA4-4B14-9F72-F875FCB78757}" destId="{B521D8FC-2B9C-4430-BBCB-5987FF7B0895}" srcOrd="0" destOrd="0" presId="urn:microsoft.com/office/officeart/2005/8/layout/process5"/>
    <dgm:cxn modelId="{AC9FC1BB-A3E9-47EB-B039-6CE9BFD486CB}" type="presOf" srcId="{58C93919-1FF9-48CC-9D23-387733673DA8}" destId="{61838649-0DCA-4E86-93AC-AA16AFEBA51B}" srcOrd="1" destOrd="0" presId="urn:microsoft.com/office/officeart/2005/8/layout/process5"/>
    <dgm:cxn modelId="{770C5A16-3FA4-4F46-97CA-E2FAAC74ED8C}" srcId="{3EAB2BDB-F7D4-4F5C-B372-CC1601E99060}" destId="{59BDF5A2-79D1-4AE9-8AA9-C16B954C674C}" srcOrd="4" destOrd="0" parTransId="{EC2C3A0A-B0AF-4DB2-B20E-AE28A048F0BB}" sibTransId="{18864776-E6B9-46BD-8DFF-F4DF4A6153CC}"/>
    <dgm:cxn modelId="{FFF99E85-59D6-41A4-A46C-DE73ED8244FF}" type="presOf" srcId="{008EC013-FAA4-4B14-9F72-F875FCB78757}" destId="{359B8EC1-6872-4832-B14C-13C12D74F1FE}" srcOrd="1" destOrd="0" presId="urn:microsoft.com/office/officeart/2005/8/layout/process5"/>
    <dgm:cxn modelId="{E7BA2E0E-AAF7-48ED-AAF9-B5CC5872E621}" srcId="{3EAB2BDB-F7D4-4F5C-B372-CC1601E99060}" destId="{C672E504-FC18-437B-87BE-F19717B00FB3}" srcOrd="0" destOrd="0" parTransId="{4662C9F5-431F-44A0-87F7-86E20DFB7D01}" sibTransId="{008EC013-FAA4-4B14-9F72-F875FCB78757}"/>
    <dgm:cxn modelId="{B87C326D-4E75-413C-BEB5-7E07B73BEA8B}" type="presOf" srcId="{4D0FE319-832A-4A76-BBF7-B2444E9A1414}" destId="{A36BC63A-26AE-4697-8EDE-173E288E8DA9}" srcOrd="1" destOrd="0" presId="urn:microsoft.com/office/officeart/2005/8/layout/process5"/>
    <dgm:cxn modelId="{4841CA0C-9FF3-4690-881E-2C81BC8B7FFB}" srcId="{3EAB2BDB-F7D4-4F5C-B372-CC1601E99060}" destId="{59707B88-3053-467B-BA6E-D848E3F35F85}" srcOrd="1" destOrd="0" parTransId="{EEC6F5B6-5976-4508-8A6D-2E7594FB6336}" sibTransId="{4D0FE319-832A-4A76-BBF7-B2444E9A1414}"/>
    <dgm:cxn modelId="{9388FE03-BDBF-48D7-81BC-7290C5024511}" type="presOf" srcId="{4D0FE319-832A-4A76-BBF7-B2444E9A1414}" destId="{C41ECCAE-1C59-48A8-96BE-1DCE125B30BB}" srcOrd="0" destOrd="0" presId="urn:microsoft.com/office/officeart/2005/8/layout/process5"/>
    <dgm:cxn modelId="{455EF808-8922-4F47-B2D6-79E6B147F861}" type="presOf" srcId="{3EAB2BDB-F7D4-4F5C-B372-CC1601E99060}" destId="{12CD0336-4F2C-4306-B723-BBBE6ED34693}" srcOrd="0" destOrd="0" presId="urn:microsoft.com/office/officeart/2005/8/layout/process5"/>
    <dgm:cxn modelId="{E97ADE52-B623-4340-95F7-81CF9882EE9E}" type="presOf" srcId="{59BDF5A2-79D1-4AE9-8AA9-C16B954C674C}" destId="{F6F7FD5F-8F13-49CC-81CB-2F6ED7D733BC}" srcOrd="0" destOrd="0" presId="urn:microsoft.com/office/officeart/2005/8/layout/process5"/>
    <dgm:cxn modelId="{8BA6D1F9-D971-42AD-AF05-199749E8B1A8}" type="presOf" srcId="{F75CFE64-3DA9-48E1-A631-AF9343B217F2}" destId="{FF3EB90A-A1C7-42B7-A8FB-F49E1EBBEA3F}" srcOrd="0" destOrd="0" presId="urn:microsoft.com/office/officeart/2005/8/layout/process5"/>
    <dgm:cxn modelId="{E2AC1F5C-EBDE-44C5-AAD4-C7399A938BB9}" srcId="{3EAB2BDB-F7D4-4F5C-B372-CC1601E99060}" destId="{794EA73D-31B7-4D4D-9B27-E274070EF2D7}" srcOrd="2" destOrd="0" parTransId="{465192BA-AEA3-41E9-8DA9-4F4D37E02822}" sibTransId="{F75CFE64-3DA9-48E1-A631-AF9343B217F2}"/>
    <dgm:cxn modelId="{4D5BA66A-2B54-4549-AEC9-315C9EB2FB89}" type="presOf" srcId="{794EA73D-31B7-4D4D-9B27-E274070EF2D7}" destId="{8AEA43B4-593B-42C6-9617-9AFDA1D1F562}" srcOrd="0" destOrd="0" presId="urn:microsoft.com/office/officeart/2005/8/layout/process5"/>
    <dgm:cxn modelId="{337D516E-078B-458A-ADF4-DB38371110B7}" type="presOf" srcId="{C672E504-FC18-437B-87BE-F19717B00FB3}" destId="{000A40F5-5449-4DAC-BC30-15198B2186D9}" srcOrd="0" destOrd="0" presId="urn:microsoft.com/office/officeart/2005/8/layout/process5"/>
    <dgm:cxn modelId="{A95F2A97-241C-4841-80CD-B7FAE044C777}" type="presOf" srcId="{F75CFE64-3DA9-48E1-A631-AF9343B217F2}" destId="{0216B4F2-3CE4-443C-BE09-026EAEBA4043}" srcOrd="1" destOrd="0" presId="urn:microsoft.com/office/officeart/2005/8/layout/process5"/>
    <dgm:cxn modelId="{3A441033-DD4C-4527-86E6-40D25C40E613}" type="presOf" srcId="{58C93919-1FF9-48CC-9D23-387733673DA8}" destId="{F65D87D2-E112-441C-9E6F-AFEE48304CBD}" srcOrd="0" destOrd="0" presId="urn:microsoft.com/office/officeart/2005/8/layout/process5"/>
    <dgm:cxn modelId="{8CDB0365-F979-4485-84D0-51FF42477D3D}" type="presParOf" srcId="{12CD0336-4F2C-4306-B723-BBBE6ED34693}" destId="{000A40F5-5449-4DAC-BC30-15198B2186D9}" srcOrd="0" destOrd="0" presId="urn:microsoft.com/office/officeart/2005/8/layout/process5"/>
    <dgm:cxn modelId="{95090E24-0F2E-49C6-A393-319581230270}" type="presParOf" srcId="{12CD0336-4F2C-4306-B723-BBBE6ED34693}" destId="{B521D8FC-2B9C-4430-BBCB-5987FF7B0895}" srcOrd="1" destOrd="0" presId="urn:microsoft.com/office/officeart/2005/8/layout/process5"/>
    <dgm:cxn modelId="{AE4BF338-3948-4820-B5AE-0F080BF0AC20}" type="presParOf" srcId="{B521D8FC-2B9C-4430-BBCB-5987FF7B0895}" destId="{359B8EC1-6872-4832-B14C-13C12D74F1FE}" srcOrd="0" destOrd="0" presId="urn:microsoft.com/office/officeart/2005/8/layout/process5"/>
    <dgm:cxn modelId="{659A6F01-A48D-4AAD-9324-C5FCE805A106}" type="presParOf" srcId="{12CD0336-4F2C-4306-B723-BBBE6ED34693}" destId="{3CEA34C5-EFD1-4223-A856-73F4AD56E94C}" srcOrd="2" destOrd="0" presId="urn:microsoft.com/office/officeart/2005/8/layout/process5"/>
    <dgm:cxn modelId="{D8205633-6FDF-438B-81A5-2F69CEF1A47A}" type="presParOf" srcId="{12CD0336-4F2C-4306-B723-BBBE6ED34693}" destId="{C41ECCAE-1C59-48A8-96BE-1DCE125B30BB}" srcOrd="3" destOrd="0" presId="urn:microsoft.com/office/officeart/2005/8/layout/process5"/>
    <dgm:cxn modelId="{A2F7EE38-FC08-46DD-BDC3-57245E96BAE1}" type="presParOf" srcId="{C41ECCAE-1C59-48A8-96BE-1DCE125B30BB}" destId="{A36BC63A-26AE-4697-8EDE-173E288E8DA9}" srcOrd="0" destOrd="0" presId="urn:microsoft.com/office/officeart/2005/8/layout/process5"/>
    <dgm:cxn modelId="{DB14FE57-A6C7-4C56-8D9C-BC302EB118E9}" type="presParOf" srcId="{12CD0336-4F2C-4306-B723-BBBE6ED34693}" destId="{8AEA43B4-593B-42C6-9617-9AFDA1D1F562}" srcOrd="4" destOrd="0" presId="urn:microsoft.com/office/officeart/2005/8/layout/process5"/>
    <dgm:cxn modelId="{2B89BB0F-0CB6-425F-95C9-E5A42C6D29DB}" type="presParOf" srcId="{12CD0336-4F2C-4306-B723-BBBE6ED34693}" destId="{FF3EB90A-A1C7-42B7-A8FB-F49E1EBBEA3F}" srcOrd="5" destOrd="0" presId="urn:microsoft.com/office/officeart/2005/8/layout/process5"/>
    <dgm:cxn modelId="{1B779351-BF25-4FD9-8DE1-E7FF3FF068E2}" type="presParOf" srcId="{FF3EB90A-A1C7-42B7-A8FB-F49E1EBBEA3F}" destId="{0216B4F2-3CE4-443C-BE09-026EAEBA4043}" srcOrd="0" destOrd="0" presId="urn:microsoft.com/office/officeart/2005/8/layout/process5"/>
    <dgm:cxn modelId="{A8306F4A-7C57-43DD-9FAD-A64406361C29}" type="presParOf" srcId="{12CD0336-4F2C-4306-B723-BBBE6ED34693}" destId="{E73EADB0-CBEB-4458-8587-FFFD429B14C3}" srcOrd="6" destOrd="0" presId="urn:microsoft.com/office/officeart/2005/8/layout/process5"/>
    <dgm:cxn modelId="{3390520F-B9C9-4F06-AFBA-24C764C0014D}" type="presParOf" srcId="{12CD0336-4F2C-4306-B723-BBBE6ED34693}" destId="{F65D87D2-E112-441C-9E6F-AFEE48304CBD}" srcOrd="7" destOrd="0" presId="urn:microsoft.com/office/officeart/2005/8/layout/process5"/>
    <dgm:cxn modelId="{685417C7-E3BB-454A-BC38-87FC4990F2E0}" type="presParOf" srcId="{F65D87D2-E112-441C-9E6F-AFEE48304CBD}" destId="{61838649-0DCA-4E86-93AC-AA16AFEBA51B}" srcOrd="0" destOrd="0" presId="urn:microsoft.com/office/officeart/2005/8/layout/process5"/>
    <dgm:cxn modelId="{8ED4D2EA-FBAB-4137-8185-C0FD2EFC1ADC}" type="presParOf" srcId="{12CD0336-4F2C-4306-B723-BBBE6ED34693}" destId="{F6F7FD5F-8F13-49CC-81CB-2F6ED7D733BC}" srcOrd="8"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7CFAC1-F848-4D9F-B1C1-D393BBB52765}">
      <dsp:nvSpPr>
        <dsp:cNvPr id="0" name=""/>
        <dsp:cNvSpPr/>
      </dsp:nvSpPr>
      <dsp:spPr>
        <a:xfrm>
          <a:off x="232331" y="0"/>
          <a:ext cx="4651716" cy="3672408"/>
        </a:xfrm>
        <a:prstGeom prst="rightArrow">
          <a:avLst/>
        </a:prstGeom>
        <a:blipFill rotWithShape="0">
          <a:blip xmlns:r="http://schemas.openxmlformats.org/officeDocument/2006/relationships" r:embed="rId1"/>
          <a:stretch>
            <a:fillRect/>
          </a:stretch>
        </a:blipFill>
        <a:ln>
          <a:noFill/>
        </a:ln>
        <a:effectLst/>
        <a:sp3d z="-227350" prstMaterial="matte"/>
      </dsp:spPr>
      <dsp:style>
        <a:lnRef idx="0">
          <a:scrgbClr r="0" g="0" b="0"/>
        </a:lnRef>
        <a:fillRef idx="1">
          <a:scrgbClr r="0" g="0" b="0"/>
        </a:fillRef>
        <a:effectRef idx="0">
          <a:scrgbClr r="0" g="0" b="0"/>
        </a:effectRef>
        <a:fontRef idx="minor"/>
      </dsp:style>
    </dsp:sp>
    <dsp:sp modelId="{137D7593-7503-499B-A61E-216E7EE152C6}">
      <dsp:nvSpPr>
        <dsp:cNvPr id="0" name=""/>
        <dsp:cNvSpPr/>
      </dsp:nvSpPr>
      <dsp:spPr>
        <a:xfrm>
          <a:off x="110206" y="2203444"/>
          <a:ext cx="800849" cy="1468963"/>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0</a:t>
          </a:r>
        </a:p>
      </dsp:txBody>
      <dsp:txXfrm>
        <a:off x="149300" y="2242538"/>
        <a:ext cx="722661" cy="1390775"/>
      </dsp:txXfrm>
    </dsp:sp>
    <dsp:sp modelId="{4DFD13BF-2DF7-4B24-BF89-1984747FE7EF}">
      <dsp:nvSpPr>
        <dsp:cNvPr id="0" name=""/>
        <dsp:cNvSpPr/>
      </dsp:nvSpPr>
      <dsp:spPr>
        <a:xfrm>
          <a:off x="1021524" y="1881227"/>
          <a:ext cx="800849" cy="1468963"/>
        </a:xfrm>
        <a:prstGeom prst="roundRect">
          <a:avLst/>
        </a:prstGeom>
        <a:solidFill>
          <a:schemeClr val="accent3">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1</a:t>
          </a:r>
        </a:p>
      </dsp:txBody>
      <dsp:txXfrm>
        <a:off x="1060618" y="1920321"/>
        <a:ext cx="722661" cy="1390775"/>
      </dsp:txXfrm>
    </dsp:sp>
    <dsp:sp modelId="{B24DD17C-6402-4207-8B50-F994A6D49095}">
      <dsp:nvSpPr>
        <dsp:cNvPr id="0" name=""/>
        <dsp:cNvSpPr/>
      </dsp:nvSpPr>
      <dsp:spPr>
        <a:xfrm>
          <a:off x="1927380" y="1301046"/>
          <a:ext cx="800849" cy="1468963"/>
        </a:xfrm>
        <a:prstGeom prst="roundRect">
          <a:avLst/>
        </a:prstGeom>
        <a:solidFill>
          <a:schemeClr val="accent4">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2</a:t>
          </a:r>
        </a:p>
      </dsp:txBody>
      <dsp:txXfrm>
        <a:off x="1966474" y="1340140"/>
        <a:ext cx="722661" cy="1390775"/>
      </dsp:txXfrm>
    </dsp:sp>
    <dsp:sp modelId="{2E2E181C-ABEE-4A85-A00B-7AC06C9F82FF}">
      <dsp:nvSpPr>
        <dsp:cNvPr id="0" name=""/>
        <dsp:cNvSpPr/>
      </dsp:nvSpPr>
      <dsp:spPr>
        <a:xfrm>
          <a:off x="2791534" y="965534"/>
          <a:ext cx="800849" cy="1468963"/>
        </a:xfrm>
        <a:prstGeom prst="roundRect">
          <a:avLst/>
        </a:prstGeom>
        <a:solidFill>
          <a:schemeClr val="accent5">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3</a:t>
          </a:r>
        </a:p>
      </dsp:txBody>
      <dsp:txXfrm>
        <a:off x="2830628" y="1004628"/>
        <a:ext cx="722661" cy="1390775"/>
      </dsp:txXfrm>
    </dsp:sp>
    <dsp:sp modelId="{92508BF0-5C95-422B-B8A1-174D4DD4372B}">
      <dsp:nvSpPr>
        <dsp:cNvPr id="0" name=""/>
        <dsp:cNvSpPr/>
      </dsp:nvSpPr>
      <dsp:spPr>
        <a:xfrm>
          <a:off x="3714787" y="530427"/>
          <a:ext cx="800849" cy="1468963"/>
        </a:xfrm>
        <a:prstGeom prst="roundRect">
          <a:avLst/>
        </a:prstGeom>
        <a:solidFill>
          <a:schemeClr val="accent6">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4</a:t>
          </a:r>
        </a:p>
      </dsp:txBody>
      <dsp:txXfrm>
        <a:off x="3753881" y="569521"/>
        <a:ext cx="722661" cy="1390775"/>
      </dsp:txXfrm>
    </dsp:sp>
    <dsp:sp modelId="{44FAC029-F3DE-4C96-89D2-159F8D0FB2AB}">
      <dsp:nvSpPr>
        <dsp:cNvPr id="0" name=""/>
        <dsp:cNvSpPr/>
      </dsp:nvSpPr>
      <dsp:spPr>
        <a:xfrm>
          <a:off x="4667369" y="294659"/>
          <a:ext cx="800849" cy="1468963"/>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86690" tIns="186690" rIns="186690" bIns="186690" numCol="1" spcCol="1270" anchor="ctr" anchorCtr="0">
          <a:noAutofit/>
          <a:sp3d extrusionH="28000" prstMaterial="matte"/>
        </a:bodyPr>
        <a:lstStyle/>
        <a:p>
          <a:pPr lvl="0" algn="ctr" defTabSz="2178050">
            <a:lnSpc>
              <a:spcPct val="90000"/>
            </a:lnSpc>
            <a:spcBef>
              <a:spcPct val="0"/>
            </a:spcBef>
            <a:spcAft>
              <a:spcPct val="35000"/>
            </a:spcAft>
          </a:pPr>
          <a:r>
            <a:rPr lang="id-ID" sz="4900" kern="1200"/>
            <a:t>5</a:t>
          </a:r>
        </a:p>
      </dsp:txBody>
      <dsp:txXfrm>
        <a:off x="4706463" y="333753"/>
        <a:ext cx="722661" cy="13907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072F8-6A87-4237-9F69-49D74EAFE10C}">
      <dsp:nvSpPr>
        <dsp:cNvPr id="0" name=""/>
        <dsp:cNvSpPr/>
      </dsp:nvSpPr>
      <dsp:spPr>
        <a:xfrm>
          <a:off x="632938" y="2299"/>
          <a:ext cx="1267352" cy="33914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id-ID" sz="1000" kern="1200">
              <a:solidFill>
                <a:schemeClr val="tx1"/>
              </a:solidFill>
              <a:latin typeface="Iskoola Pota" pitchFamily="34" charset="0"/>
              <a:cs typeface="Iskoola Pota" pitchFamily="34" charset="0"/>
            </a:rPr>
            <a:t>Lingkungan Pengendalian</a:t>
          </a:r>
        </a:p>
      </dsp:txBody>
      <dsp:txXfrm>
        <a:off x="642871" y="12232"/>
        <a:ext cx="1247486" cy="319275"/>
      </dsp:txXfrm>
    </dsp:sp>
    <dsp:sp modelId="{C708E5CA-DF49-4CDF-BCBC-1B8CECEBF25E}">
      <dsp:nvSpPr>
        <dsp:cNvPr id="0" name=""/>
        <dsp:cNvSpPr/>
      </dsp:nvSpPr>
      <dsp:spPr>
        <a:xfrm>
          <a:off x="713953" y="341440"/>
          <a:ext cx="91440" cy="254356"/>
        </a:xfrm>
        <a:custGeom>
          <a:avLst/>
          <a:gdLst/>
          <a:ahLst/>
          <a:cxnLst/>
          <a:rect l="0" t="0" r="0" b="0"/>
          <a:pathLst>
            <a:path>
              <a:moveTo>
                <a:pt x="45720" y="0"/>
              </a:moveTo>
              <a:lnTo>
                <a:pt x="45720" y="254356"/>
              </a:lnTo>
              <a:lnTo>
                <a:pt x="114750" y="25435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CF940F-2E1F-4AED-87B0-5DE3FA95863C}">
      <dsp:nvSpPr>
        <dsp:cNvPr id="0" name=""/>
        <dsp:cNvSpPr/>
      </dsp:nvSpPr>
      <dsp:spPr>
        <a:xfrm>
          <a:off x="828703" y="42622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Penegakan Integritas dan Etika</a:t>
          </a:r>
        </a:p>
      </dsp:txBody>
      <dsp:txXfrm>
        <a:off x="838636" y="436159"/>
        <a:ext cx="984297" cy="319275"/>
      </dsp:txXfrm>
    </dsp:sp>
    <dsp:sp modelId="{9D19637A-96CE-4F94-AFE7-9FAFE0EE4B55}">
      <dsp:nvSpPr>
        <dsp:cNvPr id="0" name=""/>
        <dsp:cNvSpPr/>
      </dsp:nvSpPr>
      <dsp:spPr>
        <a:xfrm>
          <a:off x="713953" y="341440"/>
          <a:ext cx="91440" cy="686307"/>
        </a:xfrm>
        <a:custGeom>
          <a:avLst/>
          <a:gdLst/>
          <a:ahLst/>
          <a:cxnLst/>
          <a:rect l="0" t="0" r="0" b="0"/>
          <a:pathLst>
            <a:path>
              <a:moveTo>
                <a:pt x="45720" y="0"/>
              </a:moveTo>
              <a:lnTo>
                <a:pt x="45720" y="686307"/>
              </a:lnTo>
              <a:lnTo>
                <a:pt x="114766" y="68630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F49662-A3E4-4373-BD7E-76AC8520746C}">
      <dsp:nvSpPr>
        <dsp:cNvPr id="0" name=""/>
        <dsp:cNvSpPr/>
      </dsp:nvSpPr>
      <dsp:spPr>
        <a:xfrm>
          <a:off x="828719" y="858177"/>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Komitmen thd Kompetensi</a:t>
          </a:r>
        </a:p>
      </dsp:txBody>
      <dsp:txXfrm>
        <a:off x="838652" y="868110"/>
        <a:ext cx="984297" cy="319275"/>
      </dsp:txXfrm>
    </dsp:sp>
    <dsp:sp modelId="{1AAE57AF-FD1E-4C4A-9F30-1A9C5F9D9408}">
      <dsp:nvSpPr>
        <dsp:cNvPr id="0" name=""/>
        <dsp:cNvSpPr/>
      </dsp:nvSpPr>
      <dsp:spPr>
        <a:xfrm>
          <a:off x="713953" y="341440"/>
          <a:ext cx="91440" cy="1102210"/>
        </a:xfrm>
        <a:custGeom>
          <a:avLst/>
          <a:gdLst/>
          <a:ahLst/>
          <a:cxnLst/>
          <a:rect l="0" t="0" r="0" b="0"/>
          <a:pathLst>
            <a:path>
              <a:moveTo>
                <a:pt x="45720" y="0"/>
              </a:moveTo>
              <a:lnTo>
                <a:pt x="45720" y="1102210"/>
              </a:lnTo>
              <a:lnTo>
                <a:pt x="122786" y="110221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C4FD69-146B-4122-8AC6-42A7116F6227}">
      <dsp:nvSpPr>
        <dsp:cNvPr id="0" name=""/>
        <dsp:cNvSpPr/>
      </dsp:nvSpPr>
      <dsp:spPr>
        <a:xfrm>
          <a:off x="836739" y="1274080"/>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Kepemimpinan yg kondusif</a:t>
          </a:r>
        </a:p>
      </dsp:txBody>
      <dsp:txXfrm>
        <a:off x="846672" y="1284013"/>
        <a:ext cx="984297" cy="319275"/>
      </dsp:txXfrm>
    </dsp:sp>
    <dsp:sp modelId="{D5070A67-E59F-4CB4-B617-D9F820D1A070}">
      <dsp:nvSpPr>
        <dsp:cNvPr id="0" name=""/>
        <dsp:cNvSpPr/>
      </dsp:nvSpPr>
      <dsp:spPr>
        <a:xfrm>
          <a:off x="713953" y="341440"/>
          <a:ext cx="91440" cy="1510092"/>
        </a:xfrm>
        <a:custGeom>
          <a:avLst/>
          <a:gdLst/>
          <a:ahLst/>
          <a:cxnLst/>
          <a:rect l="0" t="0" r="0" b="0"/>
          <a:pathLst>
            <a:path>
              <a:moveTo>
                <a:pt x="45720" y="0"/>
              </a:moveTo>
              <a:lnTo>
                <a:pt x="45720" y="1510092"/>
              </a:lnTo>
              <a:lnTo>
                <a:pt x="106741" y="151009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FE7312-24BD-452D-954E-D4B3A59BC975}">
      <dsp:nvSpPr>
        <dsp:cNvPr id="0" name=""/>
        <dsp:cNvSpPr/>
      </dsp:nvSpPr>
      <dsp:spPr>
        <a:xfrm>
          <a:off x="820694" y="1681962"/>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Struktur organisasi sesuai kebutuhan</a:t>
          </a:r>
        </a:p>
      </dsp:txBody>
      <dsp:txXfrm>
        <a:off x="830627" y="1691895"/>
        <a:ext cx="984297" cy="319275"/>
      </dsp:txXfrm>
    </dsp:sp>
    <dsp:sp modelId="{485162E0-AB67-4C75-99D5-74F8F3602B4B}">
      <dsp:nvSpPr>
        <dsp:cNvPr id="0" name=""/>
        <dsp:cNvSpPr/>
      </dsp:nvSpPr>
      <dsp:spPr>
        <a:xfrm>
          <a:off x="713953" y="341440"/>
          <a:ext cx="91440" cy="1966109"/>
        </a:xfrm>
        <a:custGeom>
          <a:avLst/>
          <a:gdLst/>
          <a:ahLst/>
          <a:cxnLst/>
          <a:rect l="0" t="0" r="0" b="0"/>
          <a:pathLst>
            <a:path>
              <a:moveTo>
                <a:pt x="45720" y="0"/>
              </a:moveTo>
              <a:lnTo>
                <a:pt x="45720" y="1966109"/>
              </a:lnTo>
              <a:lnTo>
                <a:pt x="98715" y="196610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9D0450-1873-414B-A589-D15E179A3791}">
      <dsp:nvSpPr>
        <dsp:cNvPr id="0" name=""/>
        <dsp:cNvSpPr/>
      </dsp:nvSpPr>
      <dsp:spPr>
        <a:xfrm>
          <a:off x="812668" y="2137979"/>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Delegasi wewenang &amp; tanggung jwb</a:t>
          </a:r>
        </a:p>
      </dsp:txBody>
      <dsp:txXfrm>
        <a:off x="822601" y="2147912"/>
        <a:ext cx="984297" cy="319275"/>
      </dsp:txXfrm>
    </dsp:sp>
    <dsp:sp modelId="{219FC300-BE71-4E2E-AD06-09B69D997F82}">
      <dsp:nvSpPr>
        <dsp:cNvPr id="0" name=""/>
        <dsp:cNvSpPr/>
      </dsp:nvSpPr>
      <dsp:spPr>
        <a:xfrm>
          <a:off x="713953" y="341440"/>
          <a:ext cx="91440" cy="2390036"/>
        </a:xfrm>
        <a:custGeom>
          <a:avLst/>
          <a:gdLst/>
          <a:ahLst/>
          <a:cxnLst/>
          <a:rect l="0" t="0" r="0" b="0"/>
          <a:pathLst>
            <a:path>
              <a:moveTo>
                <a:pt x="45720" y="0"/>
              </a:moveTo>
              <a:lnTo>
                <a:pt x="45720" y="2390036"/>
              </a:lnTo>
              <a:lnTo>
                <a:pt x="114761" y="239003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9F63B1-33C6-40B5-8E9E-D2D6BAA53DA9}">
      <dsp:nvSpPr>
        <dsp:cNvPr id="0" name=""/>
        <dsp:cNvSpPr/>
      </dsp:nvSpPr>
      <dsp:spPr>
        <a:xfrm>
          <a:off x="828714" y="256190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Kebijakan pembnaan SDM</a:t>
          </a:r>
        </a:p>
      </dsp:txBody>
      <dsp:txXfrm>
        <a:off x="838647" y="2571839"/>
        <a:ext cx="984297" cy="319275"/>
      </dsp:txXfrm>
    </dsp:sp>
    <dsp:sp modelId="{3DAEDA8B-B9C8-4F93-BA73-64468E01EF45}">
      <dsp:nvSpPr>
        <dsp:cNvPr id="0" name=""/>
        <dsp:cNvSpPr/>
      </dsp:nvSpPr>
      <dsp:spPr>
        <a:xfrm>
          <a:off x="713953" y="341440"/>
          <a:ext cx="91440" cy="2805942"/>
        </a:xfrm>
        <a:custGeom>
          <a:avLst/>
          <a:gdLst/>
          <a:ahLst/>
          <a:cxnLst/>
          <a:rect l="0" t="0" r="0" b="0"/>
          <a:pathLst>
            <a:path>
              <a:moveTo>
                <a:pt x="45720" y="0"/>
              </a:moveTo>
              <a:lnTo>
                <a:pt x="45720" y="2805942"/>
              </a:lnTo>
              <a:lnTo>
                <a:pt x="114766" y="280594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8EDDCD-08C7-48F5-9C4F-3AA1D31E30AF}">
      <dsp:nvSpPr>
        <dsp:cNvPr id="0" name=""/>
        <dsp:cNvSpPr/>
      </dsp:nvSpPr>
      <dsp:spPr>
        <a:xfrm>
          <a:off x="828719" y="2977812"/>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Peran APIP yang efektif</a:t>
          </a:r>
        </a:p>
      </dsp:txBody>
      <dsp:txXfrm>
        <a:off x="838652" y="2987745"/>
        <a:ext cx="984297" cy="319275"/>
      </dsp:txXfrm>
    </dsp:sp>
    <dsp:sp modelId="{4C1A23A5-714E-4275-B78D-4B21FB77D33D}">
      <dsp:nvSpPr>
        <dsp:cNvPr id="0" name=""/>
        <dsp:cNvSpPr/>
      </dsp:nvSpPr>
      <dsp:spPr>
        <a:xfrm>
          <a:off x="713953" y="341440"/>
          <a:ext cx="91440" cy="3213821"/>
        </a:xfrm>
        <a:custGeom>
          <a:avLst/>
          <a:gdLst/>
          <a:ahLst/>
          <a:cxnLst/>
          <a:rect l="0" t="0" r="0" b="0"/>
          <a:pathLst>
            <a:path>
              <a:moveTo>
                <a:pt x="45720" y="0"/>
              </a:moveTo>
              <a:lnTo>
                <a:pt x="45720" y="3213821"/>
              </a:lnTo>
              <a:lnTo>
                <a:pt x="122786" y="3213821"/>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3CEB062-51D8-44AA-B9B2-8CC6C7F31AFF}">
      <dsp:nvSpPr>
        <dsp:cNvPr id="0" name=""/>
        <dsp:cNvSpPr/>
      </dsp:nvSpPr>
      <dsp:spPr>
        <a:xfrm>
          <a:off x="836739" y="3385691"/>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Hubungan kerja yg baik</a:t>
          </a:r>
        </a:p>
      </dsp:txBody>
      <dsp:txXfrm>
        <a:off x="846672" y="3395624"/>
        <a:ext cx="984297" cy="319275"/>
      </dsp:txXfrm>
    </dsp:sp>
    <dsp:sp modelId="{1864F74F-F326-4488-8C95-34CBADAC2829}">
      <dsp:nvSpPr>
        <dsp:cNvPr id="0" name=""/>
        <dsp:cNvSpPr/>
      </dsp:nvSpPr>
      <dsp:spPr>
        <a:xfrm>
          <a:off x="2069860" y="2299"/>
          <a:ext cx="1267352" cy="33914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id-ID" sz="1000" kern="1200">
              <a:solidFill>
                <a:schemeClr val="tx1"/>
              </a:solidFill>
              <a:latin typeface="Iskoola Pota" pitchFamily="34" charset="0"/>
              <a:cs typeface="Iskoola Pota" pitchFamily="34" charset="0"/>
            </a:rPr>
            <a:t>Penilaian Risiko</a:t>
          </a:r>
        </a:p>
      </dsp:txBody>
      <dsp:txXfrm>
        <a:off x="2079793" y="12232"/>
        <a:ext cx="1247486" cy="319275"/>
      </dsp:txXfrm>
    </dsp:sp>
    <dsp:sp modelId="{E635CA58-240F-4F7B-BBFF-151380DEBD38}">
      <dsp:nvSpPr>
        <dsp:cNvPr id="0" name=""/>
        <dsp:cNvSpPr/>
      </dsp:nvSpPr>
      <dsp:spPr>
        <a:xfrm>
          <a:off x="2150876" y="341440"/>
          <a:ext cx="91440" cy="254356"/>
        </a:xfrm>
        <a:custGeom>
          <a:avLst/>
          <a:gdLst/>
          <a:ahLst/>
          <a:cxnLst/>
          <a:rect l="0" t="0" r="0" b="0"/>
          <a:pathLst>
            <a:path>
              <a:moveTo>
                <a:pt x="45720" y="0"/>
              </a:moveTo>
              <a:lnTo>
                <a:pt x="45720" y="254356"/>
              </a:lnTo>
              <a:lnTo>
                <a:pt x="98726" y="25435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9FCDB6E-9657-43C0-B01F-EC6CC802B5D3}">
      <dsp:nvSpPr>
        <dsp:cNvPr id="0" name=""/>
        <dsp:cNvSpPr/>
      </dsp:nvSpPr>
      <dsp:spPr>
        <a:xfrm>
          <a:off x="2249602" y="42622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Identifikasi Risiko</a:t>
          </a:r>
        </a:p>
      </dsp:txBody>
      <dsp:txXfrm>
        <a:off x="2259535" y="436159"/>
        <a:ext cx="984297" cy="319275"/>
      </dsp:txXfrm>
    </dsp:sp>
    <dsp:sp modelId="{FAE17F69-9455-4F10-8F16-117E23D66D61}">
      <dsp:nvSpPr>
        <dsp:cNvPr id="0" name=""/>
        <dsp:cNvSpPr/>
      </dsp:nvSpPr>
      <dsp:spPr>
        <a:xfrm>
          <a:off x="2150876" y="341440"/>
          <a:ext cx="91440" cy="686307"/>
        </a:xfrm>
        <a:custGeom>
          <a:avLst/>
          <a:gdLst/>
          <a:ahLst/>
          <a:cxnLst/>
          <a:rect l="0" t="0" r="0" b="0"/>
          <a:pathLst>
            <a:path>
              <a:moveTo>
                <a:pt x="45720" y="0"/>
              </a:moveTo>
              <a:lnTo>
                <a:pt x="45720" y="686307"/>
              </a:lnTo>
              <a:lnTo>
                <a:pt x="115059" y="68630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5F475B-5800-4FC1-AEC5-BB4128BDBDA3}">
      <dsp:nvSpPr>
        <dsp:cNvPr id="0" name=""/>
        <dsp:cNvSpPr/>
      </dsp:nvSpPr>
      <dsp:spPr>
        <a:xfrm>
          <a:off x="2265935" y="858177"/>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Analisis Risiko</a:t>
          </a:r>
        </a:p>
      </dsp:txBody>
      <dsp:txXfrm>
        <a:off x="2275868" y="868110"/>
        <a:ext cx="984297" cy="319275"/>
      </dsp:txXfrm>
    </dsp:sp>
    <dsp:sp modelId="{BEC4CDE7-80C0-4A99-AEE9-C5CB03D657AA}">
      <dsp:nvSpPr>
        <dsp:cNvPr id="0" name=""/>
        <dsp:cNvSpPr/>
      </dsp:nvSpPr>
      <dsp:spPr>
        <a:xfrm>
          <a:off x="3506783" y="2299"/>
          <a:ext cx="1267352" cy="33914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id-ID" sz="1000" kern="1200">
              <a:solidFill>
                <a:schemeClr val="tx1"/>
              </a:solidFill>
              <a:latin typeface="Iskoola Pota" pitchFamily="34" charset="0"/>
              <a:cs typeface="Iskoola Pota" pitchFamily="34" charset="0"/>
            </a:rPr>
            <a:t>Kegiatan Pengendalian</a:t>
          </a:r>
        </a:p>
      </dsp:txBody>
      <dsp:txXfrm>
        <a:off x="3516716" y="12232"/>
        <a:ext cx="1247486" cy="319275"/>
      </dsp:txXfrm>
    </dsp:sp>
    <dsp:sp modelId="{7ED24C5B-87D6-48C4-A0C2-CDE05FE9D47D}">
      <dsp:nvSpPr>
        <dsp:cNvPr id="0" name=""/>
        <dsp:cNvSpPr/>
      </dsp:nvSpPr>
      <dsp:spPr>
        <a:xfrm>
          <a:off x="3587799" y="341440"/>
          <a:ext cx="91440" cy="256255"/>
        </a:xfrm>
        <a:custGeom>
          <a:avLst/>
          <a:gdLst/>
          <a:ahLst/>
          <a:cxnLst/>
          <a:rect l="0" t="0" r="0" b="0"/>
          <a:pathLst>
            <a:path>
              <a:moveTo>
                <a:pt x="45720" y="0"/>
              </a:moveTo>
              <a:lnTo>
                <a:pt x="45720" y="256255"/>
              </a:lnTo>
              <a:lnTo>
                <a:pt x="106741" y="256255"/>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1B589-8A46-49F5-A665-665C560F37DC}">
      <dsp:nvSpPr>
        <dsp:cNvPr id="0" name=""/>
        <dsp:cNvSpPr/>
      </dsp:nvSpPr>
      <dsp:spPr>
        <a:xfrm>
          <a:off x="3694540" y="428125"/>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Reviu kinerja</a:t>
          </a:r>
        </a:p>
      </dsp:txBody>
      <dsp:txXfrm>
        <a:off x="3704473" y="438058"/>
        <a:ext cx="984297" cy="319275"/>
      </dsp:txXfrm>
    </dsp:sp>
    <dsp:sp modelId="{4DB5D53B-A472-452D-A17A-E0A394D4D967}">
      <dsp:nvSpPr>
        <dsp:cNvPr id="0" name=""/>
        <dsp:cNvSpPr/>
      </dsp:nvSpPr>
      <dsp:spPr>
        <a:xfrm>
          <a:off x="3587799" y="341440"/>
          <a:ext cx="91440" cy="680182"/>
        </a:xfrm>
        <a:custGeom>
          <a:avLst/>
          <a:gdLst/>
          <a:ahLst/>
          <a:cxnLst/>
          <a:rect l="0" t="0" r="0" b="0"/>
          <a:pathLst>
            <a:path>
              <a:moveTo>
                <a:pt x="45720" y="0"/>
              </a:moveTo>
              <a:lnTo>
                <a:pt x="45720" y="680182"/>
              </a:lnTo>
              <a:lnTo>
                <a:pt x="106741" y="68018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4ADEB97-8958-4C17-A9E7-69844E27EA4F}">
      <dsp:nvSpPr>
        <dsp:cNvPr id="0" name=""/>
        <dsp:cNvSpPr/>
      </dsp:nvSpPr>
      <dsp:spPr>
        <a:xfrm>
          <a:off x="3694540" y="852052"/>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Pembinaan SDM</a:t>
          </a:r>
        </a:p>
      </dsp:txBody>
      <dsp:txXfrm>
        <a:off x="3704473" y="861985"/>
        <a:ext cx="984297" cy="319275"/>
      </dsp:txXfrm>
    </dsp:sp>
    <dsp:sp modelId="{53FED128-7123-4A54-B727-03F511B592A6}">
      <dsp:nvSpPr>
        <dsp:cNvPr id="0" name=""/>
        <dsp:cNvSpPr/>
      </dsp:nvSpPr>
      <dsp:spPr>
        <a:xfrm>
          <a:off x="3587799" y="341440"/>
          <a:ext cx="91440" cy="1104109"/>
        </a:xfrm>
        <a:custGeom>
          <a:avLst/>
          <a:gdLst/>
          <a:ahLst/>
          <a:cxnLst/>
          <a:rect l="0" t="0" r="0" b="0"/>
          <a:pathLst>
            <a:path>
              <a:moveTo>
                <a:pt x="45720" y="0"/>
              </a:moveTo>
              <a:lnTo>
                <a:pt x="45720" y="1104109"/>
              </a:lnTo>
              <a:lnTo>
                <a:pt x="106741" y="110410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ECE2F4-F2F9-44B0-A7D9-56C31E410347}">
      <dsp:nvSpPr>
        <dsp:cNvPr id="0" name=""/>
        <dsp:cNvSpPr/>
      </dsp:nvSpPr>
      <dsp:spPr>
        <a:xfrm>
          <a:off x="3694540" y="1275979"/>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Pengendalian Sistem Informasi</a:t>
          </a:r>
        </a:p>
      </dsp:txBody>
      <dsp:txXfrm>
        <a:off x="3704473" y="1285912"/>
        <a:ext cx="984297" cy="319275"/>
      </dsp:txXfrm>
    </dsp:sp>
    <dsp:sp modelId="{368D82B5-1EAB-4A94-8F69-1D2D6DA8CC2C}">
      <dsp:nvSpPr>
        <dsp:cNvPr id="0" name=""/>
        <dsp:cNvSpPr/>
      </dsp:nvSpPr>
      <dsp:spPr>
        <a:xfrm>
          <a:off x="3587799" y="341440"/>
          <a:ext cx="91440" cy="1528036"/>
        </a:xfrm>
        <a:custGeom>
          <a:avLst/>
          <a:gdLst/>
          <a:ahLst/>
          <a:cxnLst/>
          <a:rect l="0" t="0" r="0" b="0"/>
          <a:pathLst>
            <a:path>
              <a:moveTo>
                <a:pt x="45720" y="0"/>
              </a:moveTo>
              <a:lnTo>
                <a:pt x="45720" y="1528036"/>
              </a:lnTo>
              <a:lnTo>
                <a:pt x="106741" y="152803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2BDCB8-C17F-4D2F-8956-1FDB546B2A19}">
      <dsp:nvSpPr>
        <dsp:cNvPr id="0" name=""/>
        <dsp:cNvSpPr/>
      </dsp:nvSpPr>
      <dsp:spPr>
        <a:xfrm>
          <a:off x="3694540" y="169990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Pengendalian fisik aset</a:t>
          </a:r>
        </a:p>
      </dsp:txBody>
      <dsp:txXfrm>
        <a:off x="3704473" y="1709839"/>
        <a:ext cx="984297" cy="319275"/>
      </dsp:txXfrm>
    </dsp:sp>
    <dsp:sp modelId="{D8ED2E60-CE78-4C49-A7B8-EC7B6419B799}">
      <dsp:nvSpPr>
        <dsp:cNvPr id="0" name=""/>
        <dsp:cNvSpPr/>
      </dsp:nvSpPr>
      <dsp:spPr>
        <a:xfrm>
          <a:off x="3587799" y="341440"/>
          <a:ext cx="91440" cy="1951963"/>
        </a:xfrm>
        <a:custGeom>
          <a:avLst/>
          <a:gdLst/>
          <a:ahLst/>
          <a:cxnLst/>
          <a:rect l="0" t="0" r="0" b="0"/>
          <a:pathLst>
            <a:path>
              <a:moveTo>
                <a:pt x="45720" y="0"/>
              </a:moveTo>
              <a:lnTo>
                <a:pt x="45720" y="1951963"/>
              </a:lnTo>
              <a:lnTo>
                <a:pt x="106741" y="1951963"/>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282BE9D-DB51-452F-80C6-E59FCD4BCC39}">
      <dsp:nvSpPr>
        <dsp:cNvPr id="0" name=""/>
        <dsp:cNvSpPr/>
      </dsp:nvSpPr>
      <dsp:spPr>
        <a:xfrm>
          <a:off x="3694540" y="2123833"/>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Penetapan &amp; riviu indikator</a:t>
          </a:r>
        </a:p>
      </dsp:txBody>
      <dsp:txXfrm>
        <a:off x="3704473" y="2133766"/>
        <a:ext cx="984297" cy="319275"/>
      </dsp:txXfrm>
    </dsp:sp>
    <dsp:sp modelId="{A67AF616-769D-442A-B02D-6CC524198F52}">
      <dsp:nvSpPr>
        <dsp:cNvPr id="0" name=""/>
        <dsp:cNvSpPr/>
      </dsp:nvSpPr>
      <dsp:spPr>
        <a:xfrm>
          <a:off x="3587799" y="341440"/>
          <a:ext cx="91440" cy="2375890"/>
        </a:xfrm>
        <a:custGeom>
          <a:avLst/>
          <a:gdLst/>
          <a:ahLst/>
          <a:cxnLst/>
          <a:rect l="0" t="0" r="0" b="0"/>
          <a:pathLst>
            <a:path>
              <a:moveTo>
                <a:pt x="45720" y="0"/>
              </a:moveTo>
              <a:lnTo>
                <a:pt x="45720" y="2375890"/>
              </a:lnTo>
              <a:lnTo>
                <a:pt x="106741" y="2375890"/>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BC5F6-8BC5-436F-96C4-CB22EFA22F44}">
      <dsp:nvSpPr>
        <dsp:cNvPr id="0" name=""/>
        <dsp:cNvSpPr/>
      </dsp:nvSpPr>
      <dsp:spPr>
        <a:xfrm>
          <a:off x="3694540" y="2547760"/>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Pemisahan fungsi</a:t>
          </a:r>
        </a:p>
      </dsp:txBody>
      <dsp:txXfrm>
        <a:off x="3704473" y="2557693"/>
        <a:ext cx="984297" cy="319275"/>
      </dsp:txXfrm>
    </dsp:sp>
    <dsp:sp modelId="{FA68D4BF-0ECE-41C9-BA24-3D25C775BA69}">
      <dsp:nvSpPr>
        <dsp:cNvPr id="0" name=""/>
        <dsp:cNvSpPr/>
      </dsp:nvSpPr>
      <dsp:spPr>
        <a:xfrm>
          <a:off x="3587799" y="341440"/>
          <a:ext cx="91440" cy="2799818"/>
        </a:xfrm>
        <a:custGeom>
          <a:avLst/>
          <a:gdLst/>
          <a:ahLst/>
          <a:cxnLst/>
          <a:rect l="0" t="0" r="0" b="0"/>
          <a:pathLst>
            <a:path>
              <a:moveTo>
                <a:pt x="45720" y="0"/>
              </a:moveTo>
              <a:lnTo>
                <a:pt x="45720" y="2799818"/>
              </a:lnTo>
              <a:lnTo>
                <a:pt x="106741" y="2799818"/>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AC86A28-7995-4534-A5CF-D241B9241A2F}">
      <dsp:nvSpPr>
        <dsp:cNvPr id="0" name=""/>
        <dsp:cNvSpPr/>
      </dsp:nvSpPr>
      <dsp:spPr>
        <a:xfrm>
          <a:off x="3694540" y="2971688"/>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Otorisasi</a:t>
          </a:r>
        </a:p>
      </dsp:txBody>
      <dsp:txXfrm>
        <a:off x="3704473" y="2981621"/>
        <a:ext cx="984297" cy="319275"/>
      </dsp:txXfrm>
    </dsp:sp>
    <dsp:sp modelId="{E10CD616-4EFC-4DBF-A70E-37042C0A494C}">
      <dsp:nvSpPr>
        <dsp:cNvPr id="0" name=""/>
        <dsp:cNvSpPr/>
      </dsp:nvSpPr>
      <dsp:spPr>
        <a:xfrm>
          <a:off x="3587799" y="341440"/>
          <a:ext cx="91440" cy="3223745"/>
        </a:xfrm>
        <a:custGeom>
          <a:avLst/>
          <a:gdLst/>
          <a:ahLst/>
          <a:cxnLst/>
          <a:rect l="0" t="0" r="0" b="0"/>
          <a:pathLst>
            <a:path>
              <a:moveTo>
                <a:pt x="45720" y="0"/>
              </a:moveTo>
              <a:lnTo>
                <a:pt x="45720" y="3223745"/>
              </a:lnTo>
              <a:lnTo>
                <a:pt x="106741" y="3223745"/>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72A7A3-6EA2-4416-B069-5D6A31557D7E}">
      <dsp:nvSpPr>
        <dsp:cNvPr id="0" name=""/>
        <dsp:cNvSpPr/>
      </dsp:nvSpPr>
      <dsp:spPr>
        <a:xfrm>
          <a:off x="3694540" y="3395615"/>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Pencatatan</a:t>
          </a:r>
        </a:p>
      </dsp:txBody>
      <dsp:txXfrm>
        <a:off x="3704473" y="3405548"/>
        <a:ext cx="984297" cy="319275"/>
      </dsp:txXfrm>
    </dsp:sp>
    <dsp:sp modelId="{28D62DFA-BC43-4DE1-AABF-1CE1B4FE3445}">
      <dsp:nvSpPr>
        <dsp:cNvPr id="0" name=""/>
        <dsp:cNvSpPr/>
      </dsp:nvSpPr>
      <dsp:spPr>
        <a:xfrm>
          <a:off x="3587799" y="341440"/>
          <a:ext cx="91440" cy="3647672"/>
        </a:xfrm>
        <a:custGeom>
          <a:avLst/>
          <a:gdLst/>
          <a:ahLst/>
          <a:cxnLst/>
          <a:rect l="0" t="0" r="0" b="0"/>
          <a:pathLst>
            <a:path>
              <a:moveTo>
                <a:pt x="45720" y="0"/>
              </a:moveTo>
              <a:lnTo>
                <a:pt x="45720" y="3647672"/>
              </a:lnTo>
              <a:lnTo>
                <a:pt x="106741" y="3647672"/>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A85E0-AB24-444C-B683-50C5C47D8E99}">
      <dsp:nvSpPr>
        <dsp:cNvPr id="0" name=""/>
        <dsp:cNvSpPr/>
      </dsp:nvSpPr>
      <dsp:spPr>
        <a:xfrm>
          <a:off x="3694540" y="3819542"/>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Pembatasan akses</a:t>
          </a:r>
        </a:p>
      </dsp:txBody>
      <dsp:txXfrm>
        <a:off x="3704473" y="3829475"/>
        <a:ext cx="984297" cy="319275"/>
      </dsp:txXfrm>
    </dsp:sp>
    <dsp:sp modelId="{B828C8C6-9C45-4514-BA3A-B0599F8D913E}">
      <dsp:nvSpPr>
        <dsp:cNvPr id="0" name=""/>
        <dsp:cNvSpPr/>
      </dsp:nvSpPr>
      <dsp:spPr>
        <a:xfrm>
          <a:off x="3587799" y="341440"/>
          <a:ext cx="91440" cy="4071599"/>
        </a:xfrm>
        <a:custGeom>
          <a:avLst/>
          <a:gdLst/>
          <a:ahLst/>
          <a:cxnLst/>
          <a:rect l="0" t="0" r="0" b="0"/>
          <a:pathLst>
            <a:path>
              <a:moveTo>
                <a:pt x="45720" y="0"/>
              </a:moveTo>
              <a:lnTo>
                <a:pt x="45720" y="4071599"/>
              </a:lnTo>
              <a:lnTo>
                <a:pt x="106741" y="4071599"/>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79F32E-770F-499A-A63B-9F5638DE69E0}">
      <dsp:nvSpPr>
        <dsp:cNvPr id="0" name=""/>
        <dsp:cNvSpPr/>
      </dsp:nvSpPr>
      <dsp:spPr>
        <a:xfrm>
          <a:off x="3694540" y="4243469"/>
          <a:ext cx="1000755"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Akuntabilitas</a:t>
          </a:r>
        </a:p>
      </dsp:txBody>
      <dsp:txXfrm>
        <a:off x="3704473" y="4253402"/>
        <a:ext cx="980889" cy="319275"/>
      </dsp:txXfrm>
    </dsp:sp>
    <dsp:sp modelId="{0B975A95-31C8-4E08-912A-FD4698B23062}">
      <dsp:nvSpPr>
        <dsp:cNvPr id="0" name=""/>
        <dsp:cNvSpPr/>
      </dsp:nvSpPr>
      <dsp:spPr>
        <a:xfrm>
          <a:off x="3587799" y="341440"/>
          <a:ext cx="91440" cy="4494817"/>
        </a:xfrm>
        <a:custGeom>
          <a:avLst/>
          <a:gdLst/>
          <a:ahLst/>
          <a:cxnLst/>
          <a:rect l="0" t="0" r="0" b="0"/>
          <a:pathLst>
            <a:path>
              <a:moveTo>
                <a:pt x="45720" y="0"/>
              </a:moveTo>
              <a:lnTo>
                <a:pt x="45720" y="4494817"/>
              </a:lnTo>
              <a:lnTo>
                <a:pt x="106741" y="4494817"/>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DAD84D-8126-4FEC-B9C4-9CF7D28CABAF}">
      <dsp:nvSpPr>
        <dsp:cNvPr id="0" name=""/>
        <dsp:cNvSpPr/>
      </dsp:nvSpPr>
      <dsp:spPr>
        <a:xfrm>
          <a:off x="3694540" y="4666687"/>
          <a:ext cx="1000755"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Dokumentasi SPI</a:t>
          </a:r>
        </a:p>
      </dsp:txBody>
      <dsp:txXfrm>
        <a:off x="3704473" y="4676620"/>
        <a:ext cx="980889" cy="319275"/>
      </dsp:txXfrm>
    </dsp:sp>
    <dsp:sp modelId="{5110E44E-3E81-4EF3-B382-A0CEA8497B57}">
      <dsp:nvSpPr>
        <dsp:cNvPr id="0" name=""/>
        <dsp:cNvSpPr/>
      </dsp:nvSpPr>
      <dsp:spPr>
        <a:xfrm>
          <a:off x="4943706" y="2299"/>
          <a:ext cx="1267352" cy="33914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id-ID" sz="1000" kern="1200">
              <a:solidFill>
                <a:schemeClr val="tx1"/>
              </a:solidFill>
              <a:latin typeface="Iskoola Pota" pitchFamily="34" charset="0"/>
              <a:cs typeface="Iskoola Pota" pitchFamily="34" charset="0"/>
            </a:rPr>
            <a:t>Informasi &amp; Komunikasi</a:t>
          </a:r>
        </a:p>
      </dsp:txBody>
      <dsp:txXfrm>
        <a:off x="4953639" y="12232"/>
        <a:ext cx="1247486" cy="319275"/>
      </dsp:txXfrm>
    </dsp:sp>
    <dsp:sp modelId="{C82B7412-2D71-4CF9-9986-FE4DCFFDD47C}">
      <dsp:nvSpPr>
        <dsp:cNvPr id="0" name=""/>
        <dsp:cNvSpPr/>
      </dsp:nvSpPr>
      <dsp:spPr>
        <a:xfrm>
          <a:off x="5024722" y="341440"/>
          <a:ext cx="91440" cy="254356"/>
        </a:xfrm>
        <a:custGeom>
          <a:avLst/>
          <a:gdLst/>
          <a:ahLst/>
          <a:cxnLst/>
          <a:rect l="0" t="0" r="0" b="0"/>
          <a:pathLst>
            <a:path>
              <a:moveTo>
                <a:pt x="45720" y="0"/>
              </a:moveTo>
              <a:lnTo>
                <a:pt x="45720" y="254356"/>
              </a:lnTo>
              <a:lnTo>
                <a:pt x="106730" y="25435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25772B-58C0-4A0A-9809-F68AE9F53295}">
      <dsp:nvSpPr>
        <dsp:cNvPr id="0" name=""/>
        <dsp:cNvSpPr/>
      </dsp:nvSpPr>
      <dsp:spPr>
        <a:xfrm>
          <a:off x="5131452" y="42622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Informasi</a:t>
          </a:r>
        </a:p>
      </dsp:txBody>
      <dsp:txXfrm>
        <a:off x="5141385" y="436159"/>
        <a:ext cx="984297" cy="319275"/>
      </dsp:txXfrm>
    </dsp:sp>
    <dsp:sp modelId="{098681E8-4AA8-4C76-830F-FD8CCA7B59D2}">
      <dsp:nvSpPr>
        <dsp:cNvPr id="0" name=""/>
        <dsp:cNvSpPr/>
      </dsp:nvSpPr>
      <dsp:spPr>
        <a:xfrm>
          <a:off x="5024722" y="341440"/>
          <a:ext cx="91440" cy="678283"/>
        </a:xfrm>
        <a:custGeom>
          <a:avLst/>
          <a:gdLst/>
          <a:ahLst/>
          <a:cxnLst/>
          <a:rect l="0" t="0" r="0" b="0"/>
          <a:pathLst>
            <a:path>
              <a:moveTo>
                <a:pt x="45720" y="0"/>
              </a:moveTo>
              <a:lnTo>
                <a:pt x="45720" y="678283"/>
              </a:lnTo>
              <a:lnTo>
                <a:pt x="106730" y="678283"/>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2F4BC6-2D72-4C5D-83A9-EB18B6FBA90A}">
      <dsp:nvSpPr>
        <dsp:cNvPr id="0" name=""/>
        <dsp:cNvSpPr/>
      </dsp:nvSpPr>
      <dsp:spPr>
        <a:xfrm>
          <a:off x="5131452" y="850153"/>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Komunikasi Efektif</a:t>
          </a:r>
        </a:p>
      </dsp:txBody>
      <dsp:txXfrm>
        <a:off x="5141385" y="860086"/>
        <a:ext cx="984297" cy="319275"/>
      </dsp:txXfrm>
    </dsp:sp>
    <dsp:sp modelId="{7C54CB56-EA12-4E92-8917-896063A48EE2}">
      <dsp:nvSpPr>
        <dsp:cNvPr id="0" name=""/>
        <dsp:cNvSpPr/>
      </dsp:nvSpPr>
      <dsp:spPr>
        <a:xfrm>
          <a:off x="6380629" y="2299"/>
          <a:ext cx="1267352" cy="339141"/>
        </a:xfrm>
        <a:prstGeom prst="roundRect">
          <a:avLst>
            <a:gd name="adj" fmla="val 10000"/>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id-ID" sz="1000" kern="1200">
              <a:solidFill>
                <a:schemeClr val="tx1"/>
              </a:solidFill>
              <a:latin typeface="Iskoola Pota" pitchFamily="34" charset="0"/>
              <a:cs typeface="Iskoola Pota" pitchFamily="34" charset="0"/>
            </a:rPr>
            <a:t>Pemantauan</a:t>
          </a:r>
        </a:p>
      </dsp:txBody>
      <dsp:txXfrm>
        <a:off x="6390562" y="12232"/>
        <a:ext cx="1247486" cy="319275"/>
      </dsp:txXfrm>
    </dsp:sp>
    <dsp:sp modelId="{64FEB5D7-9C19-49AF-A430-95891A241769}">
      <dsp:nvSpPr>
        <dsp:cNvPr id="0" name=""/>
        <dsp:cNvSpPr/>
      </dsp:nvSpPr>
      <dsp:spPr>
        <a:xfrm>
          <a:off x="6461645" y="341440"/>
          <a:ext cx="91440" cy="254356"/>
        </a:xfrm>
        <a:custGeom>
          <a:avLst/>
          <a:gdLst/>
          <a:ahLst/>
          <a:cxnLst/>
          <a:rect l="0" t="0" r="0" b="0"/>
          <a:pathLst>
            <a:path>
              <a:moveTo>
                <a:pt x="45720" y="0"/>
              </a:moveTo>
              <a:lnTo>
                <a:pt x="45720" y="254356"/>
              </a:lnTo>
              <a:lnTo>
                <a:pt x="98699" y="254356"/>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C82A0B-DABF-43A4-A013-7ED85627EF67}">
      <dsp:nvSpPr>
        <dsp:cNvPr id="0" name=""/>
        <dsp:cNvSpPr/>
      </dsp:nvSpPr>
      <dsp:spPr>
        <a:xfrm>
          <a:off x="6560344" y="426226"/>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Pemantauan berkelanjutan</a:t>
          </a:r>
        </a:p>
      </dsp:txBody>
      <dsp:txXfrm>
        <a:off x="6570277" y="436159"/>
        <a:ext cx="984297" cy="319275"/>
      </dsp:txXfrm>
    </dsp:sp>
    <dsp:sp modelId="{6AFA880E-B2E3-49E1-ABA9-AED7381E41BC}">
      <dsp:nvSpPr>
        <dsp:cNvPr id="0" name=""/>
        <dsp:cNvSpPr/>
      </dsp:nvSpPr>
      <dsp:spPr>
        <a:xfrm>
          <a:off x="6461645" y="341440"/>
          <a:ext cx="91440" cy="678283"/>
        </a:xfrm>
        <a:custGeom>
          <a:avLst/>
          <a:gdLst/>
          <a:ahLst/>
          <a:cxnLst/>
          <a:rect l="0" t="0" r="0" b="0"/>
          <a:pathLst>
            <a:path>
              <a:moveTo>
                <a:pt x="45720" y="0"/>
              </a:moveTo>
              <a:lnTo>
                <a:pt x="45720" y="678283"/>
              </a:lnTo>
              <a:lnTo>
                <a:pt x="98699" y="678283"/>
              </a:lnTo>
            </a:path>
          </a:pathLst>
        </a:custGeom>
        <a:noFill/>
        <a:ln w="1905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D474D1-A862-460A-977A-4AA92627646B}">
      <dsp:nvSpPr>
        <dsp:cNvPr id="0" name=""/>
        <dsp:cNvSpPr/>
      </dsp:nvSpPr>
      <dsp:spPr>
        <a:xfrm>
          <a:off x="6560344" y="850153"/>
          <a:ext cx="1004163" cy="339141"/>
        </a:xfrm>
        <a:prstGeom prst="roundRect">
          <a:avLst>
            <a:gd name="adj" fmla="val 10000"/>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txBody>
        <a:bodyPr spcFirstLastPara="0" vert="horz" wrap="square" lIns="17145" tIns="11430" rIns="17145" bIns="11430" numCol="1" spcCol="1270" anchor="ctr" anchorCtr="0">
          <a:noAutofit/>
        </a:bodyPr>
        <a:lstStyle/>
        <a:p>
          <a:pPr lvl="0" algn="ctr" defTabSz="400050">
            <a:lnSpc>
              <a:spcPct val="90000"/>
            </a:lnSpc>
            <a:spcBef>
              <a:spcPct val="0"/>
            </a:spcBef>
            <a:spcAft>
              <a:spcPct val="35000"/>
            </a:spcAft>
          </a:pPr>
          <a:r>
            <a:rPr lang="id-ID" sz="900" kern="1200">
              <a:latin typeface="Iskoola Pota" pitchFamily="34" charset="0"/>
              <a:cs typeface="Iskoola Pota" pitchFamily="34" charset="0"/>
            </a:rPr>
            <a:t>Evaluasi terpisah</a:t>
          </a:r>
        </a:p>
      </dsp:txBody>
      <dsp:txXfrm>
        <a:off x="6570277" y="860086"/>
        <a:ext cx="984297" cy="3192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FDB038-FD5A-4B01-87EB-2019A425CB18}">
      <dsp:nvSpPr>
        <dsp:cNvPr id="0" name=""/>
        <dsp:cNvSpPr/>
      </dsp:nvSpPr>
      <dsp:spPr>
        <a:xfrm>
          <a:off x="1028" y="0"/>
          <a:ext cx="2673929" cy="46962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PERENCANAAN</a:t>
          </a:r>
          <a:endParaRPr lang="id-ID" sz="2600" kern="1200" dirty="0"/>
        </a:p>
      </dsp:txBody>
      <dsp:txXfrm>
        <a:off x="1028" y="0"/>
        <a:ext cx="2673929" cy="1408888"/>
      </dsp:txXfrm>
    </dsp:sp>
    <dsp:sp modelId="{B9A30314-AF53-4C42-9A14-5D9DEB3618F7}">
      <dsp:nvSpPr>
        <dsp:cNvPr id="0" name=""/>
        <dsp:cNvSpPr/>
      </dsp:nvSpPr>
      <dsp:spPr>
        <a:xfrm>
          <a:off x="268421" y="1409290"/>
          <a:ext cx="2139143" cy="922634"/>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Penyusunan Desain Penyelenggaraan SPIP</a:t>
          </a:r>
          <a:endParaRPr lang="id-ID" sz="1500" kern="1200" dirty="0"/>
        </a:p>
      </dsp:txBody>
      <dsp:txXfrm>
        <a:off x="295444" y="1436313"/>
        <a:ext cx="2085097" cy="868588"/>
      </dsp:txXfrm>
    </dsp:sp>
    <dsp:sp modelId="{EB4B58E2-7A54-4482-99CC-299680F97804}">
      <dsp:nvSpPr>
        <dsp:cNvPr id="0" name=""/>
        <dsp:cNvSpPr/>
      </dsp:nvSpPr>
      <dsp:spPr>
        <a:xfrm>
          <a:off x="268421" y="2473867"/>
          <a:ext cx="2139143" cy="922634"/>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Rencana Tindak Pengendalian</a:t>
          </a:r>
          <a:endParaRPr lang="id-ID" sz="1500" kern="1200" dirty="0"/>
        </a:p>
      </dsp:txBody>
      <dsp:txXfrm>
        <a:off x="295444" y="2500890"/>
        <a:ext cx="2085097" cy="868588"/>
      </dsp:txXfrm>
    </dsp:sp>
    <dsp:sp modelId="{D4367524-733A-413E-9C94-C94456CB4409}">
      <dsp:nvSpPr>
        <dsp:cNvPr id="0" name=""/>
        <dsp:cNvSpPr/>
      </dsp:nvSpPr>
      <dsp:spPr>
        <a:xfrm>
          <a:off x="268421" y="3538445"/>
          <a:ext cx="2139143" cy="922634"/>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Strategi penyelenggaraan SPIP/RTP dituangkan dlm RKP/RKPD</a:t>
          </a:r>
          <a:endParaRPr lang="id-ID" sz="1500" kern="1200" dirty="0"/>
        </a:p>
      </dsp:txBody>
      <dsp:txXfrm>
        <a:off x="295444" y="3565468"/>
        <a:ext cx="2085097" cy="868588"/>
      </dsp:txXfrm>
    </dsp:sp>
    <dsp:sp modelId="{4BB18535-9C1F-431A-BDC3-70816A695D15}">
      <dsp:nvSpPr>
        <dsp:cNvPr id="0" name=""/>
        <dsp:cNvSpPr/>
      </dsp:nvSpPr>
      <dsp:spPr>
        <a:xfrm>
          <a:off x="2875503" y="0"/>
          <a:ext cx="2673929" cy="46962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PENGANGGARAN</a:t>
          </a:r>
          <a:endParaRPr lang="id-ID" sz="2600" kern="1200" dirty="0"/>
        </a:p>
      </dsp:txBody>
      <dsp:txXfrm>
        <a:off x="2875503" y="0"/>
        <a:ext cx="2673929" cy="1408888"/>
      </dsp:txXfrm>
    </dsp:sp>
    <dsp:sp modelId="{0C50BF6F-D1B7-4895-86D0-487DECF0BE91}">
      <dsp:nvSpPr>
        <dsp:cNvPr id="0" name=""/>
        <dsp:cNvSpPr/>
      </dsp:nvSpPr>
      <dsp:spPr>
        <a:xfrm>
          <a:off x="3142896" y="1408888"/>
          <a:ext cx="2139143" cy="3052592"/>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Kegiatan penyelenggaraan SPIP dituangkan dalam dokumen anggaran tahunan</a:t>
          </a:r>
          <a:endParaRPr lang="id-ID" sz="1500" kern="1200" dirty="0"/>
        </a:p>
      </dsp:txBody>
      <dsp:txXfrm>
        <a:off x="3205549" y="1471541"/>
        <a:ext cx="2013837" cy="2927286"/>
      </dsp:txXfrm>
    </dsp:sp>
    <dsp:sp modelId="{256F2AEB-7D3B-476B-8D4C-5F1134BB7C05}">
      <dsp:nvSpPr>
        <dsp:cNvPr id="0" name=""/>
        <dsp:cNvSpPr/>
      </dsp:nvSpPr>
      <dsp:spPr>
        <a:xfrm>
          <a:off x="5749977" y="0"/>
          <a:ext cx="2673929" cy="4696296"/>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id-ID" sz="2600" kern="1200" dirty="0" smtClean="0"/>
            <a:t>PELAKSANAAN</a:t>
          </a:r>
          <a:endParaRPr lang="id-ID" sz="2600" kern="1200" dirty="0"/>
        </a:p>
      </dsp:txBody>
      <dsp:txXfrm>
        <a:off x="5749977" y="0"/>
        <a:ext cx="2673929" cy="1408888"/>
      </dsp:txXfrm>
    </dsp:sp>
    <dsp:sp modelId="{0F5E9061-BF90-4C9A-972A-3F8EF827FC4B}">
      <dsp:nvSpPr>
        <dsp:cNvPr id="0" name=""/>
        <dsp:cNvSpPr/>
      </dsp:nvSpPr>
      <dsp:spPr>
        <a:xfrm>
          <a:off x="6017370" y="1410264"/>
          <a:ext cx="2139143" cy="1415997"/>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Perkada penyelenggaraan SPIP</a:t>
          </a:r>
        </a:p>
      </dsp:txBody>
      <dsp:txXfrm>
        <a:off x="6058843" y="1451737"/>
        <a:ext cx="2056197" cy="1333051"/>
      </dsp:txXfrm>
    </dsp:sp>
    <dsp:sp modelId="{2898C31F-B47F-4FA4-9A9B-37BC1D980DED}">
      <dsp:nvSpPr>
        <dsp:cNvPr id="0" name=""/>
        <dsp:cNvSpPr/>
      </dsp:nvSpPr>
      <dsp:spPr>
        <a:xfrm>
          <a:off x="6017370" y="3044107"/>
          <a:ext cx="2139143" cy="1415997"/>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id-ID" sz="1500" kern="1200" dirty="0" smtClean="0"/>
            <a:t>Satgas Penyelenggara SPIP K/L/P atau unit penanggung jawab penyelengg. SPIP</a:t>
          </a:r>
          <a:endParaRPr lang="id-ID" sz="1500" kern="1200" dirty="0"/>
        </a:p>
      </dsp:txBody>
      <dsp:txXfrm>
        <a:off x="6058843" y="3085580"/>
        <a:ext cx="2056197" cy="13330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199BEE-DE44-4507-AE71-04A48FEA59CE}">
      <dsp:nvSpPr>
        <dsp:cNvPr id="0" name=""/>
        <dsp:cNvSpPr/>
      </dsp:nvSpPr>
      <dsp:spPr>
        <a:xfrm>
          <a:off x="3977" y="2195"/>
          <a:ext cx="8145444" cy="1448841"/>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Mengkoordinasikan pelaksanaan penyelenggaraan SPIP di lingkungan K/L/P. </a:t>
          </a:r>
          <a:endParaRPr lang="id-ID" sz="2900" kern="1200" dirty="0"/>
        </a:p>
      </dsp:txBody>
      <dsp:txXfrm>
        <a:off x="74704" y="72922"/>
        <a:ext cx="8003990" cy="1307387"/>
      </dsp:txXfrm>
    </dsp:sp>
    <dsp:sp modelId="{D2D0630A-FD90-4E60-8C6B-5F13AF990447}">
      <dsp:nvSpPr>
        <dsp:cNvPr id="0" name=""/>
        <dsp:cNvSpPr/>
      </dsp:nvSpPr>
      <dsp:spPr>
        <a:xfrm>
          <a:off x="3977" y="1523479"/>
          <a:ext cx="8145444" cy="1448841"/>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Memonitor penyelenggaraan SPIP dan mengkoordinasikan tindak lanjut hasil penilaian maturitas SPIP.</a:t>
          </a:r>
          <a:endParaRPr lang="id-ID" sz="2900" kern="1200" dirty="0"/>
        </a:p>
      </dsp:txBody>
      <dsp:txXfrm>
        <a:off x="74704" y="1594206"/>
        <a:ext cx="8003990" cy="1307387"/>
      </dsp:txXfrm>
    </dsp:sp>
    <dsp:sp modelId="{E9064A72-2D2F-4C70-9EF3-F0642594E09A}">
      <dsp:nvSpPr>
        <dsp:cNvPr id="0" name=""/>
        <dsp:cNvSpPr/>
      </dsp:nvSpPr>
      <dsp:spPr>
        <a:xfrm>
          <a:off x="3977" y="3044762"/>
          <a:ext cx="8145444" cy="144884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id-ID" sz="2900" kern="1200" dirty="0" smtClean="0"/>
            <a:t>Mendokumentasikan SPIP di K/L/P</a:t>
          </a:r>
          <a:endParaRPr lang="id-ID" sz="2900" kern="1200" dirty="0"/>
        </a:p>
      </dsp:txBody>
      <dsp:txXfrm>
        <a:off x="74704" y="3115489"/>
        <a:ext cx="8003990" cy="13073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0A40F5-5449-4DAC-BC30-15198B2186D9}">
      <dsp:nvSpPr>
        <dsp:cNvPr id="0" name=""/>
        <dsp:cNvSpPr/>
      </dsp:nvSpPr>
      <dsp:spPr>
        <a:xfrm>
          <a:off x="7024" y="416364"/>
          <a:ext cx="2099694" cy="1259816"/>
        </a:xfrm>
        <a:prstGeom prst="roundRect">
          <a:avLst>
            <a:gd name="adj" fmla="val 10000"/>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P</a:t>
          </a:r>
          <a:r>
            <a:rPr lang="es-ES" sz="1400" kern="1200" dirty="0" smtClean="0"/>
            <a:t>en</a:t>
          </a:r>
          <a:r>
            <a:rPr lang="id-ID" sz="1400" kern="1200" dirty="0" smtClean="0"/>
            <a:t>yusunan kebijakan dan prosedur tertulis</a:t>
          </a:r>
          <a:endParaRPr lang="id-ID" sz="1400" kern="1200" dirty="0"/>
        </a:p>
      </dsp:txBody>
      <dsp:txXfrm>
        <a:off x="43923" y="453263"/>
        <a:ext cx="2025896" cy="1186018"/>
      </dsp:txXfrm>
    </dsp:sp>
    <dsp:sp modelId="{B521D8FC-2B9C-4430-BBCB-5987FF7B0895}">
      <dsp:nvSpPr>
        <dsp:cNvPr id="0" name=""/>
        <dsp:cNvSpPr/>
      </dsp:nvSpPr>
      <dsp:spPr>
        <a:xfrm>
          <a:off x="2291492" y="785910"/>
          <a:ext cx="445135" cy="52072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a:p>
      </dsp:txBody>
      <dsp:txXfrm>
        <a:off x="2291492" y="890055"/>
        <a:ext cx="311595" cy="312434"/>
      </dsp:txXfrm>
    </dsp:sp>
    <dsp:sp modelId="{3CEA34C5-EFD1-4223-A856-73F4AD56E94C}">
      <dsp:nvSpPr>
        <dsp:cNvPr id="0" name=""/>
        <dsp:cNvSpPr/>
      </dsp:nvSpPr>
      <dsp:spPr>
        <a:xfrm>
          <a:off x="2946596" y="416364"/>
          <a:ext cx="2099694" cy="1259816"/>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Pengkomunikasian kebijakan dan prosedur</a:t>
          </a:r>
          <a:endParaRPr lang="id-ID" sz="1400" kern="1200" dirty="0"/>
        </a:p>
      </dsp:txBody>
      <dsp:txXfrm>
        <a:off x="2983495" y="453263"/>
        <a:ext cx="2025896" cy="1186018"/>
      </dsp:txXfrm>
    </dsp:sp>
    <dsp:sp modelId="{C41ECCAE-1C59-48A8-96BE-1DCE125B30BB}">
      <dsp:nvSpPr>
        <dsp:cNvPr id="0" name=""/>
        <dsp:cNvSpPr/>
      </dsp:nvSpPr>
      <dsp:spPr>
        <a:xfrm>
          <a:off x="5231064" y="785910"/>
          <a:ext cx="445135" cy="520724"/>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a:p>
      </dsp:txBody>
      <dsp:txXfrm>
        <a:off x="5231064" y="890055"/>
        <a:ext cx="311595" cy="312434"/>
      </dsp:txXfrm>
    </dsp:sp>
    <dsp:sp modelId="{8AEA43B4-593B-42C6-9617-9AFDA1D1F562}">
      <dsp:nvSpPr>
        <dsp:cNvPr id="0" name=""/>
        <dsp:cNvSpPr/>
      </dsp:nvSpPr>
      <dsp:spPr>
        <a:xfrm>
          <a:off x="5886168" y="416364"/>
          <a:ext cx="2099694" cy="125981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Peningkatan komitmen implementasi dan dokumentasi,</a:t>
          </a:r>
          <a:endParaRPr lang="id-ID" sz="1400" kern="1200" dirty="0"/>
        </a:p>
      </dsp:txBody>
      <dsp:txXfrm>
        <a:off x="5923067" y="453263"/>
        <a:ext cx="2025896" cy="1186018"/>
      </dsp:txXfrm>
    </dsp:sp>
    <dsp:sp modelId="{FF3EB90A-A1C7-42B7-A8FB-F49E1EBBEA3F}">
      <dsp:nvSpPr>
        <dsp:cNvPr id="0" name=""/>
        <dsp:cNvSpPr/>
      </dsp:nvSpPr>
      <dsp:spPr>
        <a:xfrm rot="5400000">
          <a:off x="6713448" y="1823159"/>
          <a:ext cx="445135" cy="520724"/>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a:p>
      </dsp:txBody>
      <dsp:txXfrm rot="-5400000">
        <a:off x="6779799" y="1860953"/>
        <a:ext cx="312434" cy="311595"/>
      </dsp:txXfrm>
    </dsp:sp>
    <dsp:sp modelId="{E73EADB0-CBEB-4458-8587-FFFD429B14C3}">
      <dsp:nvSpPr>
        <dsp:cNvPr id="0" name=""/>
        <dsp:cNvSpPr/>
      </dsp:nvSpPr>
      <dsp:spPr>
        <a:xfrm>
          <a:off x="5886168" y="2516058"/>
          <a:ext cx="2099694" cy="125981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Evaluasi formal, berkala </a:t>
          </a:r>
          <a:r>
            <a:rPr lang="es-ES" sz="1400" kern="1200" dirty="0" smtClean="0"/>
            <a:t>dan </a:t>
          </a:r>
          <a:r>
            <a:rPr lang="id-ID" sz="1400" kern="1200" dirty="0" smtClean="0"/>
            <a:t> terdokumentasi</a:t>
          </a:r>
          <a:endParaRPr lang="id-ID" sz="1400" kern="1200" dirty="0"/>
        </a:p>
      </dsp:txBody>
      <dsp:txXfrm>
        <a:off x="5923067" y="2552957"/>
        <a:ext cx="2025896" cy="1186018"/>
      </dsp:txXfrm>
    </dsp:sp>
    <dsp:sp modelId="{F65D87D2-E112-441C-9E6F-AFEE48304CBD}">
      <dsp:nvSpPr>
        <dsp:cNvPr id="0" name=""/>
        <dsp:cNvSpPr/>
      </dsp:nvSpPr>
      <dsp:spPr>
        <a:xfrm rot="10800000">
          <a:off x="5256260" y="2885605"/>
          <a:ext cx="445135" cy="520724"/>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id-ID" sz="1100" kern="1200"/>
        </a:p>
      </dsp:txBody>
      <dsp:txXfrm rot="10800000">
        <a:off x="5389800" y="2989750"/>
        <a:ext cx="311595" cy="312434"/>
      </dsp:txXfrm>
    </dsp:sp>
    <dsp:sp modelId="{F6F7FD5F-8F13-49CC-81CB-2F6ED7D733BC}">
      <dsp:nvSpPr>
        <dsp:cNvPr id="0" name=""/>
        <dsp:cNvSpPr/>
      </dsp:nvSpPr>
      <dsp:spPr>
        <a:xfrm>
          <a:off x="2946596" y="2516058"/>
          <a:ext cx="2099694" cy="1259816"/>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id-ID" sz="1400" kern="1200" dirty="0" smtClean="0"/>
            <a:t>Pemantauan/pengembangan</a:t>
          </a:r>
          <a:r>
            <a:rPr lang="es-ES" sz="1400" kern="1200" dirty="0" smtClean="0"/>
            <a:t> </a:t>
          </a:r>
          <a:r>
            <a:rPr lang="es-ES" sz="1400" kern="1200" dirty="0" err="1" smtClean="0"/>
            <a:t>berkelanjutan</a:t>
          </a:r>
          <a:endParaRPr lang="id-ID" sz="1400" kern="1200" dirty="0"/>
        </a:p>
      </dsp:txBody>
      <dsp:txXfrm>
        <a:off x="2983495" y="2552957"/>
        <a:ext cx="2025896" cy="118601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361" cy="49911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0117" y="0"/>
            <a:ext cx="2968361" cy="499110"/>
          </a:xfrm>
          <a:prstGeom prst="rect">
            <a:avLst/>
          </a:prstGeom>
        </p:spPr>
        <p:txBody>
          <a:bodyPr vert="horz" lIns="91440" tIns="45720" rIns="91440" bIns="45720" rtlCol="0"/>
          <a:lstStyle>
            <a:lvl1pPr algn="r">
              <a:defRPr sz="1200"/>
            </a:lvl1pPr>
          </a:lstStyle>
          <a:p>
            <a:fld id="{EB7FBF3C-7E1D-423C-ACC7-6C9D39776914}" type="datetimeFigureOut">
              <a:rPr lang="id-ID" smtClean="0"/>
              <a:pPr/>
              <a:t>14/09/2016</a:t>
            </a:fld>
            <a:endParaRPr lang="id-ID"/>
          </a:p>
        </p:txBody>
      </p:sp>
      <p:sp>
        <p:nvSpPr>
          <p:cNvPr id="4" name="Footer Placeholder 3"/>
          <p:cNvSpPr>
            <a:spLocks noGrp="1"/>
          </p:cNvSpPr>
          <p:nvPr>
            <p:ph type="ftr" sz="quarter" idx="2"/>
          </p:nvPr>
        </p:nvSpPr>
        <p:spPr>
          <a:xfrm>
            <a:off x="0" y="9481358"/>
            <a:ext cx="2968361" cy="49911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0117" y="9481358"/>
            <a:ext cx="2968361" cy="499110"/>
          </a:xfrm>
          <a:prstGeom prst="rect">
            <a:avLst/>
          </a:prstGeom>
        </p:spPr>
        <p:txBody>
          <a:bodyPr vert="horz" lIns="91440" tIns="45720" rIns="91440" bIns="45720" rtlCol="0" anchor="b"/>
          <a:lstStyle>
            <a:lvl1pPr algn="r">
              <a:defRPr sz="1200"/>
            </a:lvl1pPr>
          </a:lstStyle>
          <a:p>
            <a:fld id="{0F2052A9-C4FE-43A6-BE2C-123C5FA892C0}" type="slidenum">
              <a:rPr lang="id-ID" smtClean="0"/>
              <a:pPr/>
              <a:t>‹#›</a:t>
            </a:fld>
            <a:endParaRPr lang="id-ID"/>
          </a:p>
        </p:txBody>
      </p:sp>
    </p:spTree>
    <p:extLst>
      <p:ext uri="{BB962C8B-B14F-4D97-AF65-F5344CB8AC3E}">
        <p14:creationId xmlns:p14="http://schemas.microsoft.com/office/powerpoint/2010/main" val="3102056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8361" cy="49911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0117" y="0"/>
            <a:ext cx="2968361" cy="499110"/>
          </a:xfrm>
          <a:prstGeom prst="rect">
            <a:avLst/>
          </a:prstGeom>
        </p:spPr>
        <p:txBody>
          <a:bodyPr vert="horz" lIns="91440" tIns="45720" rIns="91440" bIns="45720" rtlCol="0"/>
          <a:lstStyle>
            <a:lvl1pPr algn="r">
              <a:defRPr sz="1200"/>
            </a:lvl1pPr>
          </a:lstStyle>
          <a:p>
            <a:fld id="{38C18D9E-A366-47DC-B9D1-34878148F3F6}" type="datetimeFigureOut">
              <a:rPr lang="en-US" smtClean="0"/>
              <a:pPr/>
              <a:t>9/14/2016</a:t>
            </a:fld>
            <a:endParaRPr lang="en-US"/>
          </a:p>
        </p:txBody>
      </p:sp>
      <p:sp>
        <p:nvSpPr>
          <p:cNvPr id="4" name="Slide Image Placeholder 3"/>
          <p:cNvSpPr>
            <a:spLocks noGrp="1" noRot="1" noChangeAspect="1"/>
          </p:cNvSpPr>
          <p:nvPr>
            <p:ph type="sldImg" idx="2"/>
          </p:nvPr>
        </p:nvSpPr>
        <p:spPr>
          <a:xfrm>
            <a:off x="930275" y="749300"/>
            <a:ext cx="4989513"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007" y="4741545"/>
            <a:ext cx="5480050" cy="449199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81358"/>
            <a:ext cx="2968361" cy="4991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0117" y="9481358"/>
            <a:ext cx="2968361" cy="499110"/>
          </a:xfrm>
          <a:prstGeom prst="rect">
            <a:avLst/>
          </a:prstGeom>
        </p:spPr>
        <p:txBody>
          <a:bodyPr vert="horz" lIns="91440" tIns="45720" rIns="91440" bIns="45720" rtlCol="0" anchor="b"/>
          <a:lstStyle>
            <a:lvl1pPr algn="r">
              <a:defRPr sz="1200"/>
            </a:lvl1pPr>
          </a:lstStyle>
          <a:p>
            <a:fld id="{003A9504-9FD8-4C5F-A277-46B9831CD5F8}" type="slidenum">
              <a:rPr lang="en-US" smtClean="0"/>
              <a:pPr/>
              <a:t>‹#›</a:t>
            </a:fld>
            <a:endParaRPr lang="en-US"/>
          </a:p>
        </p:txBody>
      </p:sp>
    </p:spTree>
    <p:extLst>
      <p:ext uri="{BB962C8B-B14F-4D97-AF65-F5344CB8AC3E}">
        <p14:creationId xmlns:p14="http://schemas.microsoft.com/office/powerpoint/2010/main" val="937864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pic>
        <p:nvPicPr>
          <p:cNvPr id="7" name="Picture 2" descr="E:\Dokumenku\My Pictures\logo bpkp terbaru.png"/>
          <p:cNvPicPr>
            <a:picLocks noChangeAspect="1" noChangeArrowheads="1"/>
          </p:cNvPicPr>
          <p:nvPr/>
        </p:nvPicPr>
        <p:blipFill>
          <a:blip r:embed="rId3" cstate="print"/>
          <a:srcRect/>
          <a:stretch>
            <a:fillRect/>
          </a:stretch>
        </p:blipFill>
        <p:spPr bwMode="auto">
          <a:xfrm>
            <a:off x="357188" y="146050"/>
            <a:ext cx="1643062" cy="762000"/>
          </a:xfrm>
          <a:prstGeom prst="rect">
            <a:avLst/>
          </a:prstGeom>
          <a:noFill/>
          <a:ln w="9525">
            <a:noFill/>
            <a:miter lim="800000"/>
            <a:headEnd/>
            <a:tailEnd/>
          </a:ln>
        </p:spPr>
      </p:pic>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00D18A1C-1906-4650-B633-7F337EB19536}" type="datetimeFigureOut">
              <a:rPr lang="id-ID"/>
              <a:pPr/>
              <a:t>14/09/2016</a:t>
            </a:fld>
            <a:endParaRPr lang="id-ID"/>
          </a:p>
        </p:txBody>
      </p:sp>
      <p:sp>
        <p:nvSpPr>
          <p:cNvPr id="11" name="Footer Placeholder 16"/>
          <p:cNvSpPr>
            <a:spLocks noGrp="1"/>
          </p:cNvSpPr>
          <p:nvPr>
            <p:ph type="ftr" sz="quarter" idx="11"/>
          </p:nvPr>
        </p:nvSpPr>
        <p:spPr>
          <a:xfrm>
            <a:off x="2085975" y="236538"/>
            <a:ext cx="5867400" cy="365125"/>
          </a:xfrm>
        </p:spPr>
        <p:txBody>
          <a:bodyPr/>
          <a:lstStyle>
            <a:lvl1pPr>
              <a:defRPr/>
            </a:lvl1pPr>
          </a:lstStyle>
          <a:p>
            <a:endParaRPr lang="en-US"/>
          </a:p>
        </p:txBody>
      </p:sp>
      <p:sp>
        <p:nvSpPr>
          <p:cNvPr id="12"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A94FFF3E-E029-43E1-A465-4E4E9A39895B}" type="slidenum">
              <a:rPr lang="id-ID"/>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fld id="{884F7DAF-CA75-47BD-96D2-5FCC0CBC145B}" type="datetimeFigureOut">
              <a:rPr lang="id-ID"/>
              <a:pPr/>
              <a:t>14/09/2016</a:t>
            </a:fld>
            <a:endParaRPr lang="id-ID"/>
          </a:p>
        </p:txBody>
      </p:sp>
      <p:sp>
        <p:nvSpPr>
          <p:cNvPr id="5" name="Footer Placeholder 2"/>
          <p:cNvSpPr>
            <a:spLocks noGrp="1"/>
          </p:cNvSpPr>
          <p:nvPr>
            <p:ph type="ftr" sz="quarter" idx="11"/>
          </p:nvPr>
        </p:nvSpPr>
        <p:spPr/>
        <p:txBody>
          <a:bodyPr/>
          <a:lstStyle>
            <a:lvl1pPr>
              <a:defRPr/>
            </a:lvl1pPr>
          </a:lstStyle>
          <a:p>
            <a:endParaRPr lang="en-US"/>
          </a:p>
        </p:txBody>
      </p:sp>
      <p:sp>
        <p:nvSpPr>
          <p:cNvPr id="6" name="Slide Number Placeholder 22"/>
          <p:cNvSpPr>
            <a:spLocks noGrp="1"/>
          </p:cNvSpPr>
          <p:nvPr>
            <p:ph type="sldNum" sz="quarter" idx="12"/>
          </p:nvPr>
        </p:nvSpPr>
        <p:spPr/>
        <p:txBody>
          <a:bodyPr/>
          <a:lstStyle>
            <a:lvl1pPr>
              <a:defRPr/>
            </a:lvl1pPr>
          </a:lstStyle>
          <a:p>
            <a:fld id="{1C0BAF8C-CF37-4969-87B3-6164EDBB7920}" type="slidenum">
              <a:rPr lang="id-ID"/>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endParaRPr lang="en-US">
              <a:solidFill>
                <a:srgbClr val="FFFFFF"/>
              </a:solidFill>
              <a:cs typeface="Arial" charset="0"/>
            </a:endParaRPr>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fld id="{58FC07BA-E4E2-45E9-B228-2A471B0EC699}" type="datetimeFigureOut">
              <a:rPr lang="id-ID"/>
              <a:pPr/>
              <a:t>14/09/2016</a:t>
            </a:fld>
            <a:endParaRPr lang="id-ID"/>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fld id="{267B1D2B-2510-4DB3-B334-432CC5D0504C}" type="slidenum">
              <a:rPr lang="id-ID"/>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fld id="{7B7490C4-80C8-411D-A5C4-8FE2BAB7B098}" type="slidenum">
              <a:rPr lang="id-ID"/>
              <a:pPr/>
              <a:t>‹#›</a:t>
            </a:fld>
            <a:endParaRPr lang="id-ID" dirty="0"/>
          </a:p>
        </p:txBody>
      </p:sp>
      <p:sp>
        <p:nvSpPr>
          <p:cNvPr id="11" name="Freeform 10"/>
          <p:cNvSpPr/>
          <p:nvPr userDrawn="1"/>
        </p:nvSpPr>
        <p:spPr>
          <a:xfrm>
            <a:off x="5076057" y="5301208"/>
            <a:ext cx="3888432" cy="1045001"/>
          </a:xfrm>
          <a:custGeom>
            <a:avLst/>
            <a:gdLst>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961564 w 4053385"/>
              <a:gd name="connsiteY32" fmla="*/ 982638 h 1637731"/>
              <a:gd name="connsiteX33" fmla="*/ 3166281 w 4053385"/>
              <a:gd name="connsiteY33" fmla="*/ 982638 h 1637731"/>
              <a:gd name="connsiteX34" fmla="*/ 3166281 w 4053385"/>
              <a:gd name="connsiteY34" fmla="*/ 1446662 h 1637731"/>
              <a:gd name="connsiteX35" fmla="*/ 3166281 w 4053385"/>
              <a:gd name="connsiteY35" fmla="*/ 1446662 h 1637731"/>
              <a:gd name="connsiteX36" fmla="*/ 3261815 w 4053385"/>
              <a:gd name="connsiteY36" fmla="*/ 1446662 h 1637731"/>
              <a:gd name="connsiteX37" fmla="*/ 3289111 w 4053385"/>
              <a:gd name="connsiteY37" fmla="*/ 0 h 1637731"/>
              <a:gd name="connsiteX38" fmla="*/ 3794078 w 4053385"/>
              <a:gd name="connsiteY38" fmla="*/ 0 h 1637731"/>
              <a:gd name="connsiteX39" fmla="*/ 4026090 w 4053385"/>
              <a:gd name="connsiteY39" fmla="*/ 259307 h 1637731"/>
              <a:gd name="connsiteX40" fmla="*/ 4053385 w 4053385"/>
              <a:gd name="connsiteY40" fmla="*/ 1610435 h 1637731"/>
              <a:gd name="connsiteX41" fmla="*/ 0 w 4053385"/>
              <a:gd name="connsiteY41" fmla="*/ 1637731 h 1637731"/>
              <a:gd name="connsiteX42" fmla="*/ 0 w 4053385"/>
              <a:gd name="connsiteY42"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29518 w 4053385"/>
              <a:gd name="connsiteY32" fmla="*/ 1378423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29518 w 4053385"/>
              <a:gd name="connsiteY32" fmla="*/ 1378423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29518 w 4053385"/>
              <a:gd name="connsiteY32" fmla="*/ 1378423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29518 w 4053385"/>
              <a:gd name="connsiteY32" fmla="*/ 1378423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29518 w 4053385"/>
              <a:gd name="connsiteY32" fmla="*/ 1378423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952328 w 4053385"/>
              <a:gd name="connsiteY32" fmla="*/ 1384818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80320 w 4053385"/>
              <a:gd name="connsiteY32" fmla="*/ 1384818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 name="connsiteX0" fmla="*/ 0 w 4053385"/>
              <a:gd name="connsiteY0" fmla="*/ 1501253 h 1637731"/>
              <a:gd name="connsiteX1" fmla="*/ 0 w 4053385"/>
              <a:gd name="connsiteY1" fmla="*/ 1501253 h 1637731"/>
              <a:gd name="connsiteX2" fmla="*/ 0 w 4053385"/>
              <a:gd name="connsiteY2" fmla="*/ 1241946 h 1637731"/>
              <a:gd name="connsiteX3" fmla="*/ 109182 w 4053385"/>
              <a:gd name="connsiteY3" fmla="*/ 1228298 h 1637731"/>
              <a:gd name="connsiteX4" fmla="*/ 122830 w 4053385"/>
              <a:gd name="connsiteY4" fmla="*/ 1364776 h 1637731"/>
              <a:gd name="connsiteX5" fmla="*/ 191069 w 4053385"/>
              <a:gd name="connsiteY5" fmla="*/ 1364776 h 1637731"/>
              <a:gd name="connsiteX6" fmla="*/ 191069 w 4053385"/>
              <a:gd name="connsiteY6" fmla="*/ 1105468 h 1637731"/>
              <a:gd name="connsiteX7" fmla="*/ 259308 w 4053385"/>
              <a:gd name="connsiteY7" fmla="*/ 1064525 h 1637731"/>
              <a:gd name="connsiteX8" fmla="*/ 395785 w 4053385"/>
              <a:gd name="connsiteY8" fmla="*/ 1064525 h 1637731"/>
              <a:gd name="connsiteX9" fmla="*/ 409433 w 4053385"/>
              <a:gd name="connsiteY9" fmla="*/ 1146412 h 1637731"/>
              <a:gd name="connsiteX10" fmla="*/ 477672 w 4053385"/>
              <a:gd name="connsiteY10" fmla="*/ 1119116 h 1637731"/>
              <a:gd name="connsiteX11" fmla="*/ 477672 w 4053385"/>
              <a:gd name="connsiteY11" fmla="*/ 1228298 h 1637731"/>
              <a:gd name="connsiteX12" fmla="*/ 846161 w 4053385"/>
              <a:gd name="connsiteY12" fmla="*/ 1228298 h 1637731"/>
              <a:gd name="connsiteX13" fmla="*/ 846161 w 4053385"/>
              <a:gd name="connsiteY13" fmla="*/ 736979 h 1637731"/>
              <a:gd name="connsiteX14" fmla="*/ 1023582 w 4053385"/>
              <a:gd name="connsiteY14" fmla="*/ 655092 h 1637731"/>
              <a:gd name="connsiteX15" fmla="*/ 1023582 w 4053385"/>
              <a:gd name="connsiteY15" fmla="*/ 1364776 h 1637731"/>
              <a:gd name="connsiteX16" fmla="*/ 1105469 w 4053385"/>
              <a:gd name="connsiteY16" fmla="*/ 1351128 h 1637731"/>
              <a:gd name="connsiteX17" fmla="*/ 1105469 w 4053385"/>
              <a:gd name="connsiteY17" fmla="*/ 1160059 h 1637731"/>
              <a:gd name="connsiteX18" fmla="*/ 1255594 w 4053385"/>
              <a:gd name="connsiteY18" fmla="*/ 1091821 h 1637731"/>
              <a:gd name="connsiteX19" fmla="*/ 1378424 w 4053385"/>
              <a:gd name="connsiteY19" fmla="*/ 1078173 h 1637731"/>
              <a:gd name="connsiteX20" fmla="*/ 1378424 w 4053385"/>
              <a:gd name="connsiteY20" fmla="*/ 1460310 h 1637731"/>
              <a:gd name="connsiteX21" fmla="*/ 1514902 w 4053385"/>
              <a:gd name="connsiteY21" fmla="*/ 1473958 h 1637731"/>
              <a:gd name="connsiteX22" fmla="*/ 1514902 w 4053385"/>
              <a:gd name="connsiteY22" fmla="*/ 341194 h 1637731"/>
              <a:gd name="connsiteX23" fmla="*/ 1856096 w 4053385"/>
              <a:gd name="connsiteY23" fmla="*/ 341194 h 1637731"/>
              <a:gd name="connsiteX24" fmla="*/ 1937982 w 4053385"/>
              <a:gd name="connsiteY24" fmla="*/ 518615 h 1637731"/>
              <a:gd name="connsiteX25" fmla="*/ 1937982 w 4053385"/>
              <a:gd name="connsiteY25" fmla="*/ 900752 h 1637731"/>
              <a:gd name="connsiteX26" fmla="*/ 2156346 w 4053385"/>
              <a:gd name="connsiteY26" fmla="*/ 900752 h 1637731"/>
              <a:gd name="connsiteX27" fmla="*/ 2156346 w 4053385"/>
              <a:gd name="connsiteY27" fmla="*/ 1078173 h 1637731"/>
              <a:gd name="connsiteX28" fmla="*/ 2524836 w 4053385"/>
              <a:gd name="connsiteY28" fmla="*/ 1078173 h 1637731"/>
              <a:gd name="connsiteX29" fmla="*/ 2511188 w 4053385"/>
              <a:gd name="connsiteY29" fmla="*/ 914400 h 1637731"/>
              <a:gd name="connsiteX30" fmla="*/ 2797791 w 4053385"/>
              <a:gd name="connsiteY30" fmla="*/ 914400 h 1637731"/>
              <a:gd name="connsiteX31" fmla="*/ 2797791 w 4053385"/>
              <a:gd name="connsiteY31" fmla="*/ 1392071 h 1637731"/>
              <a:gd name="connsiteX32" fmla="*/ 2880320 w 4053385"/>
              <a:gd name="connsiteY32" fmla="*/ 1384818 h 1637731"/>
              <a:gd name="connsiteX33" fmla="*/ 2961564 w 4053385"/>
              <a:gd name="connsiteY33" fmla="*/ 982638 h 1637731"/>
              <a:gd name="connsiteX34" fmla="*/ 3166281 w 4053385"/>
              <a:gd name="connsiteY34" fmla="*/ 982638 h 1637731"/>
              <a:gd name="connsiteX35" fmla="*/ 3166281 w 4053385"/>
              <a:gd name="connsiteY35" fmla="*/ 1446662 h 1637731"/>
              <a:gd name="connsiteX36" fmla="*/ 3166281 w 4053385"/>
              <a:gd name="connsiteY36" fmla="*/ 1446662 h 1637731"/>
              <a:gd name="connsiteX37" fmla="*/ 3261815 w 4053385"/>
              <a:gd name="connsiteY37" fmla="*/ 1446662 h 1637731"/>
              <a:gd name="connsiteX38" fmla="*/ 3289111 w 4053385"/>
              <a:gd name="connsiteY38" fmla="*/ 0 h 1637731"/>
              <a:gd name="connsiteX39" fmla="*/ 3794078 w 4053385"/>
              <a:gd name="connsiteY39" fmla="*/ 0 h 1637731"/>
              <a:gd name="connsiteX40" fmla="*/ 4026090 w 4053385"/>
              <a:gd name="connsiteY40" fmla="*/ 259307 h 1637731"/>
              <a:gd name="connsiteX41" fmla="*/ 4053385 w 4053385"/>
              <a:gd name="connsiteY41" fmla="*/ 1610435 h 1637731"/>
              <a:gd name="connsiteX42" fmla="*/ 0 w 4053385"/>
              <a:gd name="connsiteY42" fmla="*/ 1637731 h 1637731"/>
              <a:gd name="connsiteX43" fmla="*/ 0 w 4053385"/>
              <a:gd name="connsiteY43" fmla="*/ 1637731 h 163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4053385" h="1637731">
                <a:moveTo>
                  <a:pt x="0" y="1501253"/>
                </a:moveTo>
                <a:lnTo>
                  <a:pt x="0" y="1501253"/>
                </a:lnTo>
                <a:lnTo>
                  <a:pt x="0" y="1241946"/>
                </a:lnTo>
                <a:lnTo>
                  <a:pt x="109182" y="1228298"/>
                </a:lnTo>
                <a:lnTo>
                  <a:pt x="122830" y="1364776"/>
                </a:lnTo>
                <a:lnTo>
                  <a:pt x="191069" y="1364776"/>
                </a:lnTo>
                <a:lnTo>
                  <a:pt x="191069" y="1105468"/>
                </a:lnTo>
                <a:lnTo>
                  <a:pt x="259308" y="1064525"/>
                </a:lnTo>
                <a:lnTo>
                  <a:pt x="395785" y="1064525"/>
                </a:lnTo>
                <a:lnTo>
                  <a:pt x="409433" y="1146412"/>
                </a:lnTo>
                <a:lnTo>
                  <a:pt x="477672" y="1119116"/>
                </a:lnTo>
                <a:lnTo>
                  <a:pt x="477672" y="1228298"/>
                </a:lnTo>
                <a:lnTo>
                  <a:pt x="846161" y="1228298"/>
                </a:lnTo>
                <a:lnTo>
                  <a:pt x="846161" y="736979"/>
                </a:lnTo>
                <a:lnTo>
                  <a:pt x="1023582" y="655092"/>
                </a:lnTo>
                <a:lnTo>
                  <a:pt x="1023582" y="1364776"/>
                </a:lnTo>
                <a:lnTo>
                  <a:pt x="1105469" y="1351128"/>
                </a:lnTo>
                <a:lnTo>
                  <a:pt x="1105469" y="1160059"/>
                </a:lnTo>
                <a:lnTo>
                  <a:pt x="1255594" y="1091821"/>
                </a:lnTo>
                <a:lnTo>
                  <a:pt x="1378424" y="1078173"/>
                </a:lnTo>
                <a:lnTo>
                  <a:pt x="1378424" y="1460310"/>
                </a:lnTo>
                <a:lnTo>
                  <a:pt x="1514902" y="1473958"/>
                </a:lnTo>
                <a:lnTo>
                  <a:pt x="1514902" y="341194"/>
                </a:lnTo>
                <a:lnTo>
                  <a:pt x="1856096" y="341194"/>
                </a:lnTo>
                <a:lnTo>
                  <a:pt x="1937982" y="518615"/>
                </a:lnTo>
                <a:lnTo>
                  <a:pt x="1937982" y="900752"/>
                </a:lnTo>
                <a:lnTo>
                  <a:pt x="2156346" y="900752"/>
                </a:lnTo>
                <a:lnTo>
                  <a:pt x="2156346" y="1078173"/>
                </a:lnTo>
                <a:lnTo>
                  <a:pt x="2524836" y="1078173"/>
                </a:lnTo>
                <a:lnTo>
                  <a:pt x="2511188" y="914400"/>
                </a:lnTo>
                <a:lnTo>
                  <a:pt x="2797791" y="914400"/>
                </a:lnTo>
                <a:lnTo>
                  <a:pt x="2797791" y="1392071"/>
                </a:lnTo>
                <a:lnTo>
                  <a:pt x="2880320" y="1384818"/>
                </a:lnTo>
                <a:cubicBezTo>
                  <a:pt x="2991060" y="1395998"/>
                  <a:pt x="2917549" y="1114566"/>
                  <a:pt x="2961564" y="982638"/>
                </a:cubicBezTo>
                <a:lnTo>
                  <a:pt x="3166281" y="982638"/>
                </a:lnTo>
                <a:lnTo>
                  <a:pt x="3166281" y="1446662"/>
                </a:lnTo>
                <a:lnTo>
                  <a:pt x="3166281" y="1446662"/>
                </a:lnTo>
                <a:lnTo>
                  <a:pt x="3261815" y="1446662"/>
                </a:lnTo>
                <a:lnTo>
                  <a:pt x="3289111" y="0"/>
                </a:lnTo>
                <a:lnTo>
                  <a:pt x="3794078" y="0"/>
                </a:lnTo>
                <a:lnTo>
                  <a:pt x="4026090" y="259307"/>
                </a:lnTo>
                <a:lnTo>
                  <a:pt x="4053385" y="1610435"/>
                </a:lnTo>
                <a:lnTo>
                  <a:pt x="0" y="1637731"/>
                </a:lnTo>
                <a:lnTo>
                  <a:pt x="0" y="1637731"/>
                </a:lnTo>
              </a:path>
            </a:pathLst>
          </a:custGeom>
          <a:solidFill>
            <a:srgbClr val="94B6D2"/>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id-ID"/>
          </a:p>
        </p:txBody>
      </p:sp>
      <p:sp>
        <p:nvSpPr>
          <p:cNvPr id="12" name="Rectangle 11"/>
          <p:cNvSpPr/>
          <p:nvPr userDrawn="1"/>
        </p:nvSpPr>
        <p:spPr>
          <a:xfrm>
            <a:off x="6663162" y="5589240"/>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3" name="Rectangle 12"/>
          <p:cNvSpPr/>
          <p:nvPr userDrawn="1"/>
        </p:nvSpPr>
        <p:spPr>
          <a:xfrm>
            <a:off x="6663162" y="5741640"/>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4" name="Rectangle 13"/>
          <p:cNvSpPr/>
          <p:nvPr userDrawn="1"/>
        </p:nvSpPr>
        <p:spPr>
          <a:xfrm>
            <a:off x="6663162" y="5894040"/>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5" name="Rectangle 14"/>
          <p:cNvSpPr/>
          <p:nvPr userDrawn="1"/>
        </p:nvSpPr>
        <p:spPr>
          <a:xfrm>
            <a:off x="8604448" y="5454517"/>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6" name="Rectangle 15"/>
          <p:cNvSpPr/>
          <p:nvPr userDrawn="1"/>
        </p:nvSpPr>
        <p:spPr>
          <a:xfrm>
            <a:off x="7269832" y="5766792"/>
            <a:ext cx="72008" cy="7200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7" name="Rectangle 16"/>
          <p:cNvSpPr/>
          <p:nvPr userDrawn="1"/>
        </p:nvSpPr>
        <p:spPr>
          <a:xfrm>
            <a:off x="8460432" y="5454517"/>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
        <p:nvSpPr>
          <p:cNvPr id="18" name="Rectangle 17"/>
          <p:cNvSpPr/>
          <p:nvPr userDrawn="1"/>
        </p:nvSpPr>
        <p:spPr>
          <a:xfrm>
            <a:off x="8604448" y="5598533"/>
            <a:ext cx="69078" cy="45947"/>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5" name="Rectangle 4"/>
          <p:cNvSpPr/>
          <p:nvPr/>
        </p:nvSpPr>
        <p:spPr>
          <a:xfrm>
            <a:off x="0" y="1600200"/>
            <a:ext cx="1295400" cy="361473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a:xfrm>
            <a:off x="1371600" y="1600200"/>
            <a:ext cx="7772400" cy="361473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pic>
        <p:nvPicPr>
          <p:cNvPr id="7" name="Picture 2" descr="E:\Dokumenku\My Pictures\logo bpkp terbaru.png"/>
          <p:cNvPicPr>
            <a:picLocks noChangeAspect="1" noChangeArrowheads="1"/>
          </p:cNvPicPr>
          <p:nvPr userDrawn="1"/>
        </p:nvPicPr>
        <p:blipFill>
          <a:blip r:embed="rId2" cstate="print"/>
          <a:srcRect/>
          <a:stretch>
            <a:fillRect/>
          </a:stretch>
        </p:blipFill>
        <p:spPr bwMode="auto">
          <a:xfrm>
            <a:off x="7524750" y="620713"/>
            <a:ext cx="935038" cy="585787"/>
          </a:xfrm>
          <a:prstGeom prst="rect">
            <a:avLst/>
          </a:prstGeom>
          <a:noFill/>
          <a:ln w="9525">
            <a:noFill/>
            <a:miter lim="800000"/>
            <a:headEnd/>
            <a:tailEnd/>
          </a:ln>
        </p:spPr>
      </p:pic>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dirty="0" smtClean="0"/>
              <a:t>Click to edit Master title style</a:t>
            </a:r>
            <a:endParaRPr lang="en-US" dirty="0"/>
          </a:p>
        </p:txBody>
      </p:sp>
      <p:sp>
        <p:nvSpPr>
          <p:cNvPr id="8" name="Date Placeholder 11"/>
          <p:cNvSpPr>
            <a:spLocks noGrp="1"/>
          </p:cNvSpPr>
          <p:nvPr>
            <p:ph type="dt" sz="half" idx="10"/>
          </p:nvPr>
        </p:nvSpPr>
        <p:spPr/>
        <p:txBody>
          <a:bodyPr/>
          <a:lstStyle>
            <a:lvl1pPr>
              <a:defRPr/>
            </a:lvl1pPr>
          </a:lstStyle>
          <a:p>
            <a:fld id="{D9CAF333-C909-4203-9C9B-0639DA6D67C3}" type="datetimeFigureOut">
              <a:rPr lang="id-ID"/>
              <a:pPr/>
              <a:t>14/09/2016</a:t>
            </a:fld>
            <a:endParaRPr lang="id-ID"/>
          </a:p>
        </p:txBody>
      </p:sp>
      <p:sp>
        <p:nvSpPr>
          <p:cNvPr id="9" name="Slide Number Placeholder 12"/>
          <p:cNvSpPr>
            <a:spLocks noGrp="1"/>
          </p:cNvSpPr>
          <p:nvPr>
            <p:ph type="sldNum" sz="quarter" idx="11"/>
          </p:nvPr>
        </p:nvSpPr>
        <p:spPr>
          <a:xfrm>
            <a:off x="0" y="1752600"/>
            <a:ext cx="1295400" cy="701675"/>
          </a:xfrm>
        </p:spPr>
        <p:txBody>
          <a:bodyPr>
            <a:noAutofit/>
          </a:bodyPr>
          <a:lstStyle>
            <a:lvl1pPr>
              <a:defRPr sz="2400"/>
            </a:lvl1pPr>
          </a:lstStyle>
          <a:p>
            <a:fld id="{753955AC-698C-4883-862B-CDDBDF0F9D12}" type="slidenum">
              <a:rPr lang="id-ID"/>
              <a:pPr/>
              <a:t>‹#›</a:t>
            </a:fld>
            <a:endParaRPr lang="id-ID"/>
          </a:p>
        </p:txBody>
      </p:sp>
      <p:sp>
        <p:nvSpPr>
          <p:cNvPr id="10" name="Footer Placeholder 13"/>
          <p:cNvSpPr>
            <a:spLocks noGrp="1"/>
          </p:cNvSpPr>
          <p:nvPr>
            <p:ph type="ftr" sz="quarter" idx="12"/>
          </p:nvPr>
        </p:nvSpPr>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5FB4F34C-D96D-4C70-908E-6CC3FAB19FA3}" type="datetimeFigureOut">
              <a:rPr lang="id-ID"/>
              <a:pPr/>
              <a:t>14/09/2016</a:t>
            </a:fld>
            <a:endParaRPr lang="id-ID"/>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937B26EF-454B-4AFE-9D0A-90E02B4BFB3A}" type="slidenum">
              <a:rPr lang="id-ID"/>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fld id="{ADC5A606-6F2A-40F0-89C1-D0C290E186E9}" type="datetimeFigureOut">
              <a:rPr lang="id-ID"/>
              <a:pPr/>
              <a:t>14/09/2016</a:t>
            </a:fld>
            <a:endParaRPr lang="id-ID"/>
          </a:p>
        </p:txBody>
      </p:sp>
      <p:sp>
        <p:nvSpPr>
          <p:cNvPr id="8" name="Footer Placeholder 2"/>
          <p:cNvSpPr>
            <a:spLocks noGrp="1"/>
          </p:cNvSpPr>
          <p:nvPr>
            <p:ph type="ftr" sz="quarter" idx="11"/>
          </p:nvPr>
        </p:nvSpPr>
        <p:spPr/>
        <p:txBody>
          <a:bodyPr/>
          <a:lstStyle>
            <a:lvl1pPr>
              <a:defRPr/>
            </a:lvl1pPr>
          </a:lstStyle>
          <a:p>
            <a:endParaRPr lang="en-US"/>
          </a:p>
        </p:txBody>
      </p:sp>
      <p:sp>
        <p:nvSpPr>
          <p:cNvPr id="9" name="Slide Number Placeholder 22"/>
          <p:cNvSpPr>
            <a:spLocks noGrp="1"/>
          </p:cNvSpPr>
          <p:nvPr>
            <p:ph type="sldNum" sz="quarter" idx="12"/>
          </p:nvPr>
        </p:nvSpPr>
        <p:spPr/>
        <p:txBody>
          <a:bodyPr/>
          <a:lstStyle>
            <a:lvl1pPr>
              <a:defRPr/>
            </a:lvl1pPr>
          </a:lstStyle>
          <a:p>
            <a:fld id="{8C6F87E5-62E6-4862-AE38-6524F60BA6A3}" type="slidenum">
              <a:rPr lang="id-ID"/>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fld id="{80C29B2D-CB00-4070-9A6E-AAC13F72E66C}" type="datetimeFigureOut">
              <a:rPr lang="id-ID"/>
              <a:pPr/>
              <a:t>14/09/2016</a:t>
            </a:fld>
            <a:endParaRPr lang="id-ID"/>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22"/>
          <p:cNvSpPr>
            <a:spLocks noGrp="1"/>
          </p:cNvSpPr>
          <p:nvPr>
            <p:ph type="sldNum" sz="quarter" idx="12"/>
          </p:nvPr>
        </p:nvSpPr>
        <p:spPr/>
        <p:txBody>
          <a:bodyPr/>
          <a:lstStyle>
            <a:lvl1pPr>
              <a:defRPr/>
            </a:lvl1pPr>
          </a:lstStyle>
          <a:p>
            <a:fld id="{BE1D7D3F-6E9C-436B-8285-8EDC2C60282F}" type="slidenum">
              <a:rPr lang="id-ID"/>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1064803-0BB2-4AF0-ACFE-5905C0BDC3E0}" type="datetimeFigureOut">
              <a:rPr lang="id-ID"/>
              <a:pPr/>
              <a:t>14/09/2016</a:t>
            </a:fld>
            <a:endParaRPr lang="id-ID"/>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3AFCA86-A487-4E4F-A649-7A5F5A687AAC}" type="slidenum">
              <a:rPr lang="id-ID"/>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fld id="{1CF0D0ED-D490-4975-99BF-B9F095ED6232}" type="datetimeFigureOut">
              <a:rPr lang="id-ID"/>
              <a:pPr/>
              <a:t>14/09/2016</a:t>
            </a:fld>
            <a:endParaRPr lang="id-ID"/>
          </a:p>
        </p:txBody>
      </p:sp>
      <p:sp>
        <p:nvSpPr>
          <p:cNvPr id="6" name="Footer Placeholder 2"/>
          <p:cNvSpPr>
            <a:spLocks noGrp="1"/>
          </p:cNvSpPr>
          <p:nvPr>
            <p:ph type="ftr" sz="quarter" idx="11"/>
          </p:nvPr>
        </p:nvSpPr>
        <p:spPr/>
        <p:txBody>
          <a:bodyPr/>
          <a:lstStyle>
            <a:lvl1pPr>
              <a:defRPr/>
            </a:lvl1pPr>
          </a:lstStyle>
          <a:p>
            <a:endParaRPr lang="en-US"/>
          </a:p>
        </p:txBody>
      </p:sp>
      <p:sp>
        <p:nvSpPr>
          <p:cNvPr id="7" name="Slide Number Placeholder 22"/>
          <p:cNvSpPr>
            <a:spLocks noGrp="1"/>
          </p:cNvSpPr>
          <p:nvPr>
            <p:ph type="sldNum" sz="quarter" idx="12"/>
          </p:nvPr>
        </p:nvSpPr>
        <p:spPr/>
        <p:txBody>
          <a:bodyPr/>
          <a:lstStyle>
            <a:lvl1pPr>
              <a:defRPr/>
            </a:lvl1pPr>
          </a:lstStyle>
          <a:p>
            <a:fld id="{9BCBBD82-96ED-49B3-8526-9F0555A57479}" type="slidenum">
              <a:rPr lang="id-ID"/>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a:lstStyle>
            <a:lvl1pPr>
              <a:defRPr/>
            </a:lvl1pPr>
          </a:lstStyle>
          <a:p>
            <a:fld id="{1F964A72-0830-43F9-9037-54AF97A8195E}" type="datetimeFigureOut">
              <a:rPr lang="id-ID"/>
              <a:pPr/>
              <a:t>14/09/2016</a:t>
            </a:fld>
            <a:endParaRPr lang="id-ID"/>
          </a:p>
        </p:txBody>
      </p:sp>
      <p:sp>
        <p:nvSpPr>
          <p:cNvPr id="10" name="Slide Number Placeholder 12"/>
          <p:cNvSpPr>
            <a:spLocks noGrp="1"/>
          </p:cNvSpPr>
          <p:nvPr>
            <p:ph type="sldNum" sz="quarter" idx="11"/>
          </p:nvPr>
        </p:nvSpPr>
        <p:spPr>
          <a:xfrm>
            <a:off x="0" y="4667250"/>
            <a:ext cx="1447800" cy="663575"/>
          </a:xfrm>
        </p:spPr>
        <p:txBody>
          <a:bodyPr/>
          <a:lstStyle>
            <a:lvl1pPr>
              <a:defRPr sz="2800"/>
            </a:lvl1pPr>
          </a:lstStyle>
          <a:p>
            <a:fld id="{4088DE3A-2E45-4BAE-831E-171B5D2481F6}" type="slidenum">
              <a:rPr lang="id-ID"/>
              <a:pPr/>
              <a:t>‹#›</a:t>
            </a:fld>
            <a:endParaRPr lang="id-ID"/>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defRPr>
            </a:lvl1pPr>
          </a:lstStyle>
          <a:p>
            <a:fld id="{7948AE5C-80FA-44A1-822F-507A2093179C}" type="datetimeFigureOut">
              <a:rPr lang="id-ID"/>
              <a:pPr/>
              <a:t>14/09/2016</a:t>
            </a:fld>
            <a:endParaRPr lang="id-ID"/>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8" name="Rectangle 7"/>
          <p:cNvSpPr/>
          <p:nvPr/>
        </p:nvSpPr>
        <p:spPr>
          <a:xfrm>
            <a:off x="0" y="1279525"/>
            <a:ext cx="533400" cy="77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9" name="Rectangle 8"/>
          <p:cNvSpPr/>
          <p:nvPr/>
        </p:nvSpPr>
        <p:spPr>
          <a:xfrm>
            <a:off x="590550" y="1279525"/>
            <a:ext cx="8553450" cy="77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
        <p:nvSpPr>
          <p:cNvPr id="23" name="Slide Number Placeholder 22"/>
          <p:cNvSpPr>
            <a:spLocks noGrp="1"/>
          </p:cNvSpPr>
          <p:nvPr>
            <p:ph type="sldNum" sz="quarter" idx="4"/>
          </p:nvPr>
        </p:nvSpPr>
        <p:spPr>
          <a:xfrm>
            <a:off x="0" y="1271588"/>
            <a:ext cx="533400" cy="8572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DA9110E9-A884-4416-9CDB-830F67644403}" type="slidenum">
              <a:rPr lang="id-ID"/>
              <a:pPr/>
              <a:t>‹#›</a:t>
            </a:fld>
            <a:endParaRPr lang="id-ID"/>
          </a:p>
        </p:txBody>
      </p:sp>
      <p:pic>
        <p:nvPicPr>
          <p:cNvPr id="1034" name="Picture 2" descr="E:\Dokumenku\My Pictures\logo bpkp terbaru.png"/>
          <p:cNvPicPr>
            <a:picLocks noChangeAspect="1" noChangeArrowheads="1"/>
          </p:cNvPicPr>
          <p:nvPr/>
        </p:nvPicPr>
        <p:blipFill>
          <a:blip r:embed="rId13" cstate="print"/>
          <a:srcRect/>
          <a:stretch>
            <a:fillRect/>
          </a:stretch>
        </p:blipFill>
        <p:spPr bwMode="auto">
          <a:xfrm>
            <a:off x="1214438" y="6215063"/>
            <a:ext cx="571500" cy="357187"/>
          </a:xfrm>
          <a:prstGeom prst="rect">
            <a:avLst/>
          </a:prstGeom>
          <a:noFill/>
          <a:ln w="9525">
            <a:noFill/>
            <a:miter lim="800000"/>
            <a:headEnd/>
            <a:tailEnd/>
          </a:ln>
        </p:spPr>
      </p:pic>
      <p:sp>
        <p:nvSpPr>
          <p:cNvPr id="11" name="Rectangle 10"/>
          <p:cNvSpPr/>
          <p:nvPr/>
        </p:nvSpPr>
        <p:spPr>
          <a:xfrm>
            <a:off x="1857375" y="6215063"/>
            <a:ext cx="7286625" cy="357187"/>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r"/>
            <a:endParaRPr lang="en-US" sz="1400">
              <a:solidFill>
                <a:srgbClr val="FFFFFF"/>
              </a:solidFill>
              <a:cs typeface="Arial" charset="0"/>
            </a:endParaRPr>
          </a:p>
        </p:txBody>
      </p:sp>
      <p:sp>
        <p:nvSpPr>
          <p:cNvPr id="12" name="Rectangle 11"/>
          <p:cNvSpPr/>
          <p:nvPr/>
        </p:nvSpPr>
        <p:spPr>
          <a:xfrm>
            <a:off x="0" y="6215063"/>
            <a:ext cx="1143000" cy="3571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srgbClr val="FFFFFF"/>
              </a:solidFill>
              <a:cs typeface="Arial" charset="0"/>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7" r:id="rId4"/>
    <p:sldLayoutId id="2147483698" r:id="rId5"/>
    <p:sldLayoutId id="2147483699" r:id="rId6"/>
    <p:sldLayoutId id="2147483705" r:id="rId7"/>
    <p:sldLayoutId id="2147483700" r:id="rId8"/>
    <p:sldLayoutId id="2147483706" r:id="rId9"/>
    <p:sldLayoutId id="2147483701" r:id="rId10"/>
    <p:sldLayoutId id="2147483707" r:id="rId11"/>
  </p:sldLayoutIdLst>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Calibri" pitchFamily="34" charset="0"/>
        </a:defRPr>
      </a:lvl6pPr>
      <a:lvl7pPr marL="914400" algn="l" rtl="0" fontAlgn="base">
        <a:spcBef>
          <a:spcPct val="0"/>
        </a:spcBef>
        <a:spcAft>
          <a:spcPct val="0"/>
        </a:spcAft>
        <a:defRPr sz="4400">
          <a:solidFill>
            <a:schemeClr val="tx2"/>
          </a:solidFill>
          <a:latin typeface="Calibri" pitchFamily="34" charset="0"/>
        </a:defRPr>
      </a:lvl7pPr>
      <a:lvl8pPr marL="1371600" algn="l" rtl="0" fontAlgn="base">
        <a:spcBef>
          <a:spcPct val="0"/>
        </a:spcBef>
        <a:spcAft>
          <a:spcPct val="0"/>
        </a:spcAft>
        <a:defRPr sz="4400">
          <a:solidFill>
            <a:schemeClr val="tx2"/>
          </a:solidFill>
          <a:latin typeface="Calibri" pitchFamily="34" charset="0"/>
        </a:defRPr>
      </a:lvl8pPr>
      <a:lvl9pPr marL="1828800" algn="l" rtl="0" fontAlgn="base">
        <a:spcBef>
          <a:spcPct val="0"/>
        </a:spcBef>
        <a:spcAft>
          <a:spcPct val="0"/>
        </a:spcAft>
        <a:defRPr sz="4400">
          <a:solidFill>
            <a:schemeClr val="tx2"/>
          </a:solidFill>
          <a:latin typeface="Calibri"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11560" y="2852936"/>
          <a:ext cx="5472608"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4" name="Text Placeholder 4"/>
          <p:cNvSpPr>
            <a:spLocks noGrp="1"/>
          </p:cNvSpPr>
          <p:nvPr>
            <p:ph type="body" idx="1"/>
          </p:nvPr>
        </p:nvSpPr>
        <p:spPr>
          <a:xfrm>
            <a:off x="1371600" y="2997200"/>
            <a:ext cx="7123113" cy="1419225"/>
          </a:xfrm>
        </p:spPr>
        <p:txBody>
          <a:bodyPr/>
          <a:lstStyle/>
          <a:p>
            <a:pPr eaLnBrk="1" hangingPunct="1"/>
            <a:r>
              <a:rPr lang="en-US" b="1" smtClean="0">
                <a:solidFill>
                  <a:srgbClr val="726868"/>
                </a:solidFill>
              </a:rPr>
              <a:t>.</a:t>
            </a:r>
            <a:endParaRPr lang="id-ID" b="1" smtClean="0">
              <a:solidFill>
                <a:srgbClr val="726868"/>
              </a:solidFill>
            </a:endParaRPr>
          </a:p>
        </p:txBody>
      </p:sp>
      <p:sp>
        <p:nvSpPr>
          <p:cNvPr id="8195" name="Title 3"/>
          <p:cNvSpPr>
            <a:spLocks noGrp="1"/>
          </p:cNvSpPr>
          <p:nvPr>
            <p:ph type="title"/>
          </p:nvPr>
        </p:nvSpPr>
        <p:spPr>
          <a:xfrm>
            <a:off x="1371600" y="1736812"/>
            <a:ext cx="7772400" cy="2232248"/>
          </a:xfrm>
          <a:solidFill>
            <a:srgbClr val="FFFFFF">
              <a:alpha val="83137"/>
            </a:srgbClr>
          </a:solidFill>
        </p:spPr>
        <p:txBody>
          <a:bodyPr/>
          <a:lstStyle/>
          <a:p>
            <a:pPr algn="ctr" eaLnBrk="1" hangingPunct="1"/>
            <a:r>
              <a:rPr lang="en-US" sz="3200" b="1" dirty="0" smtClean="0">
                <a:solidFill>
                  <a:srgbClr val="0070C0"/>
                </a:solidFill>
                <a:latin typeface="Calibri" pitchFamily="34" charset="0"/>
                <a:cs typeface="Calibri" pitchFamily="34" charset="0"/>
              </a:rPr>
              <a:t/>
            </a:r>
            <a:br>
              <a:rPr lang="en-US" sz="3200" b="1" dirty="0" smtClean="0">
                <a:solidFill>
                  <a:srgbClr val="0070C0"/>
                </a:solidFill>
                <a:latin typeface="Calibri" pitchFamily="34" charset="0"/>
                <a:cs typeface="Calibri" pitchFamily="34" charset="0"/>
              </a:rPr>
            </a:br>
            <a:r>
              <a:rPr lang="en-US" sz="3200" b="1" dirty="0" smtClean="0">
                <a:solidFill>
                  <a:srgbClr val="0070C0"/>
                </a:solidFill>
                <a:latin typeface="Calibri" pitchFamily="34" charset="0"/>
                <a:cs typeface="Calibri" pitchFamily="34" charset="0"/>
              </a:rPr>
              <a:t> </a:t>
            </a:r>
            <a:r>
              <a:rPr lang="id-ID" sz="2800" b="1" dirty="0" smtClean="0">
                <a:solidFill>
                  <a:schemeClr val="tx1">
                    <a:lumMod val="95000"/>
                    <a:lumOff val="5000"/>
                  </a:schemeClr>
                </a:solidFill>
                <a:latin typeface="Arial" panose="020B0604020202020204" pitchFamily="34" charset="0"/>
                <a:cs typeface="Arial" panose="020B0604020202020204" pitchFamily="34" charset="0"/>
              </a:rPr>
              <a:t>PENILAIAN DAN STRATEGI </a:t>
            </a:r>
            <a:r>
              <a:rPr lang="en-GB" sz="2800" b="1" dirty="0" smtClean="0">
                <a:solidFill>
                  <a:schemeClr val="tx1">
                    <a:lumMod val="95000"/>
                    <a:lumOff val="5000"/>
                  </a:schemeClr>
                </a:solidFill>
                <a:latin typeface="Arial" panose="020B0604020202020204" pitchFamily="34" charset="0"/>
                <a:cs typeface="Arial" panose="020B0604020202020204" pitchFamily="34" charset="0"/>
              </a:rPr>
              <a:t/>
            </a:r>
            <a:br>
              <a:rPr lang="en-GB" sz="2800" b="1" dirty="0" smtClean="0">
                <a:solidFill>
                  <a:schemeClr val="tx1">
                    <a:lumMod val="95000"/>
                    <a:lumOff val="5000"/>
                  </a:schemeClr>
                </a:solidFill>
                <a:latin typeface="Arial" panose="020B0604020202020204" pitchFamily="34" charset="0"/>
                <a:cs typeface="Arial" panose="020B0604020202020204" pitchFamily="34" charset="0"/>
              </a:rPr>
            </a:br>
            <a:r>
              <a:rPr lang="id-ID" sz="2800" b="1" dirty="0" smtClean="0">
                <a:solidFill>
                  <a:schemeClr val="tx1">
                    <a:lumMod val="95000"/>
                    <a:lumOff val="5000"/>
                  </a:schemeClr>
                </a:solidFill>
                <a:latin typeface="Arial" panose="020B0604020202020204" pitchFamily="34" charset="0"/>
                <a:cs typeface="Arial" panose="020B0604020202020204" pitchFamily="34" charset="0"/>
              </a:rPr>
              <a:t>PENINGKATAN </a:t>
            </a:r>
            <a:r>
              <a:rPr lang="en-US" sz="2800" b="1" dirty="0" smtClean="0">
                <a:solidFill>
                  <a:schemeClr val="tx1">
                    <a:lumMod val="95000"/>
                    <a:lumOff val="5000"/>
                  </a:schemeClr>
                </a:solidFill>
                <a:latin typeface="Arial" panose="020B0604020202020204" pitchFamily="34" charset="0"/>
                <a:cs typeface="Arial" panose="020B0604020202020204" pitchFamily="34" charset="0"/>
              </a:rPr>
              <a:t>MATURITAS </a:t>
            </a:r>
            <a:r>
              <a:rPr lang="id-ID" sz="2800" b="1" dirty="0" smtClean="0">
                <a:solidFill>
                  <a:schemeClr val="tx1">
                    <a:lumMod val="95000"/>
                    <a:lumOff val="5000"/>
                  </a:schemeClr>
                </a:solidFill>
                <a:latin typeface="Arial" panose="020B0604020202020204" pitchFamily="34" charset="0"/>
                <a:cs typeface="Arial" panose="020B0604020202020204" pitchFamily="34" charset="0"/>
              </a:rPr>
              <a:t>SPIP</a:t>
            </a:r>
            <a:r>
              <a:rPr lang="en-US" sz="2800" b="1" dirty="0" smtClean="0">
                <a:solidFill>
                  <a:srgbClr val="0070C0"/>
                </a:solidFill>
                <a:latin typeface="Arial" panose="020B0604020202020204" pitchFamily="34" charset="0"/>
                <a:cs typeface="Arial" panose="020B0604020202020204" pitchFamily="34" charset="0"/>
              </a:rPr>
              <a:t/>
            </a:r>
            <a:br>
              <a:rPr lang="en-US" sz="2800" b="1" dirty="0" smtClean="0">
                <a:solidFill>
                  <a:srgbClr val="0070C0"/>
                </a:solidFill>
                <a:latin typeface="Arial" panose="020B0604020202020204" pitchFamily="34" charset="0"/>
                <a:cs typeface="Arial" panose="020B0604020202020204" pitchFamily="34" charset="0"/>
              </a:rPr>
            </a:br>
            <a:endParaRPr lang="en-US" sz="2800" b="1" dirty="0" smtClean="0">
              <a:solidFill>
                <a:srgbClr val="0070C0"/>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429306"/>
            <a:ext cx="8534752" cy="4735998"/>
          </a:xfrm>
          <a:ln>
            <a:solidFill>
              <a:schemeClr val="tx1"/>
            </a:solidFill>
            <a:prstDash val="sysDash"/>
          </a:ln>
        </p:spPr>
        <p:txBody>
          <a:bodyPr/>
          <a:lstStyle/>
          <a:p>
            <a:pPr marL="457200" lvl="0" indent="-457200">
              <a:buClrTx/>
              <a:buSzPct val="100000"/>
              <a:buFont typeface="+mj-lt"/>
              <a:buAutoNum type="arabicPeriod" startAt="3"/>
            </a:pPr>
            <a:r>
              <a:rPr lang="en-US" sz="2200" dirty="0" err="1" smtClean="0">
                <a:latin typeface="+mj-lt"/>
              </a:rPr>
              <a:t>Merumuskan</a:t>
            </a:r>
            <a:r>
              <a:rPr lang="en-US" sz="2200" dirty="0" smtClean="0">
                <a:latin typeface="+mj-lt"/>
              </a:rPr>
              <a:t> </a:t>
            </a:r>
            <a:r>
              <a:rPr lang="en-US" sz="2200" dirty="0" err="1" smtClean="0">
                <a:latin typeface="+mj-lt"/>
              </a:rPr>
              <a:t>definisi</a:t>
            </a:r>
            <a:r>
              <a:rPr lang="en-US" sz="2200" dirty="0" smtClean="0">
                <a:latin typeface="+mj-lt"/>
              </a:rPr>
              <a:t> </a:t>
            </a:r>
            <a:r>
              <a:rPr lang="en-US" sz="2200" dirty="0" err="1" smtClean="0">
                <a:latin typeface="+mj-lt"/>
              </a:rPr>
              <a:t>setiap</a:t>
            </a:r>
            <a:r>
              <a:rPr lang="en-US" sz="2200" dirty="0" smtClean="0">
                <a:latin typeface="+mj-lt"/>
              </a:rPr>
              <a:t> </a:t>
            </a:r>
            <a:r>
              <a:rPr lang="en-US" sz="2200" dirty="0" err="1" smtClean="0">
                <a:latin typeface="+mj-lt"/>
              </a:rPr>
              <a:t>tingkat</a:t>
            </a:r>
            <a:r>
              <a:rPr lang="en-US" sz="2200" dirty="0" smtClean="0">
                <a:latin typeface="+mj-lt"/>
              </a:rPr>
              <a:t> </a:t>
            </a:r>
            <a:r>
              <a:rPr lang="en-US" sz="2200" dirty="0" err="1" smtClean="0">
                <a:latin typeface="+mj-lt"/>
              </a:rPr>
              <a:t>maturitas</a:t>
            </a:r>
            <a:r>
              <a:rPr lang="en-US" sz="2200" dirty="0" smtClean="0">
                <a:latin typeface="+mj-lt"/>
              </a:rPr>
              <a:t> SPIP</a:t>
            </a:r>
            <a:endParaRPr lang="id-ID" sz="2200" dirty="0" smtClean="0">
              <a:latin typeface="+mj-lt"/>
            </a:endParaRPr>
          </a:p>
          <a:p>
            <a:pPr marL="457200" lvl="0" indent="-457200">
              <a:buClrTx/>
              <a:buSzPct val="100000"/>
              <a:buFont typeface="+mj-lt"/>
              <a:buAutoNum type="arabicPeriod" startAt="3"/>
            </a:pPr>
            <a:r>
              <a:rPr lang="en-US" sz="2200" dirty="0" err="1" smtClean="0">
                <a:latin typeface="+mj-lt"/>
              </a:rPr>
              <a:t>Merumuskan</a:t>
            </a:r>
            <a:r>
              <a:rPr lang="en-US" sz="2200" dirty="0" smtClean="0">
                <a:latin typeface="+mj-lt"/>
              </a:rPr>
              <a:t> </a:t>
            </a:r>
            <a:r>
              <a:rPr lang="en-US" sz="2200" dirty="0" err="1" smtClean="0">
                <a:latin typeface="+mj-lt"/>
              </a:rPr>
              <a:t>maturitas</a:t>
            </a:r>
            <a:r>
              <a:rPr lang="en-US" sz="2200" dirty="0" smtClean="0">
                <a:latin typeface="+mj-lt"/>
              </a:rPr>
              <a:t> </a:t>
            </a:r>
            <a:r>
              <a:rPr lang="en-US" sz="2200" dirty="0" err="1" smtClean="0">
                <a:latin typeface="+mj-lt"/>
              </a:rPr>
              <a:t>masing-masing</a:t>
            </a:r>
            <a:r>
              <a:rPr lang="en-US" sz="2200" dirty="0" smtClean="0">
                <a:latin typeface="+mj-lt"/>
              </a:rPr>
              <a:t> </a:t>
            </a:r>
            <a:r>
              <a:rPr lang="en-US" sz="2200" dirty="0" err="1" smtClean="0">
                <a:latin typeface="+mj-lt"/>
              </a:rPr>
              <a:t>prinsip</a:t>
            </a:r>
            <a:r>
              <a:rPr lang="en-US" sz="2200" dirty="0" smtClean="0">
                <a:latin typeface="+mj-lt"/>
              </a:rPr>
              <a:t> </a:t>
            </a:r>
            <a:r>
              <a:rPr lang="en-US" sz="2200" dirty="0" err="1" smtClean="0">
                <a:latin typeface="+mj-lt"/>
              </a:rPr>
              <a:t>pengendalian</a:t>
            </a:r>
            <a:r>
              <a:rPr lang="en-US" sz="2200" dirty="0" smtClean="0">
                <a:latin typeface="+mj-lt"/>
              </a:rPr>
              <a:t> intern </a:t>
            </a:r>
            <a:r>
              <a:rPr lang="en-US" sz="2200" dirty="0" err="1" smtClean="0">
                <a:latin typeface="+mj-lt"/>
              </a:rPr>
              <a:t>melalui</a:t>
            </a:r>
            <a:r>
              <a:rPr lang="en-US" sz="2200" dirty="0" smtClean="0">
                <a:latin typeface="+mj-lt"/>
              </a:rPr>
              <a:t> </a:t>
            </a:r>
            <a:r>
              <a:rPr lang="en-US" sz="2200" dirty="0" err="1" smtClean="0">
                <a:latin typeface="+mj-lt"/>
              </a:rPr>
              <a:t>perumusan</a:t>
            </a:r>
            <a:r>
              <a:rPr lang="en-US" sz="2200" dirty="0" smtClean="0">
                <a:latin typeface="+mj-lt"/>
              </a:rPr>
              <a:t> </a:t>
            </a:r>
            <a:r>
              <a:rPr lang="en-US" sz="2200" dirty="0" err="1" smtClean="0">
                <a:latin typeface="+mj-lt"/>
              </a:rPr>
              <a:t>atribut</a:t>
            </a:r>
            <a:r>
              <a:rPr lang="en-US" sz="2200" dirty="0" smtClean="0">
                <a:latin typeface="+mj-lt"/>
              </a:rPr>
              <a:t> </a:t>
            </a:r>
            <a:r>
              <a:rPr lang="en-US" sz="2200" dirty="0" err="1" smtClean="0">
                <a:latin typeface="+mj-lt"/>
              </a:rPr>
              <a:t>dalam</a:t>
            </a:r>
            <a:r>
              <a:rPr lang="en-US" sz="2200" dirty="0" smtClean="0">
                <a:latin typeface="+mj-lt"/>
              </a:rPr>
              <a:t> </a:t>
            </a:r>
            <a:r>
              <a:rPr lang="en-US" sz="2200" dirty="0" err="1" smtClean="0">
                <a:latin typeface="+mj-lt"/>
              </a:rPr>
              <a:t>gradasi</a:t>
            </a:r>
            <a:r>
              <a:rPr lang="en-US" sz="2200" dirty="0" smtClean="0">
                <a:latin typeface="+mj-lt"/>
              </a:rPr>
              <a:t> yang </a:t>
            </a:r>
            <a:r>
              <a:rPr lang="en-US" sz="2200" dirty="0" err="1" smtClean="0">
                <a:latin typeface="+mj-lt"/>
              </a:rPr>
              <a:t>berkembang</a:t>
            </a:r>
            <a:r>
              <a:rPr lang="en-US" sz="2200" dirty="0" smtClean="0">
                <a:latin typeface="+mj-lt"/>
              </a:rPr>
              <a:t> </a:t>
            </a:r>
            <a:r>
              <a:rPr lang="en-US" sz="2200" dirty="0" err="1" smtClean="0">
                <a:latin typeface="+mj-lt"/>
              </a:rPr>
              <a:t>dari</a:t>
            </a:r>
            <a:r>
              <a:rPr lang="en-US" sz="2200" dirty="0" smtClean="0">
                <a:latin typeface="+mj-lt"/>
              </a:rPr>
              <a:t> </a:t>
            </a:r>
            <a:r>
              <a:rPr lang="en-US" sz="2200" dirty="0" err="1" smtClean="0">
                <a:latin typeface="+mj-lt"/>
              </a:rPr>
              <a:t>belum</a:t>
            </a:r>
            <a:r>
              <a:rPr lang="en-US" sz="2200" dirty="0" smtClean="0">
                <a:latin typeface="+mj-lt"/>
              </a:rPr>
              <a:t> </a:t>
            </a:r>
            <a:r>
              <a:rPr lang="en-US" sz="2200" dirty="0" err="1" smtClean="0">
                <a:latin typeface="+mj-lt"/>
              </a:rPr>
              <a:t>ada</a:t>
            </a:r>
            <a:r>
              <a:rPr lang="en-US" sz="2200" dirty="0" smtClean="0">
                <a:latin typeface="+mj-lt"/>
              </a:rPr>
              <a:t>, </a:t>
            </a:r>
            <a:r>
              <a:rPr lang="en-US" sz="2200" dirty="0" err="1" smtClean="0">
                <a:latin typeface="+mj-lt"/>
              </a:rPr>
              <a:t>rintisan</a:t>
            </a:r>
            <a:r>
              <a:rPr lang="en-US" sz="2200" dirty="0" smtClean="0">
                <a:latin typeface="+mj-lt"/>
              </a:rPr>
              <a:t>, </a:t>
            </a:r>
            <a:r>
              <a:rPr lang="id-ID" sz="2200" dirty="0" smtClean="0">
                <a:latin typeface="+mj-lt"/>
              </a:rPr>
              <a:t>berkembang</a:t>
            </a:r>
            <a:r>
              <a:rPr lang="en-US" sz="2200" dirty="0" smtClean="0">
                <a:latin typeface="+mj-lt"/>
              </a:rPr>
              <a:t>,  </a:t>
            </a:r>
            <a:r>
              <a:rPr lang="en-US" sz="2200" dirty="0" err="1" smtClean="0">
                <a:latin typeface="+mj-lt"/>
              </a:rPr>
              <a:t>terdefinisi</a:t>
            </a:r>
            <a:r>
              <a:rPr lang="en-US" sz="2200" dirty="0" smtClean="0">
                <a:latin typeface="+mj-lt"/>
              </a:rPr>
              <a:t>, </a:t>
            </a:r>
            <a:r>
              <a:rPr lang="en-US" sz="2200" dirty="0" err="1" smtClean="0">
                <a:latin typeface="+mj-lt"/>
              </a:rPr>
              <a:t>terkelola</a:t>
            </a:r>
            <a:r>
              <a:rPr lang="en-US" sz="2200" dirty="0" smtClean="0">
                <a:latin typeface="+mj-lt"/>
              </a:rPr>
              <a:t> </a:t>
            </a:r>
            <a:r>
              <a:rPr lang="en-US" sz="2200" dirty="0" err="1" smtClean="0">
                <a:latin typeface="+mj-lt"/>
              </a:rPr>
              <a:t>dan</a:t>
            </a:r>
            <a:r>
              <a:rPr lang="en-US" sz="2200" dirty="0" smtClean="0">
                <a:latin typeface="+mj-lt"/>
              </a:rPr>
              <a:t> </a:t>
            </a:r>
            <a:r>
              <a:rPr lang="en-US" sz="2200" dirty="0" err="1" smtClean="0">
                <a:latin typeface="+mj-lt"/>
              </a:rPr>
              <a:t>terukur</a:t>
            </a:r>
            <a:r>
              <a:rPr lang="en-US" sz="2200" dirty="0" smtClean="0">
                <a:latin typeface="+mj-lt"/>
              </a:rPr>
              <a:t>. </a:t>
            </a:r>
            <a:r>
              <a:rPr lang="en-US" sz="2200" dirty="0" err="1" smtClean="0">
                <a:latin typeface="+mj-lt"/>
              </a:rPr>
              <a:t>hingga</a:t>
            </a:r>
            <a:r>
              <a:rPr lang="en-US" sz="2200" dirty="0" smtClean="0">
                <a:latin typeface="+mj-lt"/>
              </a:rPr>
              <a:t> optimum</a:t>
            </a:r>
            <a:endParaRPr lang="id-ID" sz="2200" dirty="0" smtClean="0">
              <a:latin typeface="+mj-lt"/>
            </a:endParaRPr>
          </a:p>
          <a:p>
            <a:pPr marL="457200" lvl="0" indent="-457200">
              <a:buClrTx/>
              <a:buSzPct val="100000"/>
              <a:buFont typeface="+mj-lt"/>
              <a:buAutoNum type="arabicPeriod" startAt="3"/>
            </a:pPr>
            <a:r>
              <a:rPr lang="en-US" sz="2200" dirty="0" err="1" smtClean="0">
                <a:latin typeface="+mj-lt"/>
              </a:rPr>
              <a:t>Mengembangkan</a:t>
            </a:r>
            <a:r>
              <a:rPr lang="en-US" sz="2200" dirty="0" smtClean="0">
                <a:latin typeface="+mj-lt"/>
              </a:rPr>
              <a:t> </a:t>
            </a:r>
            <a:r>
              <a:rPr lang="en-US" sz="2200" dirty="0" err="1" smtClean="0">
                <a:latin typeface="+mj-lt"/>
              </a:rPr>
              <a:t>kriteria</a:t>
            </a:r>
            <a:r>
              <a:rPr lang="en-US" sz="2200" dirty="0" smtClean="0">
                <a:latin typeface="+mj-lt"/>
              </a:rPr>
              <a:t>, </a:t>
            </a:r>
            <a:r>
              <a:rPr lang="en-US" sz="2200" dirty="0" err="1" smtClean="0">
                <a:latin typeface="+mj-lt"/>
              </a:rPr>
              <a:t>indikator</a:t>
            </a:r>
            <a:r>
              <a:rPr lang="en-US" sz="2200" dirty="0" smtClean="0">
                <a:latin typeface="+mj-lt"/>
              </a:rPr>
              <a:t> </a:t>
            </a:r>
            <a:r>
              <a:rPr lang="en-US" sz="2200" dirty="0" err="1" smtClean="0">
                <a:latin typeface="+mj-lt"/>
              </a:rPr>
              <a:t>dan</a:t>
            </a:r>
            <a:r>
              <a:rPr lang="en-US" sz="2200" dirty="0" smtClean="0">
                <a:latin typeface="+mj-lt"/>
              </a:rPr>
              <a:t> parameter </a:t>
            </a:r>
            <a:r>
              <a:rPr lang="en-US" sz="2200" dirty="0" err="1" smtClean="0">
                <a:latin typeface="+mj-lt"/>
              </a:rPr>
              <a:t>pengendalian</a:t>
            </a:r>
            <a:r>
              <a:rPr lang="en-US" sz="2200" dirty="0" smtClean="0">
                <a:latin typeface="+mj-lt"/>
              </a:rPr>
              <a:t> intern yang </a:t>
            </a:r>
            <a:r>
              <a:rPr lang="en-US" sz="2200" dirty="0" err="1" smtClean="0">
                <a:latin typeface="+mj-lt"/>
              </a:rPr>
              <a:t>efektif</a:t>
            </a:r>
            <a:endParaRPr lang="id-ID" sz="2200" dirty="0" smtClean="0">
              <a:latin typeface="+mj-lt"/>
            </a:endParaRPr>
          </a:p>
          <a:p>
            <a:pPr marL="457200" lvl="0" indent="-457200">
              <a:buClrTx/>
              <a:buSzPct val="100000"/>
              <a:buFont typeface="+mj-lt"/>
              <a:buAutoNum type="arabicPeriod" startAt="3"/>
            </a:pPr>
            <a:r>
              <a:rPr lang="en-US" sz="2200" dirty="0" err="1" smtClean="0">
                <a:latin typeface="+mj-lt"/>
              </a:rPr>
              <a:t>Mengidentifikasi</a:t>
            </a:r>
            <a:r>
              <a:rPr lang="en-US" sz="2200" dirty="0" smtClean="0">
                <a:latin typeface="+mj-lt"/>
              </a:rPr>
              <a:t> </a:t>
            </a:r>
            <a:r>
              <a:rPr lang="en-US" sz="2200" dirty="0" err="1" smtClean="0">
                <a:latin typeface="+mj-lt"/>
              </a:rPr>
              <a:t>teknik</a:t>
            </a:r>
            <a:r>
              <a:rPr lang="en-US" sz="2200" dirty="0" smtClean="0">
                <a:latin typeface="+mj-lt"/>
              </a:rPr>
              <a:t> </a:t>
            </a:r>
            <a:r>
              <a:rPr lang="en-US" sz="2200" dirty="0" err="1" smtClean="0">
                <a:latin typeface="+mj-lt"/>
              </a:rPr>
              <a:t>pengumpulan</a:t>
            </a:r>
            <a:r>
              <a:rPr lang="en-US" sz="2200" dirty="0" smtClean="0">
                <a:latin typeface="+mj-lt"/>
              </a:rPr>
              <a:t> data </a:t>
            </a:r>
            <a:endParaRPr lang="id-ID" sz="2200" dirty="0" smtClean="0">
              <a:latin typeface="+mj-lt"/>
            </a:endParaRPr>
          </a:p>
          <a:p>
            <a:pPr marL="457200" lvl="0" indent="-457200">
              <a:buClrTx/>
              <a:buSzPct val="100000"/>
              <a:buFont typeface="+mj-lt"/>
              <a:buAutoNum type="arabicPeriod" startAt="3"/>
            </a:pPr>
            <a:r>
              <a:rPr lang="en-US" sz="2200" dirty="0" err="1" smtClean="0">
                <a:latin typeface="+mj-lt"/>
              </a:rPr>
              <a:t>Mengujicobakan</a:t>
            </a:r>
            <a:r>
              <a:rPr lang="en-US" sz="2200" dirty="0" smtClean="0">
                <a:latin typeface="+mj-lt"/>
              </a:rPr>
              <a:t> </a:t>
            </a:r>
            <a:r>
              <a:rPr lang="en-US" sz="2200" dirty="0" err="1" smtClean="0">
                <a:latin typeface="+mj-lt"/>
              </a:rPr>
              <a:t>pada</a:t>
            </a:r>
            <a:r>
              <a:rPr lang="en-US" sz="2200" dirty="0" smtClean="0">
                <a:latin typeface="+mj-lt"/>
              </a:rPr>
              <a:t> K/L/</a:t>
            </a:r>
            <a:r>
              <a:rPr lang="en-US" sz="2200" dirty="0" err="1" smtClean="0">
                <a:latin typeface="+mj-lt"/>
              </a:rPr>
              <a:t>Pemda</a:t>
            </a:r>
            <a:r>
              <a:rPr lang="en-US" sz="2200" dirty="0" smtClean="0">
                <a:latin typeface="+mj-lt"/>
              </a:rPr>
              <a:t> </a:t>
            </a:r>
            <a:r>
              <a:rPr lang="en-US" sz="2200" dirty="0" err="1" smtClean="0">
                <a:latin typeface="+mj-lt"/>
              </a:rPr>
              <a:t>dengan</a:t>
            </a:r>
            <a:r>
              <a:rPr lang="en-US" sz="2200" dirty="0" smtClean="0">
                <a:latin typeface="+mj-lt"/>
              </a:rPr>
              <a:t> </a:t>
            </a:r>
            <a:r>
              <a:rPr lang="en-US" sz="2200" dirty="0" err="1" smtClean="0">
                <a:latin typeface="+mj-lt"/>
              </a:rPr>
              <a:t>menuangkan</a:t>
            </a:r>
            <a:r>
              <a:rPr lang="en-US" sz="2200" dirty="0" smtClean="0">
                <a:latin typeface="+mj-lt"/>
              </a:rPr>
              <a:t> </a:t>
            </a:r>
            <a:r>
              <a:rPr lang="en-US" sz="2200" dirty="0" err="1" smtClean="0">
                <a:latin typeface="+mj-lt"/>
              </a:rPr>
              <a:t>hasilnya</a:t>
            </a:r>
            <a:r>
              <a:rPr lang="en-US" sz="2200" dirty="0" smtClean="0">
                <a:latin typeface="+mj-lt"/>
              </a:rPr>
              <a:t> </a:t>
            </a:r>
            <a:r>
              <a:rPr lang="en-US" sz="2200" dirty="0" err="1" smtClean="0">
                <a:latin typeface="+mj-lt"/>
              </a:rPr>
              <a:t>pada</a:t>
            </a:r>
            <a:r>
              <a:rPr lang="en-US" sz="2200" dirty="0" smtClean="0">
                <a:latin typeface="+mj-lt"/>
              </a:rPr>
              <a:t> </a:t>
            </a:r>
            <a:r>
              <a:rPr lang="en-US" sz="2200" dirty="0" err="1" smtClean="0">
                <a:latin typeface="+mj-lt"/>
              </a:rPr>
              <a:t>Lembar</a:t>
            </a:r>
            <a:r>
              <a:rPr lang="en-US" sz="2200" dirty="0" smtClean="0">
                <a:latin typeface="+mj-lt"/>
              </a:rPr>
              <a:t> </a:t>
            </a:r>
            <a:r>
              <a:rPr lang="en-US" sz="2200" dirty="0" err="1" smtClean="0">
                <a:latin typeface="+mj-lt"/>
              </a:rPr>
              <a:t>Kerja</a:t>
            </a:r>
            <a:r>
              <a:rPr lang="en-US" sz="2200" dirty="0" smtClean="0">
                <a:latin typeface="+mj-lt"/>
              </a:rPr>
              <a:t> </a:t>
            </a:r>
            <a:r>
              <a:rPr lang="en-US" sz="2200" dirty="0" err="1" smtClean="0">
                <a:latin typeface="+mj-lt"/>
              </a:rPr>
              <a:t>dan</a:t>
            </a:r>
            <a:r>
              <a:rPr lang="en-US" sz="2200" dirty="0" smtClean="0">
                <a:latin typeface="+mj-lt"/>
              </a:rPr>
              <a:t>/</a:t>
            </a:r>
            <a:r>
              <a:rPr lang="en-US" sz="2200" dirty="0" err="1" smtClean="0">
                <a:latin typeface="+mj-lt"/>
              </a:rPr>
              <a:t>atau</a:t>
            </a:r>
            <a:r>
              <a:rPr lang="en-US" sz="2200" dirty="0" smtClean="0">
                <a:latin typeface="+mj-lt"/>
              </a:rPr>
              <a:t> </a:t>
            </a:r>
            <a:r>
              <a:rPr lang="en-US" sz="2200" dirty="0" err="1" smtClean="0">
                <a:latin typeface="+mj-lt"/>
              </a:rPr>
              <a:t>Formulir</a:t>
            </a:r>
            <a:r>
              <a:rPr lang="en-US" sz="2200" dirty="0" smtClean="0">
                <a:latin typeface="+mj-lt"/>
              </a:rPr>
              <a:t>.</a:t>
            </a:r>
            <a:endParaRPr lang="id-ID" sz="2200" dirty="0" smtClean="0">
              <a:latin typeface="+mj-lt"/>
            </a:endParaRPr>
          </a:p>
          <a:p>
            <a:pPr marL="457200" lvl="0" indent="-457200">
              <a:buClrTx/>
              <a:buSzPct val="100000"/>
              <a:buFont typeface="+mj-lt"/>
              <a:buAutoNum type="arabicPeriod" startAt="3"/>
            </a:pPr>
            <a:r>
              <a:rPr lang="en-US" sz="2200" dirty="0" err="1" smtClean="0">
                <a:latin typeface="+mj-lt"/>
              </a:rPr>
              <a:t>Melakukan</a:t>
            </a:r>
            <a:r>
              <a:rPr lang="en-US" sz="2200" dirty="0" smtClean="0">
                <a:latin typeface="+mj-lt"/>
              </a:rPr>
              <a:t> </a:t>
            </a:r>
            <a:r>
              <a:rPr lang="en-US" sz="2200" dirty="0" err="1" smtClean="0">
                <a:latin typeface="+mj-lt"/>
              </a:rPr>
              <a:t>pembahasan</a:t>
            </a:r>
            <a:r>
              <a:rPr lang="en-US" sz="2200" dirty="0" smtClean="0">
                <a:latin typeface="+mj-lt"/>
              </a:rPr>
              <a:t> (</a:t>
            </a:r>
            <a:r>
              <a:rPr lang="en-US" sz="2200" dirty="0" err="1" smtClean="0">
                <a:latin typeface="+mj-lt"/>
              </a:rPr>
              <a:t>uji</a:t>
            </a:r>
            <a:r>
              <a:rPr lang="en-US" sz="2200" dirty="0" smtClean="0">
                <a:latin typeface="+mj-lt"/>
              </a:rPr>
              <a:t> </a:t>
            </a:r>
            <a:r>
              <a:rPr lang="en-US" sz="2200" dirty="0" err="1" smtClean="0">
                <a:latin typeface="+mj-lt"/>
              </a:rPr>
              <a:t>publik</a:t>
            </a:r>
            <a:r>
              <a:rPr lang="en-US" sz="2200" dirty="0" smtClean="0">
                <a:latin typeface="+mj-lt"/>
              </a:rPr>
              <a:t>) </a:t>
            </a:r>
            <a:r>
              <a:rPr lang="en-US" sz="2200" dirty="0" err="1" smtClean="0">
                <a:latin typeface="+mj-lt"/>
              </a:rPr>
              <a:t>untuk</a:t>
            </a:r>
            <a:r>
              <a:rPr lang="en-US" sz="2200" dirty="0" smtClean="0">
                <a:latin typeface="+mj-lt"/>
              </a:rPr>
              <a:t> </a:t>
            </a:r>
            <a:r>
              <a:rPr lang="en-US" sz="2200" dirty="0" err="1" smtClean="0">
                <a:latin typeface="+mj-lt"/>
              </a:rPr>
              <a:t>menilai</a:t>
            </a:r>
            <a:r>
              <a:rPr lang="en-US" sz="2200" dirty="0" smtClean="0">
                <a:latin typeface="+mj-lt"/>
              </a:rPr>
              <a:t> </a:t>
            </a:r>
            <a:r>
              <a:rPr lang="en-US" sz="2200" dirty="0" err="1" smtClean="0">
                <a:latin typeface="+mj-lt"/>
              </a:rPr>
              <a:t>aplikabilitas</a:t>
            </a:r>
            <a:r>
              <a:rPr lang="en-US" sz="2200" dirty="0" smtClean="0">
                <a:latin typeface="+mj-lt"/>
              </a:rPr>
              <a:t> </a:t>
            </a:r>
            <a:r>
              <a:rPr lang="en-US" sz="2200" dirty="0" err="1" smtClean="0">
                <a:latin typeface="+mj-lt"/>
              </a:rPr>
              <a:t>pedoman</a:t>
            </a:r>
            <a:r>
              <a:rPr lang="en-US" sz="2200" dirty="0" smtClean="0">
                <a:latin typeface="+mj-lt"/>
              </a:rPr>
              <a:t> </a:t>
            </a:r>
            <a:r>
              <a:rPr lang="en-US" sz="2200" dirty="0" err="1" smtClean="0">
                <a:latin typeface="+mj-lt"/>
              </a:rPr>
              <a:t>dan</a:t>
            </a:r>
            <a:r>
              <a:rPr lang="en-US" sz="2200" dirty="0" smtClean="0">
                <a:latin typeface="+mj-lt"/>
              </a:rPr>
              <a:t> </a:t>
            </a:r>
            <a:r>
              <a:rPr lang="en-US" sz="2200" dirty="0" err="1" smtClean="0">
                <a:latin typeface="+mj-lt"/>
              </a:rPr>
              <a:t>penyelarasan</a:t>
            </a:r>
            <a:r>
              <a:rPr lang="en-US" sz="2200" dirty="0" smtClean="0">
                <a:latin typeface="+mj-lt"/>
              </a:rPr>
              <a:t> </a:t>
            </a:r>
            <a:r>
              <a:rPr lang="en-US" sz="2200" dirty="0" err="1" smtClean="0">
                <a:latin typeface="+mj-lt"/>
              </a:rPr>
              <a:t>dengan</a:t>
            </a:r>
            <a:r>
              <a:rPr lang="en-US" sz="2200" dirty="0" smtClean="0">
                <a:latin typeface="+mj-lt"/>
              </a:rPr>
              <a:t> </a:t>
            </a:r>
            <a:r>
              <a:rPr lang="en-US" sz="2200" dirty="0" err="1" smtClean="0">
                <a:latin typeface="+mj-lt"/>
              </a:rPr>
              <a:t>pedoman-pedoman</a:t>
            </a:r>
            <a:r>
              <a:rPr lang="en-US" sz="2200" dirty="0" smtClean="0">
                <a:latin typeface="+mj-lt"/>
              </a:rPr>
              <a:t> </a:t>
            </a:r>
            <a:r>
              <a:rPr lang="en-US" sz="2200" dirty="0" err="1" smtClean="0">
                <a:latin typeface="+mj-lt"/>
              </a:rPr>
              <a:t>lainnya</a:t>
            </a:r>
            <a:r>
              <a:rPr lang="en-US" sz="2200" dirty="0" smtClean="0">
                <a:latin typeface="+mj-lt"/>
              </a:rPr>
              <a:t>.</a:t>
            </a:r>
            <a:endParaRPr lang="id-ID" sz="2200" dirty="0" smtClean="0">
              <a:latin typeface="+mj-lt"/>
            </a:endParaRPr>
          </a:p>
          <a:p>
            <a:endParaRPr lang="id-ID" sz="2200" dirty="0">
              <a:latin typeface="+mj-lt"/>
            </a:endParaRPr>
          </a:p>
        </p:txBody>
      </p:sp>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chemeClr val="tx1"/>
            </a:solidFill>
            <a:prstDash val="sysDash"/>
          </a:ln>
        </p:spPr>
        <p:txBody>
          <a:bodyPr/>
          <a:lstStyle/>
          <a:p>
            <a:pPr>
              <a:buNone/>
            </a:pPr>
            <a:r>
              <a:rPr lang="id-ID" sz="2000" b="1" dirty="0" smtClean="0"/>
              <a:t>B. KOMPETENSI DASAR</a:t>
            </a:r>
            <a:r>
              <a:rPr lang="id-ID" sz="2000" dirty="0" smtClean="0"/>
              <a:t>: Setelah mempelajari bahan ajar ini, peserta diharapkan dapat memahami tahapan-tahapan penilaian tingkat maturitas SPIP dan strategi peningkatannya.</a:t>
            </a:r>
          </a:p>
          <a:p>
            <a:pPr>
              <a:buNone/>
            </a:pPr>
            <a:r>
              <a:rPr lang="en-GB" sz="2000" b="1" dirty="0" smtClean="0"/>
              <a:t>C</a:t>
            </a:r>
            <a:r>
              <a:rPr lang="id-ID" sz="2000" dirty="0" smtClean="0"/>
              <a:t>. </a:t>
            </a:r>
            <a:r>
              <a:rPr lang="id-ID" sz="2000" b="1" dirty="0" smtClean="0"/>
              <a:t>INDIKATOR KEBERHASILAN</a:t>
            </a:r>
          </a:p>
          <a:p>
            <a:r>
              <a:rPr lang="id-ID" sz="2000" dirty="0" smtClean="0"/>
              <a:t>Setelah mengikuti proses pembelajaran, peserta diklat diharapkan mampu menjelaskan:</a:t>
            </a:r>
          </a:p>
          <a:p>
            <a:pPr lvl="0"/>
            <a:r>
              <a:rPr lang="id-ID" sz="2000" dirty="0" smtClean="0"/>
              <a:t>Pentingnya penilaian maturitas SPIP</a:t>
            </a:r>
          </a:p>
          <a:p>
            <a:pPr lvl="0"/>
            <a:r>
              <a:rPr lang="id-ID" sz="2000" dirty="0" smtClean="0"/>
              <a:t>Tingkatan maturitas SPIP dan karakteristik tiap-tiap tingkatan</a:t>
            </a:r>
          </a:p>
          <a:p>
            <a:pPr lvl="0"/>
            <a:r>
              <a:rPr lang="id-ID" sz="2000" dirty="0" smtClean="0"/>
              <a:t>Tahapan-tahapan dalam penilaian maturitas SPIP</a:t>
            </a:r>
          </a:p>
          <a:p>
            <a:pPr lvl="0"/>
            <a:r>
              <a:rPr lang="id-ID" sz="2000" dirty="0" smtClean="0"/>
              <a:t>Penyusunan Laporan Penilaian Maturitas SPIP</a:t>
            </a:r>
          </a:p>
          <a:p>
            <a:r>
              <a:rPr lang="id-ID" sz="2000" dirty="0" smtClean="0"/>
              <a:t>Strategi peningkatan maturitas SPIP</a:t>
            </a:r>
            <a:endParaRPr lang="id-ID" sz="2000" dirty="0"/>
          </a:p>
        </p:txBody>
      </p:sp>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chemeClr val="tx1"/>
            </a:solidFill>
            <a:prstDash val="sysDash"/>
          </a:ln>
        </p:spPr>
        <p:txBody>
          <a:bodyPr/>
          <a:lstStyle/>
          <a:p>
            <a:pPr marL="0" indent="0">
              <a:buNone/>
            </a:pPr>
            <a:r>
              <a:rPr lang="en-GB" b="1" dirty="0" smtClean="0"/>
              <a:t>D</a:t>
            </a:r>
            <a:r>
              <a:rPr lang="en-GB" dirty="0" smtClean="0"/>
              <a:t>. </a:t>
            </a:r>
            <a:r>
              <a:rPr lang="en-GB" b="1" dirty="0" smtClean="0"/>
              <a:t>METODE PEMBELAJARAN</a:t>
            </a:r>
          </a:p>
          <a:p>
            <a:r>
              <a:rPr lang="id-ID" dirty="0" smtClean="0"/>
              <a:t>Paparan</a:t>
            </a:r>
          </a:p>
          <a:p>
            <a:r>
              <a:rPr lang="id-ID" dirty="0" smtClean="0"/>
              <a:t>Diskusi dan Tanya Jawab</a:t>
            </a:r>
          </a:p>
          <a:p>
            <a:r>
              <a:rPr lang="id-ID" dirty="0" smtClean="0"/>
              <a:t>Latihan dan Simulasi</a:t>
            </a:r>
            <a:endParaRPr lang="id-ID" dirty="0"/>
          </a:p>
        </p:txBody>
      </p:sp>
      <p:sp>
        <p:nvSpPr>
          <p:cNvPr id="6"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2276872"/>
            <a:ext cx="9144000" cy="223224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d-ID" sz="4400" b="1" i="0" u="none" strike="noStrike" kern="1200" cap="none" spc="0" normalizeH="0" baseline="0" noProof="0" dirty="0" smtClean="0">
                <a:ln>
                  <a:noFill/>
                </a:ln>
                <a:effectLst/>
                <a:uLnTx/>
                <a:uFillTx/>
                <a:latin typeface="Arial" panose="020B0604020202020204" pitchFamily="34" charset="0"/>
                <a:ea typeface="+mj-ea"/>
                <a:cs typeface="Arial" panose="020B0604020202020204" pitchFamily="34" charset="0"/>
              </a:rPr>
              <a:t>BAB II </a:t>
            </a:r>
            <a:endParaRPr kumimoji="0" lang="en-GB" sz="4400" b="1" i="0" u="none" strike="noStrike" kern="1200" cap="none" spc="0" normalizeH="0" baseline="0" noProof="0" dirty="0" smtClean="0">
              <a:ln>
                <a:noFill/>
              </a:ln>
              <a:effectLst/>
              <a:uLnTx/>
              <a:uFillTx/>
              <a:latin typeface="Arial" panose="020B0604020202020204" pitchFamily="34" charset="0"/>
              <a:ea typeface="+mj-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1" i="0" u="none" strike="noStrike" kern="1200" cap="none" spc="0" normalizeH="0" baseline="0" noProof="0" dirty="0" smtClean="0">
                <a:ln>
                  <a:noFill/>
                </a:ln>
                <a:effectLst/>
                <a:uLnTx/>
                <a:uFillTx/>
                <a:latin typeface="Arial" panose="020B0604020202020204" pitchFamily="34" charset="0"/>
                <a:ea typeface="+mj-ea"/>
                <a:cs typeface="Arial" panose="020B0604020202020204" pitchFamily="34" charset="0"/>
              </a:rPr>
              <a:t>MATURITAS SISTEM PENGENDALIAN INTERN PEMERINTAH</a:t>
            </a:r>
            <a:endParaRPr kumimoji="0" lang="id-ID" sz="4400" b="1" i="0"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467544" y="2492897"/>
            <a:ext cx="7632848" cy="2448272"/>
          </a:xfrm>
          <a:prstGeom prst="rect">
            <a:avLst/>
          </a:prstGeom>
          <a:solidFill>
            <a:srgbClr val="D8D8D8"/>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1" u="none" strike="noStrike" cap="none" normalizeH="0" baseline="0" dirty="0" smtClean="0">
                <a:ln>
                  <a:noFill/>
                </a:ln>
                <a:solidFill>
                  <a:schemeClr val="tx1"/>
                </a:solidFill>
                <a:effectLst/>
                <a:latin typeface="Iskoola Pota" pitchFamily="34" charset="0"/>
                <a:cs typeface="Arial" pitchFamily="34" charset="0"/>
              </a:rPr>
              <a:t>Indikator Keberhasilan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dirty="0" smtClean="0">
                <a:ln>
                  <a:noFill/>
                </a:ln>
                <a:solidFill>
                  <a:schemeClr val="tx1"/>
                </a:solidFill>
                <a:effectLst/>
                <a:latin typeface="Iskoola Pota" pitchFamily="34" charset="0"/>
                <a:cs typeface="Arial" pitchFamily="34" charset="0"/>
              </a:rPr>
              <a:t>Setelah mengikuti materi ini, peserta diharapkan mampu memahami konsep maturitas penyelenggaraan SPIP yang antara lain meliputi definisi, tingkatan maturitas SPIP, karakteristik maturitas SPIP, fokus penilaian maturitas SPIP, dan interval skor tingkat maturitas SPIP.</a:t>
            </a:r>
            <a:endParaRPr kumimoji="0" lang="id-ID"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90566" y="1340768"/>
            <a:ext cx="8329906" cy="4896544"/>
          </a:xfrm>
          <a:ln>
            <a:solidFill>
              <a:schemeClr val="tx1"/>
            </a:solidFill>
            <a:prstDash val="sysDash"/>
          </a:ln>
        </p:spPr>
        <p:txBody>
          <a:bodyPr/>
          <a:lstStyle/>
          <a:p>
            <a:pPr marL="723900" lvl="1" indent="-403225">
              <a:buClrTx/>
              <a:buSzPct val="100000"/>
              <a:buFont typeface="+mj-lt"/>
              <a:buAutoNum type="arabicPeriod"/>
            </a:pPr>
            <a:r>
              <a:rPr lang="id-ID" b="1" dirty="0" smtClean="0">
                <a:latin typeface="+mj-lt"/>
              </a:rPr>
              <a:t>Definisi Maturitas SPIP</a:t>
            </a:r>
          </a:p>
          <a:p>
            <a:pPr marL="1074738"/>
            <a:r>
              <a:rPr lang="es-ES" sz="1900" dirty="0" err="1" smtClean="0">
                <a:latin typeface="+mj-lt"/>
              </a:rPr>
              <a:t>Maturitas</a:t>
            </a:r>
            <a:r>
              <a:rPr lang="es-ES" sz="1900" dirty="0" smtClean="0">
                <a:latin typeface="+mj-lt"/>
              </a:rPr>
              <a:t> (</a:t>
            </a:r>
            <a:r>
              <a:rPr lang="es-ES" sz="1900" i="1" dirty="0" err="1" smtClean="0">
                <a:latin typeface="+mj-lt"/>
              </a:rPr>
              <a:t>maturity</a:t>
            </a:r>
            <a:r>
              <a:rPr lang="es-ES" sz="1900" dirty="0" smtClean="0">
                <a:latin typeface="+mj-lt"/>
              </a:rPr>
              <a:t>) </a:t>
            </a:r>
            <a:r>
              <a:rPr lang="es-ES" sz="1900" dirty="0" err="1" smtClean="0">
                <a:latin typeface="+mj-lt"/>
              </a:rPr>
              <a:t>berarti</a:t>
            </a:r>
            <a:r>
              <a:rPr lang="es-ES" sz="1900" dirty="0" smtClean="0">
                <a:latin typeface="+mj-lt"/>
              </a:rPr>
              <a:t> </a:t>
            </a:r>
            <a:r>
              <a:rPr lang="es-ES" sz="1900" dirty="0" err="1" smtClean="0">
                <a:latin typeface="+mj-lt"/>
              </a:rPr>
              <a:t>dikembangkan</a:t>
            </a:r>
            <a:r>
              <a:rPr lang="es-ES" sz="1900" dirty="0" smtClean="0">
                <a:latin typeface="+mj-lt"/>
              </a:rPr>
              <a:t> </a:t>
            </a:r>
            <a:r>
              <a:rPr lang="es-ES" sz="1900" dirty="0" err="1" smtClean="0">
                <a:latin typeface="+mj-lt"/>
              </a:rPr>
              <a:t>penuh</a:t>
            </a:r>
            <a:r>
              <a:rPr lang="es-ES" sz="1900" dirty="0" smtClean="0">
                <a:latin typeface="+mj-lt"/>
              </a:rPr>
              <a:t> </a:t>
            </a:r>
            <a:r>
              <a:rPr lang="es-ES" sz="1900" dirty="0" err="1" smtClean="0">
                <a:latin typeface="+mj-lt"/>
              </a:rPr>
              <a:t>atau</a:t>
            </a:r>
            <a:r>
              <a:rPr lang="es-ES" sz="1900" dirty="0" smtClean="0">
                <a:latin typeface="+mj-lt"/>
              </a:rPr>
              <a:t> </a:t>
            </a:r>
            <a:r>
              <a:rPr lang="id-ID" sz="1900" dirty="0" smtClean="0">
                <a:latin typeface="+mj-lt"/>
              </a:rPr>
              <a:t>optimal</a:t>
            </a:r>
            <a:r>
              <a:rPr lang="es-ES" sz="1900" dirty="0" smtClean="0">
                <a:latin typeface="+mj-lt"/>
              </a:rPr>
              <a:t> (</a:t>
            </a:r>
            <a:r>
              <a:rPr lang="es-ES" sz="1900" dirty="0" err="1" smtClean="0">
                <a:latin typeface="+mj-lt"/>
              </a:rPr>
              <a:t>Cooke</a:t>
            </a:r>
            <a:r>
              <a:rPr lang="es-ES" sz="1900" dirty="0" smtClean="0">
                <a:latin typeface="+mj-lt"/>
              </a:rPr>
              <a:t>-Davis, 2005). </a:t>
            </a:r>
            <a:r>
              <a:rPr lang="es-ES" sz="1900" dirty="0" err="1" smtClean="0">
                <a:latin typeface="+mj-lt"/>
              </a:rPr>
              <a:t>Andersen</a:t>
            </a:r>
            <a:r>
              <a:rPr lang="es-ES" sz="1900" dirty="0" smtClean="0">
                <a:latin typeface="+mj-lt"/>
              </a:rPr>
              <a:t> and </a:t>
            </a:r>
            <a:r>
              <a:rPr lang="es-ES" sz="1900" dirty="0" err="1" smtClean="0">
                <a:latin typeface="+mj-lt"/>
              </a:rPr>
              <a:t>Jessen</a:t>
            </a:r>
            <a:r>
              <a:rPr lang="es-ES" sz="1900" dirty="0" smtClean="0">
                <a:latin typeface="+mj-lt"/>
              </a:rPr>
              <a:t> (2003) </a:t>
            </a:r>
            <a:r>
              <a:rPr lang="es-ES" sz="1900" dirty="0" err="1" smtClean="0">
                <a:latin typeface="+mj-lt"/>
              </a:rPr>
              <a:t>menyatakan</a:t>
            </a:r>
            <a:r>
              <a:rPr lang="es-ES" sz="1900" dirty="0" smtClean="0">
                <a:latin typeface="+mj-lt"/>
              </a:rPr>
              <a:t> </a:t>
            </a:r>
            <a:r>
              <a:rPr lang="es-ES" sz="1900" dirty="0" err="1" smtClean="0">
                <a:latin typeface="+mj-lt"/>
              </a:rPr>
              <a:t>bahwa</a:t>
            </a:r>
            <a:r>
              <a:rPr lang="es-ES" sz="1900" dirty="0" smtClean="0">
                <a:latin typeface="+mj-lt"/>
              </a:rPr>
              <a:t> </a:t>
            </a:r>
            <a:r>
              <a:rPr lang="es-ES" sz="1900" dirty="0" err="1" smtClean="0">
                <a:latin typeface="+mj-lt"/>
              </a:rPr>
              <a:t>konsep</a:t>
            </a:r>
            <a:r>
              <a:rPr lang="es-ES" sz="1900" dirty="0" smtClean="0">
                <a:latin typeface="+mj-lt"/>
              </a:rPr>
              <a:t> </a:t>
            </a:r>
            <a:r>
              <a:rPr lang="es-ES" sz="1900" dirty="0" err="1" smtClean="0">
                <a:latin typeface="+mj-lt"/>
              </a:rPr>
              <a:t>maturitas</a:t>
            </a:r>
            <a:r>
              <a:rPr lang="es-ES" sz="1900" dirty="0" smtClean="0">
                <a:latin typeface="+mj-lt"/>
              </a:rPr>
              <a:t> pada </a:t>
            </a:r>
            <a:r>
              <a:rPr lang="es-ES" sz="1900" dirty="0" err="1" smtClean="0">
                <a:latin typeface="+mj-lt"/>
              </a:rPr>
              <a:t>organisasi</a:t>
            </a:r>
            <a:r>
              <a:rPr lang="es-ES" sz="1900" dirty="0" smtClean="0">
                <a:latin typeface="+mj-lt"/>
              </a:rPr>
              <a:t> </a:t>
            </a:r>
            <a:r>
              <a:rPr lang="es-ES" sz="1900" dirty="0" err="1" smtClean="0">
                <a:latin typeface="+mj-lt"/>
              </a:rPr>
              <a:t>bertujuan</a:t>
            </a:r>
            <a:r>
              <a:rPr lang="es-ES" sz="1900" dirty="0" smtClean="0">
                <a:latin typeface="+mj-lt"/>
              </a:rPr>
              <a:t> </a:t>
            </a:r>
            <a:r>
              <a:rPr lang="es-ES" sz="1900" dirty="0" err="1" smtClean="0">
                <a:latin typeface="+mj-lt"/>
              </a:rPr>
              <a:t>mengarahkan</a:t>
            </a:r>
            <a:r>
              <a:rPr lang="es-ES" sz="1900" dirty="0" smtClean="0">
                <a:latin typeface="+mj-lt"/>
              </a:rPr>
              <a:t> </a:t>
            </a:r>
            <a:r>
              <a:rPr lang="es-ES" sz="1900" dirty="0" err="1" smtClean="0">
                <a:latin typeface="+mj-lt"/>
              </a:rPr>
              <a:t>organisasi</a:t>
            </a:r>
            <a:r>
              <a:rPr lang="es-ES" sz="1900" dirty="0" smtClean="0">
                <a:latin typeface="+mj-lt"/>
              </a:rPr>
              <a:t> </a:t>
            </a:r>
            <a:r>
              <a:rPr lang="es-ES" sz="1900" dirty="0" err="1" smtClean="0">
                <a:latin typeface="+mj-lt"/>
              </a:rPr>
              <a:t>dalam</a:t>
            </a:r>
            <a:r>
              <a:rPr lang="es-ES" sz="1900" dirty="0" smtClean="0">
                <a:latin typeface="+mj-lt"/>
              </a:rPr>
              <a:t> </a:t>
            </a:r>
            <a:r>
              <a:rPr lang="es-ES" sz="1900" dirty="0" err="1" smtClean="0">
                <a:latin typeface="+mj-lt"/>
              </a:rPr>
              <a:t>kondisi</a:t>
            </a:r>
            <a:r>
              <a:rPr lang="es-ES" sz="1900" dirty="0" smtClean="0">
                <a:latin typeface="+mj-lt"/>
              </a:rPr>
              <a:t> yang </a:t>
            </a:r>
            <a:r>
              <a:rPr lang="id-ID" sz="1900" dirty="0" smtClean="0">
                <a:latin typeface="+mj-lt"/>
              </a:rPr>
              <a:t>optimal</a:t>
            </a:r>
            <a:r>
              <a:rPr lang="es-ES" sz="1900" dirty="0" smtClean="0">
                <a:latin typeface="+mj-lt"/>
              </a:rPr>
              <a:t> </a:t>
            </a:r>
            <a:r>
              <a:rPr lang="es-ES" sz="1900" dirty="0" err="1" smtClean="0">
                <a:latin typeface="+mj-lt"/>
              </a:rPr>
              <a:t>untuk</a:t>
            </a:r>
            <a:r>
              <a:rPr lang="es-ES" sz="1900" dirty="0" smtClean="0">
                <a:latin typeface="+mj-lt"/>
              </a:rPr>
              <a:t> </a:t>
            </a:r>
            <a:r>
              <a:rPr lang="es-ES" sz="1900" dirty="0" err="1" smtClean="0">
                <a:latin typeface="+mj-lt"/>
              </a:rPr>
              <a:t>mencapai</a:t>
            </a:r>
            <a:r>
              <a:rPr lang="es-ES" sz="1900" dirty="0" smtClean="0">
                <a:latin typeface="+mj-lt"/>
              </a:rPr>
              <a:t> </a:t>
            </a:r>
            <a:r>
              <a:rPr lang="es-ES" sz="1900" dirty="0" err="1" smtClean="0">
                <a:latin typeface="+mj-lt"/>
              </a:rPr>
              <a:t>tujuannya</a:t>
            </a:r>
            <a:r>
              <a:rPr lang="es-ES" sz="1900" dirty="0" smtClean="0">
                <a:latin typeface="+mj-lt"/>
              </a:rPr>
              <a:t>.</a:t>
            </a:r>
            <a:endParaRPr lang="id-ID" sz="1900" dirty="0" smtClean="0">
              <a:latin typeface="+mj-lt"/>
            </a:endParaRPr>
          </a:p>
          <a:p>
            <a:pPr marL="1074738"/>
            <a:r>
              <a:rPr lang="es-ES" sz="1900" dirty="0" err="1" smtClean="0">
                <a:latin typeface="+mj-lt"/>
              </a:rPr>
              <a:t>Menurut</a:t>
            </a:r>
            <a:r>
              <a:rPr lang="es-ES" sz="1900" dirty="0" smtClean="0">
                <a:latin typeface="+mj-lt"/>
              </a:rPr>
              <a:t> IIA (20</a:t>
            </a:r>
            <a:r>
              <a:rPr lang="id-ID" sz="1900" dirty="0" smtClean="0">
                <a:latin typeface="+mj-lt"/>
              </a:rPr>
              <a:t>13</a:t>
            </a:r>
            <a:r>
              <a:rPr lang="es-ES" sz="1900" dirty="0" smtClean="0">
                <a:latin typeface="+mj-lt"/>
              </a:rPr>
              <a:t>) </a:t>
            </a:r>
            <a:r>
              <a:rPr lang="es-ES" sz="1900" dirty="0" err="1" smtClean="0">
                <a:latin typeface="+mj-lt"/>
              </a:rPr>
              <a:t>Model</a:t>
            </a:r>
            <a:r>
              <a:rPr lang="es-ES" sz="1900" dirty="0" smtClean="0">
                <a:latin typeface="+mj-lt"/>
              </a:rPr>
              <a:t> </a:t>
            </a:r>
            <a:r>
              <a:rPr lang="es-ES" sz="1900" dirty="0" err="1" smtClean="0">
                <a:latin typeface="+mj-lt"/>
              </a:rPr>
              <a:t>maturitas</a:t>
            </a:r>
            <a:r>
              <a:rPr lang="es-ES" sz="1900" dirty="0" smtClean="0">
                <a:latin typeface="+mj-lt"/>
              </a:rPr>
              <a:t> </a:t>
            </a:r>
            <a:r>
              <a:rPr lang="es-ES" sz="1900" dirty="0" err="1" smtClean="0">
                <a:latin typeface="+mj-lt"/>
              </a:rPr>
              <a:t>menggambarkan</a:t>
            </a:r>
            <a:r>
              <a:rPr lang="es-ES" sz="1900" dirty="0" smtClean="0">
                <a:latin typeface="+mj-lt"/>
              </a:rPr>
              <a:t> </a:t>
            </a:r>
            <a:r>
              <a:rPr lang="es-ES" sz="1900" dirty="0" err="1" smtClean="0">
                <a:latin typeface="+mj-lt"/>
              </a:rPr>
              <a:t>tahapan</a:t>
            </a:r>
            <a:r>
              <a:rPr lang="es-ES" sz="1900" dirty="0" smtClean="0">
                <a:latin typeface="+mj-lt"/>
              </a:rPr>
              <a:t> </a:t>
            </a:r>
            <a:r>
              <a:rPr lang="es-ES" sz="1900" dirty="0" err="1" smtClean="0">
                <a:latin typeface="+mj-lt"/>
              </a:rPr>
              <a:t>proses</a:t>
            </a:r>
            <a:r>
              <a:rPr lang="es-ES" sz="1900" dirty="0" smtClean="0">
                <a:latin typeface="+mj-lt"/>
              </a:rPr>
              <a:t> yang </a:t>
            </a:r>
            <a:r>
              <a:rPr lang="es-ES" sz="1900" dirty="0" err="1" smtClean="0">
                <a:latin typeface="+mj-lt"/>
              </a:rPr>
              <a:t>diyakini</a:t>
            </a:r>
            <a:r>
              <a:rPr lang="es-ES" sz="1900" dirty="0" smtClean="0">
                <a:latin typeface="+mj-lt"/>
              </a:rPr>
              <a:t> </a:t>
            </a:r>
            <a:r>
              <a:rPr lang="es-ES" sz="1900" dirty="0" err="1" smtClean="0">
                <a:latin typeface="+mj-lt"/>
              </a:rPr>
              <a:t>akan</a:t>
            </a:r>
            <a:r>
              <a:rPr lang="es-ES" sz="1900" dirty="0" smtClean="0">
                <a:latin typeface="+mj-lt"/>
              </a:rPr>
              <a:t> </a:t>
            </a:r>
            <a:r>
              <a:rPr lang="es-ES" sz="1900" dirty="0" err="1" smtClean="0">
                <a:latin typeface="+mj-lt"/>
              </a:rPr>
              <a:t>mengarahkan</a:t>
            </a:r>
            <a:r>
              <a:rPr lang="es-ES" sz="1900" dirty="0" smtClean="0">
                <a:latin typeface="+mj-lt"/>
              </a:rPr>
              <a:t> pada </a:t>
            </a:r>
            <a:r>
              <a:rPr lang="es-ES" sz="1900" i="1" dirty="0" smtClean="0">
                <a:latin typeface="+mj-lt"/>
              </a:rPr>
              <a:t>output</a:t>
            </a:r>
            <a:r>
              <a:rPr lang="es-ES" sz="1900" dirty="0" smtClean="0">
                <a:latin typeface="+mj-lt"/>
              </a:rPr>
              <a:t> dan </a:t>
            </a:r>
            <a:r>
              <a:rPr lang="es-ES" sz="1900" i="1" dirty="0" err="1" smtClean="0">
                <a:latin typeface="+mj-lt"/>
              </a:rPr>
              <a:t>outcome</a:t>
            </a:r>
            <a:r>
              <a:rPr lang="es-ES" sz="1900" i="1" dirty="0" smtClean="0">
                <a:latin typeface="+mj-lt"/>
              </a:rPr>
              <a:t> </a:t>
            </a:r>
            <a:r>
              <a:rPr lang="es-ES" sz="1900" dirty="0" smtClean="0">
                <a:latin typeface="+mj-lt"/>
              </a:rPr>
              <a:t>yang </a:t>
            </a:r>
            <a:r>
              <a:rPr lang="es-ES" sz="1900" dirty="0" err="1" smtClean="0">
                <a:latin typeface="+mj-lt"/>
              </a:rPr>
              <a:t>lebih</a:t>
            </a:r>
            <a:r>
              <a:rPr lang="es-ES" sz="1900" dirty="0" smtClean="0">
                <a:latin typeface="+mj-lt"/>
              </a:rPr>
              <a:t> </a:t>
            </a:r>
            <a:r>
              <a:rPr lang="es-ES" sz="1900" dirty="0" err="1" smtClean="0">
                <a:latin typeface="+mj-lt"/>
              </a:rPr>
              <a:t>baik</a:t>
            </a:r>
            <a:r>
              <a:rPr lang="es-ES" sz="1900" dirty="0" smtClean="0">
                <a:latin typeface="+mj-lt"/>
              </a:rPr>
              <a:t>. </a:t>
            </a:r>
            <a:r>
              <a:rPr lang="es-ES" sz="1900" dirty="0" err="1" smtClean="0">
                <a:latin typeface="+mj-lt"/>
              </a:rPr>
              <a:t>Maturitas</a:t>
            </a:r>
            <a:r>
              <a:rPr lang="es-ES" sz="1900" dirty="0" smtClean="0">
                <a:latin typeface="+mj-lt"/>
              </a:rPr>
              <a:t> yang </a:t>
            </a:r>
            <a:r>
              <a:rPr lang="es-ES" sz="1900" dirty="0" err="1" smtClean="0">
                <a:latin typeface="+mj-lt"/>
              </a:rPr>
              <a:t>rendah</a:t>
            </a:r>
            <a:r>
              <a:rPr lang="es-ES" sz="1900" dirty="0" smtClean="0">
                <a:latin typeface="+mj-lt"/>
              </a:rPr>
              <a:t> </a:t>
            </a:r>
            <a:r>
              <a:rPr lang="es-ES" sz="1900" dirty="0" err="1" smtClean="0">
                <a:latin typeface="+mj-lt"/>
              </a:rPr>
              <a:t>mencerminkan</a:t>
            </a:r>
            <a:r>
              <a:rPr lang="es-ES" sz="1900" dirty="0" smtClean="0">
                <a:latin typeface="+mj-lt"/>
              </a:rPr>
              <a:t> </a:t>
            </a:r>
            <a:r>
              <a:rPr lang="es-ES" sz="1900" dirty="0" err="1" smtClean="0">
                <a:latin typeface="+mj-lt"/>
              </a:rPr>
              <a:t>kemungkinan</a:t>
            </a:r>
            <a:r>
              <a:rPr lang="es-ES" sz="1900" dirty="0" smtClean="0">
                <a:latin typeface="+mj-lt"/>
              </a:rPr>
              <a:t> yang </a:t>
            </a:r>
            <a:r>
              <a:rPr lang="es-ES" sz="1900" dirty="0" err="1" smtClean="0">
                <a:latin typeface="+mj-lt"/>
              </a:rPr>
              <a:t>lebih</a:t>
            </a:r>
            <a:r>
              <a:rPr lang="es-ES" sz="1900" dirty="0" smtClean="0">
                <a:latin typeface="+mj-lt"/>
              </a:rPr>
              <a:t> </a:t>
            </a:r>
            <a:r>
              <a:rPr lang="es-ES" sz="1900" dirty="0" err="1" smtClean="0">
                <a:latin typeface="+mj-lt"/>
              </a:rPr>
              <a:t>rendah</a:t>
            </a:r>
            <a:r>
              <a:rPr lang="es-ES" sz="1900" dirty="0" smtClean="0">
                <a:latin typeface="+mj-lt"/>
              </a:rPr>
              <a:t> </a:t>
            </a:r>
            <a:r>
              <a:rPr lang="es-ES" sz="1900" dirty="0" err="1" smtClean="0">
                <a:latin typeface="+mj-lt"/>
              </a:rPr>
              <a:t>dalam</a:t>
            </a:r>
            <a:r>
              <a:rPr lang="es-ES" sz="1900" dirty="0" smtClean="0">
                <a:latin typeface="+mj-lt"/>
              </a:rPr>
              <a:t> </a:t>
            </a:r>
            <a:r>
              <a:rPr lang="es-ES" sz="1900" dirty="0" err="1" smtClean="0">
                <a:latin typeface="+mj-lt"/>
              </a:rPr>
              <a:t>mencapai</a:t>
            </a:r>
            <a:r>
              <a:rPr lang="es-ES" sz="1900" dirty="0" smtClean="0">
                <a:latin typeface="+mj-lt"/>
              </a:rPr>
              <a:t> </a:t>
            </a:r>
            <a:r>
              <a:rPr lang="es-ES" sz="1900" dirty="0" err="1" smtClean="0">
                <a:latin typeface="+mj-lt"/>
              </a:rPr>
              <a:t>tujuan</a:t>
            </a:r>
            <a:r>
              <a:rPr lang="es-ES" sz="1900" dirty="0" smtClean="0">
                <a:latin typeface="+mj-lt"/>
              </a:rPr>
              <a:t>, </a:t>
            </a:r>
            <a:r>
              <a:rPr lang="es-ES" sz="1900" dirty="0" err="1" smtClean="0">
                <a:latin typeface="+mj-lt"/>
              </a:rPr>
              <a:t>sedangkan</a:t>
            </a:r>
            <a:r>
              <a:rPr lang="es-ES" sz="1900" dirty="0" smtClean="0">
                <a:latin typeface="+mj-lt"/>
              </a:rPr>
              <a:t> </a:t>
            </a:r>
            <a:r>
              <a:rPr lang="es-ES" sz="1900" dirty="0" err="1" smtClean="0">
                <a:latin typeface="+mj-lt"/>
              </a:rPr>
              <a:t>tingkat</a:t>
            </a:r>
            <a:r>
              <a:rPr lang="es-ES" sz="1900" dirty="0" smtClean="0">
                <a:latin typeface="+mj-lt"/>
              </a:rPr>
              <a:t> </a:t>
            </a:r>
            <a:r>
              <a:rPr lang="es-ES" sz="1900" dirty="0" err="1" smtClean="0">
                <a:latin typeface="+mj-lt"/>
              </a:rPr>
              <a:t>maturitas</a:t>
            </a:r>
            <a:r>
              <a:rPr lang="es-ES" sz="1900" dirty="0" smtClean="0">
                <a:latin typeface="+mj-lt"/>
              </a:rPr>
              <a:t> yang </a:t>
            </a:r>
            <a:r>
              <a:rPr lang="es-ES" sz="1900" dirty="0" err="1" smtClean="0">
                <a:latin typeface="+mj-lt"/>
              </a:rPr>
              <a:t>lebih</a:t>
            </a:r>
            <a:r>
              <a:rPr lang="es-ES" sz="1900" dirty="0" smtClean="0">
                <a:latin typeface="+mj-lt"/>
              </a:rPr>
              <a:t> </a:t>
            </a:r>
            <a:r>
              <a:rPr lang="es-ES" sz="1900" dirty="0" err="1" smtClean="0">
                <a:latin typeface="+mj-lt"/>
              </a:rPr>
              <a:t>tinggi</a:t>
            </a:r>
            <a:r>
              <a:rPr lang="es-ES" sz="1900" dirty="0" smtClean="0">
                <a:latin typeface="+mj-lt"/>
              </a:rPr>
              <a:t> </a:t>
            </a:r>
            <a:r>
              <a:rPr lang="es-ES" sz="1900" dirty="0" err="1" smtClean="0">
                <a:latin typeface="+mj-lt"/>
              </a:rPr>
              <a:t>mencerminkan</a:t>
            </a:r>
            <a:r>
              <a:rPr lang="es-ES" sz="1900" dirty="0" smtClean="0">
                <a:latin typeface="+mj-lt"/>
              </a:rPr>
              <a:t> </a:t>
            </a:r>
            <a:r>
              <a:rPr lang="es-ES" sz="1900" dirty="0" err="1" smtClean="0">
                <a:latin typeface="+mj-lt"/>
              </a:rPr>
              <a:t>ke</a:t>
            </a:r>
            <a:r>
              <a:rPr lang="id-ID" sz="1900" dirty="0" smtClean="0">
                <a:latin typeface="+mj-lt"/>
              </a:rPr>
              <a:t>m</a:t>
            </a:r>
            <a:r>
              <a:rPr lang="es-ES" sz="1900" dirty="0" err="1" smtClean="0">
                <a:latin typeface="+mj-lt"/>
              </a:rPr>
              <a:t>ungkinan</a:t>
            </a:r>
            <a:r>
              <a:rPr lang="es-ES" sz="1900" dirty="0" smtClean="0">
                <a:latin typeface="+mj-lt"/>
              </a:rPr>
              <a:t> </a:t>
            </a:r>
            <a:r>
              <a:rPr lang="es-ES" sz="1900" dirty="0" err="1" smtClean="0">
                <a:latin typeface="+mj-lt"/>
              </a:rPr>
              <a:t>keberhasilan</a:t>
            </a:r>
            <a:r>
              <a:rPr lang="es-ES" sz="1900" dirty="0" smtClean="0">
                <a:latin typeface="+mj-lt"/>
              </a:rPr>
              <a:t> yang </a:t>
            </a:r>
            <a:r>
              <a:rPr lang="es-ES" sz="1900" dirty="0" err="1" smtClean="0">
                <a:latin typeface="+mj-lt"/>
              </a:rPr>
              <a:t>lebih</a:t>
            </a:r>
            <a:r>
              <a:rPr lang="es-ES" sz="1900" dirty="0" smtClean="0">
                <a:latin typeface="+mj-lt"/>
              </a:rPr>
              <a:t> </a:t>
            </a:r>
            <a:r>
              <a:rPr lang="es-ES" sz="1900" dirty="0" err="1" smtClean="0">
                <a:latin typeface="+mj-lt"/>
              </a:rPr>
              <a:t>tinggi</a:t>
            </a:r>
            <a:r>
              <a:rPr lang="es-ES" sz="1900" dirty="0" smtClean="0">
                <a:latin typeface="+mj-lt"/>
              </a:rPr>
              <a:t>.</a:t>
            </a:r>
            <a:endParaRPr lang="id-ID" sz="1900" dirty="0" smtClean="0">
              <a:latin typeface="+mj-lt"/>
            </a:endParaRPr>
          </a:p>
          <a:p>
            <a:pPr marL="1074738"/>
            <a:r>
              <a:rPr lang="es-ES" sz="1900" dirty="0" err="1" smtClean="0">
                <a:latin typeface="+mj-lt"/>
              </a:rPr>
              <a:t>Tingkat</a:t>
            </a:r>
            <a:r>
              <a:rPr lang="es-ES" sz="1900" dirty="0" smtClean="0">
                <a:latin typeface="+mj-lt"/>
              </a:rPr>
              <a:t> </a:t>
            </a:r>
            <a:r>
              <a:rPr lang="es-ES" sz="1900" dirty="0" err="1" smtClean="0">
                <a:latin typeface="+mj-lt"/>
              </a:rPr>
              <a:t>maturitas</a:t>
            </a:r>
            <a:r>
              <a:rPr lang="es-ES" sz="1900" dirty="0" smtClean="0">
                <a:latin typeface="+mj-lt"/>
              </a:rPr>
              <a:t> </a:t>
            </a:r>
            <a:r>
              <a:rPr lang="es-ES" sz="1900" dirty="0" err="1" smtClean="0">
                <a:latin typeface="+mj-lt"/>
              </a:rPr>
              <a:t>penyelenggaraan</a:t>
            </a:r>
            <a:r>
              <a:rPr lang="es-ES" sz="1900" dirty="0" smtClean="0">
                <a:latin typeface="+mj-lt"/>
              </a:rPr>
              <a:t> SPIP </a:t>
            </a:r>
            <a:r>
              <a:rPr lang="es-ES" sz="1900" dirty="0" err="1" smtClean="0">
                <a:latin typeface="+mj-lt"/>
              </a:rPr>
              <a:t>merupakan</a:t>
            </a:r>
            <a:r>
              <a:rPr lang="es-ES" sz="1900" dirty="0" smtClean="0">
                <a:latin typeface="+mj-lt"/>
              </a:rPr>
              <a:t> </a:t>
            </a:r>
            <a:r>
              <a:rPr lang="es-ES" sz="1900" dirty="0" err="1" smtClean="0">
                <a:latin typeface="+mj-lt"/>
              </a:rPr>
              <a:t>kerangka</a:t>
            </a:r>
            <a:r>
              <a:rPr lang="es-ES" sz="1900" dirty="0" smtClean="0">
                <a:latin typeface="+mj-lt"/>
              </a:rPr>
              <a:t> </a:t>
            </a:r>
            <a:r>
              <a:rPr lang="es-ES" sz="1900" dirty="0" err="1" smtClean="0">
                <a:latin typeface="+mj-lt"/>
              </a:rPr>
              <a:t>kerja</a:t>
            </a:r>
            <a:r>
              <a:rPr lang="es-ES" sz="1900" dirty="0" smtClean="0">
                <a:latin typeface="+mj-lt"/>
              </a:rPr>
              <a:t> yang </a:t>
            </a:r>
            <a:r>
              <a:rPr lang="es-ES" sz="1900" dirty="0" err="1" smtClean="0">
                <a:latin typeface="+mj-lt"/>
              </a:rPr>
              <a:t>memuat</a:t>
            </a:r>
            <a:r>
              <a:rPr lang="es-ES" sz="1900" dirty="0" smtClean="0">
                <a:latin typeface="+mj-lt"/>
              </a:rPr>
              <a:t> </a:t>
            </a:r>
            <a:r>
              <a:rPr lang="es-ES" sz="1900" dirty="0" err="1" smtClean="0">
                <a:latin typeface="+mj-lt"/>
              </a:rPr>
              <a:t>karakteristik</a:t>
            </a:r>
            <a:r>
              <a:rPr lang="es-ES" sz="1900" dirty="0" smtClean="0">
                <a:latin typeface="+mj-lt"/>
              </a:rPr>
              <a:t> </a:t>
            </a:r>
            <a:r>
              <a:rPr lang="es-ES" sz="1900" dirty="0" err="1" smtClean="0">
                <a:latin typeface="+mj-lt"/>
              </a:rPr>
              <a:t>dasar</a:t>
            </a:r>
            <a:r>
              <a:rPr lang="es-ES" sz="1900" dirty="0" smtClean="0">
                <a:latin typeface="+mj-lt"/>
              </a:rPr>
              <a:t> yang </a:t>
            </a:r>
            <a:r>
              <a:rPr lang="es-ES" sz="1900" dirty="0" err="1" smtClean="0">
                <a:latin typeface="+mj-lt"/>
              </a:rPr>
              <a:t>menunjukkan</a:t>
            </a:r>
            <a:r>
              <a:rPr lang="es-ES" sz="1900" dirty="0" smtClean="0">
                <a:latin typeface="+mj-lt"/>
              </a:rPr>
              <a:t> </a:t>
            </a:r>
            <a:r>
              <a:rPr lang="es-ES" sz="1900" dirty="0" err="1" smtClean="0">
                <a:latin typeface="+mj-lt"/>
              </a:rPr>
              <a:t>tingkat</a:t>
            </a:r>
            <a:r>
              <a:rPr lang="es-ES" sz="1900" dirty="0" smtClean="0">
                <a:latin typeface="+mj-lt"/>
              </a:rPr>
              <a:t> </a:t>
            </a:r>
            <a:r>
              <a:rPr lang="es-ES" sz="1900" dirty="0" err="1" smtClean="0">
                <a:latin typeface="+mj-lt"/>
              </a:rPr>
              <a:t>kematangan</a:t>
            </a:r>
            <a:r>
              <a:rPr lang="es-ES" sz="1900" dirty="0" smtClean="0">
                <a:latin typeface="+mj-lt"/>
              </a:rPr>
              <a:t> </a:t>
            </a:r>
            <a:r>
              <a:rPr lang="es-ES" sz="1900" dirty="0" err="1" smtClean="0">
                <a:latin typeface="+mj-lt"/>
              </a:rPr>
              <a:t>penyelenggaraan</a:t>
            </a:r>
            <a:r>
              <a:rPr lang="es-ES" sz="1900" dirty="0" smtClean="0">
                <a:latin typeface="+mj-lt"/>
              </a:rPr>
              <a:t> </a:t>
            </a:r>
            <a:r>
              <a:rPr lang="en-US" sz="1900" dirty="0" smtClean="0">
                <a:latin typeface="+mj-lt"/>
              </a:rPr>
              <a:t>SPIP </a:t>
            </a:r>
            <a:r>
              <a:rPr lang="es-ES" sz="1900" dirty="0" smtClean="0">
                <a:latin typeface="+mj-lt"/>
              </a:rPr>
              <a:t>yang </a:t>
            </a:r>
            <a:r>
              <a:rPr lang="es-ES" sz="1900" dirty="0" err="1" smtClean="0">
                <a:latin typeface="+mj-lt"/>
              </a:rPr>
              <a:t>terstruktur</a:t>
            </a:r>
            <a:r>
              <a:rPr lang="es-ES" sz="1900" dirty="0" smtClean="0">
                <a:latin typeface="+mj-lt"/>
              </a:rPr>
              <a:t> dan </a:t>
            </a:r>
            <a:r>
              <a:rPr lang="es-ES" sz="1900" dirty="0" err="1" smtClean="0">
                <a:latin typeface="+mj-lt"/>
              </a:rPr>
              <a:t>berkelanjutan</a:t>
            </a:r>
            <a:r>
              <a:rPr lang="es-ES" sz="1900" dirty="0" smtClean="0">
                <a:latin typeface="+mj-lt"/>
              </a:rPr>
              <a:t>. </a:t>
            </a:r>
            <a:endParaRPr lang="id-ID" sz="1900" dirty="0">
              <a:latin typeface="+mj-lt"/>
            </a:endParaRPr>
          </a:p>
        </p:txBody>
      </p:sp>
      <p:sp>
        <p:nvSpPr>
          <p:cNvPr id="5" name="TextBox 4"/>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556792"/>
            <a:ext cx="8153400" cy="4495800"/>
          </a:xfrm>
          <a:ln>
            <a:solidFill>
              <a:schemeClr val="tx1"/>
            </a:solidFill>
            <a:prstDash val="sysDash"/>
          </a:ln>
        </p:spPr>
        <p:txBody>
          <a:bodyPr/>
          <a:lstStyle/>
          <a:p>
            <a:pPr lvl="2"/>
            <a:r>
              <a:rPr lang="es-ES" sz="2400" dirty="0" err="1" smtClean="0">
                <a:latin typeface="+mj-lt"/>
              </a:rPr>
              <a:t>Tingkat</a:t>
            </a:r>
            <a:r>
              <a:rPr lang="es-ES" sz="2400" dirty="0" smtClean="0">
                <a:latin typeface="+mj-lt"/>
              </a:rPr>
              <a:t> </a:t>
            </a:r>
            <a:r>
              <a:rPr lang="es-ES" sz="2400" dirty="0" err="1" smtClean="0">
                <a:latin typeface="+mj-lt"/>
              </a:rPr>
              <a:t>maturitas</a:t>
            </a:r>
            <a:r>
              <a:rPr lang="es-ES" sz="2400" dirty="0" smtClean="0">
                <a:latin typeface="+mj-lt"/>
              </a:rPr>
              <a:t> </a:t>
            </a:r>
            <a:r>
              <a:rPr lang="es-ES" sz="2400" dirty="0" err="1" smtClean="0">
                <a:latin typeface="+mj-lt"/>
              </a:rPr>
              <a:t>penyelenggaraan</a:t>
            </a:r>
            <a:r>
              <a:rPr lang="es-ES" sz="2400" dirty="0" smtClean="0">
                <a:latin typeface="+mj-lt"/>
              </a:rPr>
              <a:t> SPIP </a:t>
            </a:r>
            <a:r>
              <a:rPr lang="es-ES" sz="2400" dirty="0" err="1" smtClean="0">
                <a:latin typeface="+mj-lt"/>
              </a:rPr>
              <a:t>merupakan</a:t>
            </a:r>
            <a:r>
              <a:rPr lang="es-ES" sz="2400" dirty="0" smtClean="0">
                <a:latin typeface="+mj-lt"/>
              </a:rPr>
              <a:t> </a:t>
            </a:r>
            <a:r>
              <a:rPr lang="es-ES" sz="2400" dirty="0" err="1" smtClean="0">
                <a:latin typeface="+mj-lt"/>
              </a:rPr>
              <a:t>kerangka</a:t>
            </a:r>
            <a:r>
              <a:rPr lang="es-ES" sz="2400" dirty="0" smtClean="0">
                <a:latin typeface="+mj-lt"/>
              </a:rPr>
              <a:t> </a:t>
            </a:r>
            <a:r>
              <a:rPr lang="es-ES" sz="2400" dirty="0" err="1" smtClean="0">
                <a:latin typeface="+mj-lt"/>
              </a:rPr>
              <a:t>kerja</a:t>
            </a:r>
            <a:r>
              <a:rPr lang="es-ES" sz="2400" dirty="0" smtClean="0">
                <a:latin typeface="+mj-lt"/>
              </a:rPr>
              <a:t> yang </a:t>
            </a:r>
            <a:r>
              <a:rPr lang="es-ES" sz="2400" dirty="0" err="1" smtClean="0">
                <a:latin typeface="+mj-lt"/>
              </a:rPr>
              <a:t>memuat</a:t>
            </a:r>
            <a:r>
              <a:rPr lang="es-ES" sz="2400" dirty="0" smtClean="0">
                <a:latin typeface="+mj-lt"/>
              </a:rPr>
              <a:t> </a:t>
            </a:r>
            <a:r>
              <a:rPr lang="es-ES" sz="2400" dirty="0" err="1" smtClean="0">
                <a:latin typeface="+mj-lt"/>
              </a:rPr>
              <a:t>karakteristik</a:t>
            </a:r>
            <a:r>
              <a:rPr lang="es-ES" sz="2400" dirty="0" smtClean="0">
                <a:latin typeface="+mj-lt"/>
              </a:rPr>
              <a:t> </a:t>
            </a:r>
            <a:r>
              <a:rPr lang="es-ES" sz="2400" dirty="0" err="1" smtClean="0">
                <a:latin typeface="+mj-lt"/>
              </a:rPr>
              <a:t>dasar</a:t>
            </a:r>
            <a:r>
              <a:rPr lang="es-ES" sz="2400" dirty="0" smtClean="0">
                <a:latin typeface="+mj-lt"/>
              </a:rPr>
              <a:t> yang </a:t>
            </a:r>
            <a:r>
              <a:rPr lang="es-ES" sz="2400" dirty="0" err="1" smtClean="0">
                <a:latin typeface="+mj-lt"/>
              </a:rPr>
              <a:t>menunjukkan</a:t>
            </a:r>
            <a:r>
              <a:rPr lang="es-ES" sz="2400" dirty="0" smtClean="0">
                <a:latin typeface="+mj-lt"/>
              </a:rPr>
              <a:t> </a:t>
            </a:r>
            <a:r>
              <a:rPr lang="es-ES" sz="2400" dirty="0" err="1" smtClean="0">
                <a:latin typeface="+mj-lt"/>
              </a:rPr>
              <a:t>tingkat</a:t>
            </a:r>
            <a:r>
              <a:rPr lang="es-ES" sz="2400" dirty="0" smtClean="0">
                <a:latin typeface="+mj-lt"/>
              </a:rPr>
              <a:t> </a:t>
            </a:r>
            <a:r>
              <a:rPr lang="es-ES" sz="2400" dirty="0" err="1" smtClean="0">
                <a:latin typeface="+mj-lt"/>
              </a:rPr>
              <a:t>kematangan</a:t>
            </a:r>
            <a:r>
              <a:rPr lang="es-ES" sz="2400" dirty="0" smtClean="0">
                <a:latin typeface="+mj-lt"/>
              </a:rPr>
              <a:t> </a:t>
            </a:r>
            <a:r>
              <a:rPr lang="es-ES" sz="2400" dirty="0" err="1" smtClean="0">
                <a:latin typeface="+mj-lt"/>
              </a:rPr>
              <a:t>penyelenggaraan</a:t>
            </a:r>
            <a:r>
              <a:rPr lang="es-ES" sz="2400" dirty="0" smtClean="0">
                <a:latin typeface="+mj-lt"/>
              </a:rPr>
              <a:t> </a:t>
            </a:r>
            <a:r>
              <a:rPr lang="en-US" sz="2400" dirty="0" smtClean="0">
                <a:latin typeface="+mj-lt"/>
              </a:rPr>
              <a:t>SPIP </a:t>
            </a:r>
            <a:r>
              <a:rPr lang="es-ES" sz="2400" dirty="0" smtClean="0">
                <a:latin typeface="+mj-lt"/>
              </a:rPr>
              <a:t>yang </a:t>
            </a:r>
            <a:r>
              <a:rPr lang="es-ES" sz="2400" dirty="0" err="1" smtClean="0">
                <a:latin typeface="+mj-lt"/>
              </a:rPr>
              <a:t>terstruktur</a:t>
            </a:r>
            <a:r>
              <a:rPr lang="es-ES" sz="2400" dirty="0" smtClean="0">
                <a:latin typeface="+mj-lt"/>
              </a:rPr>
              <a:t> dan </a:t>
            </a:r>
            <a:r>
              <a:rPr lang="es-ES" sz="2400" dirty="0" err="1" smtClean="0">
                <a:latin typeface="+mj-lt"/>
              </a:rPr>
              <a:t>berkelanjutan</a:t>
            </a:r>
            <a:r>
              <a:rPr lang="es-ES" sz="2400" dirty="0" smtClean="0">
                <a:latin typeface="+mj-lt"/>
              </a:rPr>
              <a:t>. </a:t>
            </a:r>
            <a:r>
              <a:rPr lang="es-ES" sz="2400" dirty="0" err="1" smtClean="0">
                <a:latin typeface="+mj-lt"/>
              </a:rPr>
              <a:t>Tingkat</a:t>
            </a:r>
            <a:r>
              <a:rPr lang="es-ES" sz="2400" dirty="0" smtClean="0">
                <a:latin typeface="+mj-lt"/>
              </a:rPr>
              <a:t> </a:t>
            </a:r>
            <a:r>
              <a:rPr lang="es-ES" sz="2400" dirty="0" err="1" smtClean="0">
                <a:latin typeface="+mj-lt"/>
              </a:rPr>
              <a:t>maturitas</a:t>
            </a:r>
            <a:r>
              <a:rPr lang="es-ES" sz="2400" dirty="0" smtClean="0">
                <a:latin typeface="+mj-lt"/>
              </a:rPr>
              <a:t> </a:t>
            </a:r>
            <a:r>
              <a:rPr lang="es-ES" sz="2400" dirty="0" err="1" smtClean="0">
                <a:latin typeface="+mj-lt"/>
              </a:rPr>
              <a:t>ini</a:t>
            </a:r>
            <a:r>
              <a:rPr lang="es-ES" sz="2400" dirty="0" smtClean="0">
                <a:latin typeface="+mj-lt"/>
              </a:rPr>
              <a:t> </a:t>
            </a:r>
            <a:r>
              <a:rPr lang="es-ES" sz="2400" dirty="0" err="1" smtClean="0">
                <a:latin typeface="+mj-lt"/>
              </a:rPr>
              <a:t>dapat</a:t>
            </a:r>
            <a:r>
              <a:rPr lang="es-ES" sz="2400" dirty="0" smtClean="0">
                <a:latin typeface="+mj-lt"/>
              </a:rPr>
              <a:t> </a:t>
            </a:r>
            <a:r>
              <a:rPr lang="es-ES" sz="2400" dirty="0" err="1" smtClean="0">
                <a:latin typeface="+mj-lt"/>
              </a:rPr>
              <a:t>digunakan</a:t>
            </a:r>
            <a:r>
              <a:rPr lang="es-ES" sz="2400" dirty="0" smtClean="0">
                <a:latin typeface="+mj-lt"/>
              </a:rPr>
              <a:t> </a:t>
            </a:r>
            <a:r>
              <a:rPr lang="es-ES" sz="2400" dirty="0" err="1" smtClean="0">
                <a:latin typeface="+mj-lt"/>
              </a:rPr>
              <a:t>paling</a:t>
            </a:r>
            <a:r>
              <a:rPr lang="es-ES" sz="2400" dirty="0" smtClean="0">
                <a:latin typeface="+mj-lt"/>
              </a:rPr>
              <a:t> </a:t>
            </a:r>
            <a:r>
              <a:rPr lang="es-ES" sz="2400" dirty="0" err="1" smtClean="0">
                <a:latin typeface="+mj-lt"/>
              </a:rPr>
              <a:t>tidak</a:t>
            </a:r>
            <a:r>
              <a:rPr lang="es-ES" sz="2400" dirty="0" smtClean="0">
                <a:latin typeface="+mj-lt"/>
              </a:rPr>
              <a:t> </a:t>
            </a:r>
            <a:r>
              <a:rPr lang="es-ES" sz="2400" dirty="0" err="1" smtClean="0">
                <a:latin typeface="+mj-lt"/>
              </a:rPr>
              <a:t>sebagai</a:t>
            </a:r>
            <a:r>
              <a:rPr lang="es-ES" sz="2400" dirty="0" smtClean="0">
                <a:latin typeface="+mj-lt"/>
              </a:rPr>
              <a:t>:</a:t>
            </a:r>
            <a:endParaRPr lang="id-ID" sz="2400" dirty="0" smtClean="0">
              <a:latin typeface="+mj-lt"/>
            </a:endParaRPr>
          </a:p>
          <a:p>
            <a:pPr marL="1166813" lvl="3"/>
            <a:r>
              <a:rPr lang="es-ES" sz="2400" dirty="0" err="1" smtClean="0">
                <a:latin typeface="+mj-lt"/>
              </a:rPr>
              <a:t>instrumen</a:t>
            </a:r>
            <a:r>
              <a:rPr lang="es-ES" sz="2400" dirty="0" smtClean="0">
                <a:latin typeface="+mj-lt"/>
              </a:rPr>
              <a:t> </a:t>
            </a:r>
            <a:r>
              <a:rPr lang="es-ES" sz="2400" dirty="0" err="1" smtClean="0">
                <a:latin typeface="+mj-lt"/>
              </a:rPr>
              <a:t>evaluatif</a:t>
            </a:r>
            <a:r>
              <a:rPr lang="es-ES" sz="2400" dirty="0" smtClean="0">
                <a:latin typeface="+mj-lt"/>
              </a:rPr>
              <a:t> </a:t>
            </a:r>
            <a:r>
              <a:rPr lang="es-ES" sz="2400" dirty="0" err="1" smtClean="0">
                <a:latin typeface="+mj-lt"/>
              </a:rPr>
              <a:t>penyelenggaraan</a:t>
            </a:r>
            <a:r>
              <a:rPr lang="es-ES" sz="2400" dirty="0" smtClean="0">
                <a:latin typeface="+mj-lt"/>
              </a:rPr>
              <a:t> SPIP </a:t>
            </a:r>
            <a:endParaRPr lang="id-ID" sz="2400" dirty="0" smtClean="0">
              <a:latin typeface="+mj-lt"/>
            </a:endParaRPr>
          </a:p>
          <a:p>
            <a:pPr marL="1166813" lvl="3"/>
            <a:r>
              <a:rPr lang="es-ES" sz="2400" dirty="0" err="1" smtClean="0">
                <a:latin typeface="+mj-lt"/>
              </a:rPr>
              <a:t>panduan</a:t>
            </a:r>
            <a:r>
              <a:rPr lang="es-ES" sz="2400" dirty="0" smtClean="0">
                <a:latin typeface="+mj-lt"/>
              </a:rPr>
              <a:t> </a:t>
            </a:r>
            <a:r>
              <a:rPr lang="es-ES" sz="2400" dirty="0" err="1" smtClean="0">
                <a:latin typeface="+mj-lt"/>
              </a:rPr>
              <a:t>generik</a:t>
            </a:r>
            <a:r>
              <a:rPr lang="es-ES" sz="2400" dirty="0" smtClean="0">
                <a:latin typeface="+mj-lt"/>
              </a:rPr>
              <a:t> </a:t>
            </a:r>
            <a:r>
              <a:rPr lang="es-ES" sz="2400" dirty="0" err="1" smtClean="0">
                <a:latin typeface="+mj-lt"/>
              </a:rPr>
              <a:t>untuk</a:t>
            </a:r>
            <a:r>
              <a:rPr lang="es-ES" sz="2400" dirty="0" smtClean="0">
                <a:latin typeface="+mj-lt"/>
              </a:rPr>
              <a:t> </a:t>
            </a:r>
            <a:r>
              <a:rPr lang="es-ES" sz="2400" dirty="0" err="1" smtClean="0">
                <a:latin typeface="+mj-lt"/>
              </a:rPr>
              <a:t>meningkatkan</a:t>
            </a:r>
            <a:r>
              <a:rPr lang="es-ES" sz="2400" dirty="0" smtClean="0">
                <a:latin typeface="+mj-lt"/>
              </a:rPr>
              <a:t> </a:t>
            </a:r>
            <a:r>
              <a:rPr lang="es-ES" sz="2400" dirty="0" err="1" smtClean="0">
                <a:latin typeface="+mj-lt"/>
              </a:rPr>
              <a:t>efektivitas</a:t>
            </a:r>
            <a:r>
              <a:rPr lang="es-ES" sz="2400" dirty="0" smtClean="0">
                <a:latin typeface="+mj-lt"/>
              </a:rPr>
              <a:t> </a:t>
            </a:r>
            <a:r>
              <a:rPr lang="es-ES" sz="2400" dirty="0" err="1" smtClean="0">
                <a:latin typeface="+mj-lt"/>
              </a:rPr>
              <a:t>sistem</a:t>
            </a:r>
            <a:r>
              <a:rPr lang="es-ES" sz="2400" dirty="0" smtClean="0">
                <a:latin typeface="+mj-lt"/>
              </a:rPr>
              <a:t> </a:t>
            </a:r>
            <a:r>
              <a:rPr lang="es-ES" sz="2400" dirty="0" err="1" smtClean="0">
                <a:latin typeface="+mj-lt"/>
              </a:rPr>
              <a:t>pengendalian</a:t>
            </a:r>
            <a:r>
              <a:rPr lang="es-ES" sz="2400" dirty="0" smtClean="0">
                <a:latin typeface="+mj-lt"/>
              </a:rPr>
              <a:t> </a:t>
            </a:r>
            <a:r>
              <a:rPr lang="es-ES" sz="2400" dirty="0" err="1" smtClean="0">
                <a:latin typeface="+mj-lt"/>
              </a:rPr>
              <a:t>intern</a:t>
            </a:r>
            <a:r>
              <a:rPr lang="es-ES" sz="2400" dirty="0" smtClean="0">
                <a:latin typeface="+mj-lt"/>
              </a:rPr>
              <a:t>.</a:t>
            </a:r>
            <a:endParaRPr lang="id-ID" sz="2400" dirty="0">
              <a:latin typeface="+mj-lt"/>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1340768"/>
            <a:ext cx="8153400" cy="4495800"/>
          </a:xfrm>
          <a:ln>
            <a:solidFill>
              <a:schemeClr val="tx1"/>
            </a:solidFill>
            <a:prstDash val="sysDash"/>
          </a:ln>
        </p:spPr>
        <p:txBody>
          <a:bodyPr/>
          <a:lstStyle/>
          <a:p>
            <a:pPr marL="355600" indent="-355600">
              <a:buClrTx/>
              <a:buSzPct val="100000"/>
              <a:buFont typeface="+mj-lt"/>
              <a:buAutoNum type="arabicPeriod" startAt="2"/>
            </a:pPr>
            <a:r>
              <a:rPr lang="id-ID" b="1" dirty="0" smtClean="0">
                <a:latin typeface="+mj-lt"/>
              </a:rPr>
              <a:t>Tingkat Maturitas SPIP</a:t>
            </a:r>
          </a:p>
          <a:p>
            <a:pPr marL="723900" indent="-365125" algn="just">
              <a:buClrTx/>
              <a:buSzPct val="100000"/>
              <a:buFont typeface="+mj-lt"/>
              <a:buAutoNum type="alphaLcPeriod"/>
            </a:pPr>
            <a:r>
              <a:rPr lang="es-ES" sz="2400" dirty="0" err="1" smtClean="0">
                <a:latin typeface="+mj-lt"/>
              </a:rPr>
              <a:t>Tingkat</a:t>
            </a:r>
            <a:r>
              <a:rPr lang="es-ES" sz="2400" dirty="0" smtClean="0">
                <a:latin typeface="+mj-lt"/>
              </a:rPr>
              <a:t> </a:t>
            </a:r>
            <a:r>
              <a:rPr lang="es-ES" sz="2400" dirty="0" err="1" smtClean="0">
                <a:latin typeface="+mj-lt"/>
              </a:rPr>
              <a:t>maturitas</a:t>
            </a:r>
            <a:r>
              <a:rPr lang="es-ES" sz="2400" dirty="0" smtClean="0">
                <a:latin typeface="+mj-lt"/>
              </a:rPr>
              <a:t> </a:t>
            </a:r>
            <a:r>
              <a:rPr lang="es-ES" sz="2400" dirty="0" err="1" smtClean="0">
                <a:latin typeface="+mj-lt"/>
              </a:rPr>
              <a:t>penyelenggaraan</a:t>
            </a:r>
            <a:r>
              <a:rPr lang="es-ES" sz="2400" dirty="0" smtClean="0">
                <a:latin typeface="+mj-lt"/>
              </a:rPr>
              <a:t> SPIP </a:t>
            </a:r>
            <a:r>
              <a:rPr lang="es-ES" sz="2400" dirty="0" err="1" smtClean="0">
                <a:latin typeface="+mj-lt"/>
              </a:rPr>
              <a:t>adalah</a:t>
            </a:r>
            <a:r>
              <a:rPr lang="es-ES" sz="2400" dirty="0" smtClean="0">
                <a:latin typeface="+mj-lt"/>
              </a:rPr>
              <a:t> </a:t>
            </a:r>
            <a:r>
              <a:rPr lang="es-ES" sz="2400" dirty="0" err="1" smtClean="0">
                <a:latin typeface="+mj-lt"/>
              </a:rPr>
              <a:t>tingkat</a:t>
            </a:r>
            <a:r>
              <a:rPr lang="es-ES" sz="2400" dirty="0" smtClean="0">
                <a:latin typeface="+mj-lt"/>
              </a:rPr>
              <a:t> </a:t>
            </a:r>
            <a:r>
              <a:rPr lang="es-ES" sz="2400" dirty="0" err="1" smtClean="0">
                <a:latin typeface="+mj-lt"/>
              </a:rPr>
              <a:t>kematangan</a:t>
            </a:r>
            <a:r>
              <a:rPr lang="es-ES" sz="2400" dirty="0" smtClean="0">
                <a:latin typeface="+mj-lt"/>
              </a:rPr>
              <a:t>/</a:t>
            </a:r>
            <a:r>
              <a:rPr lang="es-ES" sz="2400" dirty="0" err="1" smtClean="0">
                <a:latin typeface="+mj-lt"/>
              </a:rPr>
              <a:t>kesempurnaan</a:t>
            </a:r>
            <a:r>
              <a:rPr lang="es-ES" sz="2400" dirty="0" smtClean="0">
                <a:latin typeface="+mj-lt"/>
              </a:rPr>
              <a:t> </a:t>
            </a:r>
            <a:r>
              <a:rPr lang="es-ES" sz="2400" dirty="0" err="1" smtClean="0">
                <a:latin typeface="+mj-lt"/>
              </a:rPr>
              <a:t>penyelenggaraan</a:t>
            </a:r>
            <a:r>
              <a:rPr lang="es-ES" sz="2400" dirty="0" smtClean="0">
                <a:latin typeface="+mj-lt"/>
              </a:rPr>
              <a:t> </a:t>
            </a:r>
            <a:r>
              <a:rPr lang="es-ES" sz="2400" dirty="0" err="1" smtClean="0">
                <a:latin typeface="+mj-lt"/>
              </a:rPr>
              <a:t>sistem</a:t>
            </a:r>
            <a:r>
              <a:rPr lang="es-ES" sz="2400" dirty="0" smtClean="0">
                <a:latin typeface="+mj-lt"/>
              </a:rPr>
              <a:t> </a:t>
            </a:r>
            <a:r>
              <a:rPr lang="es-ES" sz="2400" dirty="0" err="1" smtClean="0">
                <a:latin typeface="+mj-lt"/>
              </a:rPr>
              <a:t>pengendalian</a:t>
            </a:r>
            <a:r>
              <a:rPr lang="es-ES" sz="2400" dirty="0" smtClean="0">
                <a:latin typeface="+mj-lt"/>
              </a:rPr>
              <a:t> </a:t>
            </a:r>
            <a:r>
              <a:rPr lang="es-ES" sz="2400" dirty="0" err="1" smtClean="0">
                <a:latin typeface="+mj-lt"/>
              </a:rPr>
              <a:t>intern</a:t>
            </a:r>
            <a:r>
              <a:rPr lang="es-ES" sz="2400" dirty="0" smtClean="0">
                <a:latin typeface="+mj-lt"/>
              </a:rPr>
              <a:t> </a:t>
            </a:r>
            <a:r>
              <a:rPr lang="es-ES" sz="2400" dirty="0" err="1" smtClean="0">
                <a:latin typeface="+mj-lt"/>
              </a:rPr>
              <a:t>pemerintah</a:t>
            </a:r>
            <a:r>
              <a:rPr lang="es-ES" sz="2400" dirty="0" smtClean="0">
                <a:latin typeface="+mj-lt"/>
              </a:rPr>
              <a:t> </a:t>
            </a:r>
            <a:r>
              <a:rPr lang="es-ES" sz="2400" dirty="0" err="1" smtClean="0">
                <a:latin typeface="+mj-lt"/>
              </a:rPr>
              <a:t>dalam</a:t>
            </a:r>
            <a:r>
              <a:rPr lang="es-ES" sz="2400" dirty="0" smtClean="0">
                <a:latin typeface="+mj-lt"/>
              </a:rPr>
              <a:t> </a:t>
            </a:r>
            <a:r>
              <a:rPr lang="es-ES" sz="2400" dirty="0" err="1" smtClean="0">
                <a:latin typeface="+mj-lt"/>
              </a:rPr>
              <a:t>mencapai</a:t>
            </a:r>
            <a:r>
              <a:rPr lang="es-ES" sz="2400" dirty="0" smtClean="0">
                <a:latin typeface="+mj-lt"/>
              </a:rPr>
              <a:t> </a:t>
            </a:r>
            <a:r>
              <a:rPr lang="es-ES" sz="2400" dirty="0" err="1" smtClean="0">
                <a:latin typeface="+mj-lt"/>
              </a:rPr>
              <a:t>tujuan</a:t>
            </a:r>
            <a:r>
              <a:rPr lang="es-ES" sz="2400" dirty="0" smtClean="0">
                <a:latin typeface="+mj-lt"/>
              </a:rPr>
              <a:t> </a:t>
            </a:r>
            <a:r>
              <a:rPr lang="es-ES" sz="2400" dirty="0" err="1" smtClean="0">
                <a:latin typeface="+mj-lt"/>
              </a:rPr>
              <a:t>pengendalian</a:t>
            </a:r>
            <a:r>
              <a:rPr lang="es-ES" sz="2400" dirty="0" smtClean="0">
                <a:latin typeface="+mj-lt"/>
              </a:rPr>
              <a:t> </a:t>
            </a:r>
            <a:r>
              <a:rPr lang="es-ES" sz="2400" dirty="0" err="1" smtClean="0">
                <a:latin typeface="+mj-lt"/>
              </a:rPr>
              <a:t>intern</a:t>
            </a:r>
            <a:r>
              <a:rPr lang="es-ES" sz="2400" dirty="0" smtClean="0">
                <a:latin typeface="+mj-lt"/>
              </a:rPr>
              <a:t> </a:t>
            </a:r>
            <a:r>
              <a:rPr lang="es-ES" sz="2400" dirty="0" err="1" smtClean="0">
                <a:latin typeface="+mj-lt"/>
              </a:rPr>
              <a:t>sesuai</a:t>
            </a:r>
            <a:r>
              <a:rPr lang="es-ES" sz="2400" dirty="0" smtClean="0">
                <a:latin typeface="+mj-lt"/>
              </a:rPr>
              <a:t> </a:t>
            </a:r>
            <a:r>
              <a:rPr lang="es-ES" sz="2400" dirty="0" err="1" smtClean="0">
                <a:latin typeface="+mj-lt"/>
              </a:rPr>
              <a:t>dengan</a:t>
            </a:r>
            <a:r>
              <a:rPr lang="es-ES" sz="2400" dirty="0" smtClean="0">
                <a:latin typeface="+mj-lt"/>
              </a:rPr>
              <a:t> </a:t>
            </a:r>
            <a:r>
              <a:rPr lang="es-ES" sz="2400" dirty="0" err="1" smtClean="0">
                <a:latin typeface="+mj-lt"/>
              </a:rPr>
              <a:t>Peraturan</a:t>
            </a:r>
            <a:r>
              <a:rPr lang="es-ES" sz="2400" dirty="0" smtClean="0">
                <a:latin typeface="+mj-lt"/>
              </a:rPr>
              <a:t> </a:t>
            </a:r>
            <a:r>
              <a:rPr lang="es-ES" sz="2400" dirty="0" err="1" smtClean="0">
                <a:latin typeface="+mj-lt"/>
              </a:rPr>
              <a:t>Pemerintah</a:t>
            </a:r>
            <a:r>
              <a:rPr lang="es-ES" sz="2400" dirty="0" smtClean="0">
                <a:latin typeface="+mj-lt"/>
              </a:rPr>
              <a:t> </a:t>
            </a:r>
            <a:r>
              <a:rPr lang="es-ES" sz="2400" dirty="0" err="1" smtClean="0">
                <a:latin typeface="+mj-lt"/>
              </a:rPr>
              <a:t>Nomor</a:t>
            </a:r>
            <a:r>
              <a:rPr lang="es-ES" sz="2400" dirty="0" smtClean="0">
                <a:latin typeface="+mj-lt"/>
              </a:rPr>
              <a:t> 60 </a:t>
            </a:r>
            <a:r>
              <a:rPr lang="es-ES" sz="2400" dirty="0" err="1" smtClean="0">
                <a:latin typeface="+mj-lt"/>
              </a:rPr>
              <a:t>Tahun</a:t>
            </a:r>
            <a:r>
              <a:rPr lang="es-ES" sz="2400" dirty="0" smtClean="0">
                <a:latin typeface="+mj-lt"/>
              </a:rPr>
              <a:t> 2008 </a:t>
            </a:r>
            <a:r>
              <a:rPr lang="es-ES" sz="2400" dirty="0" err="1" smtClean="0">
                <a:latin typeface="+mj-lt"/>
              </a:rPr>
              <a:t>tentang</a:t>
            </a:r>
            <a:r>
              <a:rPr lang="es-ES" sz="2400" dirty="0" smtClean="0">
                <a:latin typeface="+mj-lt"/>
              </a:rPr>
              <a:t> </a:t>
            </a:r>
            <a:r>
              <a:rPr lang="es-ES" sz="2400" dirty="0" err="1" smtClean="0">
                <a:latin typeface="+mj-lt"/>
              </a:rPr>
              <a:t>Sistem</a:t>
            </a:r>
            <a:r>
              <a:rPr lang="es-ES" sz="2400" dirty="0" smtClean="0">
                <a:latin typeface="+mj-lt"/>
              </a:rPr>
              <a:t> </a:t>
            </a:r>
            <a:r>
              <a:rPr lang="es-ES" sz="2400" dirty="0" err="1" smtClean="0">
                <a:latin typeface="+mj-lt"/>
              </a:rPr>
              <a:t>Pengendalian</a:t>
            </a:r>
            <a:r>
              <a:rPr lang="es-ES" sz="2400" dirty="0" smtClean="0">
                <a:latin typeface="+mj-lt"/>
              </a:rPr>
              <a:t> </a:t>
            </a:r>
            <a:r>
              <a:rPr lang="es-ES" sz="2400" dirty="0" err="1" smtClean="0">
                <a:latin typeface="+mj-lt"/>
              </a:rPr>
              <a:t>Intern</a:t>
            </a:r>
            <a:r>
              <a:rPr lang="es-ES" sz="2400" dirty="0" smtClean="0">
                <a:latin typeface="+mj-lt"/>
              </a:rPr>
              <a:t> </a:t>
            </a:r>
            <a:r>
              <a:rPr lang="es-ES" sz="2400" dirty="0" err="1" smtClean="0">
                <a:latin typeface="+mj-lt"/>
              </a:rPr>
              <a:t>Pemerintah</a:t>
            </a:r>
            <a:endParaRPr lang="es-ES" sz="2400" dirty="0" smtClean="0">
              <a:latin typeface="+mj-lt"/>
            </a:endParaRPr>
          </a:p>
          <a:p>
            <a:pPr marL="723900" indent="-365125" algn="just">
              <a:buClrTx/>
              <a:buSzPct val="100000"/>
              <a:buFont typeface="+mj-lt"/>
              <a:buAutoNum type="alphaLcPeriod"/>
            </a:pPr>
            <a:r>
              <a:rPr lang="es-ES" sz="2400" dirty="0" err="1" smtClean="0">
                <a:latin typeface="+mj-lt"/>
              </a:rPr>
              <a:t>Kerangka</a:t>
            </a:r>
            <a:r>
              <a:rPr lang="es-ES" sz="2400" dirty="0" smtClean="0">
                <a:latin typeface="+mj-lt"/>
              </a:rPr>
              <a:t> </a:t>
            </a:r>
            <a:r>
              <a:rPr lang="es-ES" sz="2400" dirty="0" err="1" smtClean="0">
                <a:latin typeface="+mj-lt"/>
              </a:rPr>
              <a:t>maturitas</a:t>
            </a:r>
            <a:r>
              <a:rPr lang="es-ES" sz="2400" dirty="0" smtClean="0">
                <a:latin typeface="+mj-lt"/>
              </a:rPr>
              <a:t> SPIP </a:t>
            </a:r>
            <a:r>
              <a:rPr lang="es-ES" sz="2400" dirty="0" err="1" smtClean="0">
                <a:latin typeface="+mj-lt"/>
              </a:rPr>
              <a:t>terpola</a:t>
            </a:r>
            <a:r>
              <a:rPr lang="es-ES" sz="2400" dirty="0" smtClean="0">
                <a:latin typeface="+mj-lt"/>
              </a:rPr>
              <a:t> </a:t>
            </a:r>
            <a:r>
              <a:rPr lang="es-ES" sz="2400" dirty="0" err="1" smtClean="0">
                <a:latin typeface="+mj-lt"/>
              </a:rPr>
              <a:t>dalam</a:t>
            </a:r>
            <a:r>
              <a:rPr lang="es-ES" sz="2400" dirty="0" smtClean="0">
                <a:latin typeface="+mj-lt"/>
              </a:rPr>
              <a:t> </a:t>
            </a:r>
            <a:r>
              <a:rPr lang="es-ES" sz="2400" dirty="0" err="1" smtClean="0">
                <a:latin typeface="+mj-lt"/>
              </a:rPr>
              <a:t>enam</a:t>
            </a:r>
            <a:r>
              <a:rPr lang="es-ES" sz="2400" dirty="0" smtClean="0">
                <a:latin typeface="+mj-lt"/>
              </a:rPr>
              <a:t> </a:t>
            </a:r>
            <a:r>
              <a:rPr lang="es-ES" sz="2400" dirty="0" err="1" smtClean="0">
                <a:latin typeface="+mj-lt"/>
              </a:rPr>
              <a:t>tingkatan</a:t>
            </a:r>
            <a:r>
              <a:rPr lang="es-ES" sz="2400" dirty="0" smtClean="0">
                <a:latin typeface="+mj-lt"/>
              </a:rPr>
              <a:t> </a:t>
            </a:r>
            <a:r>
              <a:rPr lang="es-ES" sz="2400" dirty="0" err="1" smtClean="0">
                <a:latin typeface="+mj-lt"/>
              </a:rPr>
              <a:t>yaitu</a:t>
            </a:r>
            <a:r>
              <a:rPr lang="es-ES" sz="2400" dirty="0" smtClean="0">
                <a:latin typeface="+mj-lt"/>
              </a:rPr>
              <a:t>: </a:t>
            </a:r>
            <a:r>
              <a:rPr lang="es-ES" sz="2400" b="1" dirty="0" err="1" smtClean="0">
                <a:latin typeface="+mj-lt"/>
              </a:rPr>
              <a:t>belum</a:t>
            </a:r>
            <a:r>
              <a:rPr lang="es-ES" sz="2400" b="1" dirty="0" smtClean="0">
                <a:latin typeface="+mj-lt"/>
              </a:rPr>
              <a:t> </a:t>
            </a:r>
            <a:r>
              <a:rPr lang="es-ES" sz="2400" b="1" dirty="0" err="1" smtClean="0">
                <a:latin typeface="+mj-lt"/>
              </a:rPr>
              <a:t>ada</a:t>
            </a:r>
            <a:r>
              <a:rPr lang="es-ES" sz="2400" dirty="0" smtClean="0">
                <a:latin typeface="+mj-lt"/>
              </a:rPr>
              <a:t>, </a:t>
            </a:r>
            <a:r>
              <a:rPr lang="es-ES" sz="2400" b="1" dirty="0" err="1" smtClean="0">
                <a:latin typeface="+mj-lt"/>
              </a:rPr>
              <a:t>rintisan</a:t>
            </a:r>
            <a:r>
              <a:rPr lang="es-ES" sz="2400" b="1" dirty="0" smtClean="0">
                <a:latin typeface="+mj-lt"/>
              </a:rPr>
              <a:t>, </a:t>
            </a:r>
            <a:r>
              <a:rPr lang="es-ES" sz="2400" b="1" dirty="0" err="1" smtClean="0">
                <a:latin typeface="+mj-lt"/>
              </a:rPr>
              <a:t>berkembang</a:t>
            </a:r>
            <a:r>
              <a:rPr lang="es-ES" sz="2400" b="1" dirty="0" smtClean="0">
                <a:latin typeface="+mj-lt"/>
              </a:rPr>
              <a:t>, </a:t>
            </a:r>
            <a:r>
              <a:rPr lang="es-ES" sz="2400" b="1" dirty="0" err="1" smtClean="0">
                <a:latin typeface="+mj-lt"/>
              </a:rPr>
              <a:t>terdefinisi</a:t>
            </a:r>
            <a:r>
              <a:rPr lang="es-ES" sz="2400" b="1" dirty="0" smtClean="0">
                <a:latin typeface="+mj-lt"/>
              </a:rPr>
              <a:t>, </a:t>
            </a:r>
            <a:r>
              <a:rPr lang="es-ES" sz="2400" b="1" dirty="0" err="1" smtClean="0">
                <a:latin typeface="+mj-lt"/>
              </a:rPr>
              <a:t>terkelola</a:t>
            </a:r>
            <a:r>
              <a:rPr lang="es-ES" sz="2400" b="1" dirty="0" smtClean="0">
                <a:latin typeface="+mj-lt"/>
              </a:rPr>
              <a:t> dan </a:t>
            </a:r>
            <a:r>
              <a:rPr lang="es-ES" sz="2400" b="1" dirty="0" err="1" smtClean="0">
                <a:latin typeface="+mj-lt"/>
              </a:rPr>
              <a:t>terukur</a:t>
            </a:r>
            <a:r>
              <a:rPr lang="es-ES" sz="2400" b="1" dirty="0" smtClean="0">
                <a:latin typeface="+mj-lt"/>
              </a:rPr>
              <a:t>, </a:t>
            </a:r>
            <a:r>
              <a:rPr lang="es-ES" sz="2400" b="1" dirty="0" err="1" smtClean="0">
                <a:latin typeface="+mj-lt"/>
              </a:rPr>
              <a:t>optimum</a:t>
            </a:r>
            <a:r>
              <a:rPr lang="en-US" sz="2400" b="1" dirty="0" smtClean="0">
                <a:latin typeface="+mj-lt"/>
              </a:rPr>
              <a:t>. </a:t>
            </a:r>
            <a:r>
              <a:rPr lang="es-ES" sz="2400" dirty="0" err="1" smtClean="0">
                <a:latin typeface="+mj-lt"/>
              </a:rPr>
              <a:t>Tingkatan</a:t>
            </a:r>
            <a:r>
              <a:rPr lang="es-ES" sz="2400" dirty="0" smtClean="0">
                <a:latin typeface="+mj-lt"/>
              </a:rPr>
              <a:t> </a:t>
            </a:r>
            <a:r>
              <a:rPr lang="es-ES" sz="2400" dirty="0" err="1" smtClean="0">
                <a:latin typeface="+mj-lt"/>
              </a:rPr>
              <a:t>dimaksud</a:t>
            </a:r>
            <a:r>
              <a:rPr lang="es-ES" sz="2400" dirty="0" smtClean="0">
                <a:latin typeface="+mj-lt"/>
              </a:rPr>
              <a:t> </a:t>
            </a:r>
            <a:r>
              <a:rPr lang="es-ES" sz="2400" dirty="0" err="1" smtClean="0">
                <a:latin typeface="+mj-lt"/>
              </a:rPr>
              <a:t>setara</a:t>
            </a:r>
            <a:r>
              <a:rPr lang="es-ES" sz="2400" dirty="0" smtClean="0">
                <a:latin typeface="+mj-lt"/>
              </a:rPr>
              <a:t> </a:t>
            </a:r>
            <a:r>
              <a:rPr lang="es-ES" sz="2400" dirty="0" err="1" smtClean="0">
                <a:latin typeface="+mj-lt"/>
              </a:rPr>
              <a:t>masing-masing</a:t>
            </a:r>
            <a:r>
              <a:rPr lang="es-ES" sz="2400" dirty="0" smtClean="0">
                <a:latin typeface="+mj-lt"/>
              </a:rPr>
              <a:t> </a:t>
            </a:r>
            <a:r>
              <a:rPr lang="es-ES" sz="2400" dirty="0" err="1" smtClean="0">
                <a:latin typeface="+mj-lt"/>
              </a:rPr>
              <a:t>dengan</a:t>
            </a:r>
            <a:r>
              <a:rPr lang="es-ES" sz="2400" dirty="0" smtClean="0">
                <a:latin typeface="+mj-lt"/>
              </a:rPr>
              <a:t> </a:t>
            </a:r>
            <a:r>
              <a:rPr lang="es-ES" sz="2400" dirty="0" err="1" smtClean="0">
                <a:latin typeface="+mj-lt"/>
              </a:rPr>
              <a:t>level</a:t>
            </a:r>
            <a:r>
              <a:rPr lang="es-ES" sz="2400" dirty="0" smtClean="0">
                <a:latin typeface="+mj-lt"/>
              </a:rPr>
              <a:t> 0</a:t>
            </a:r>
            <a:r>
              <a:rPr lang="id-ID" sz="2400" dirty="0" smtClean="0">
                <a:latin typeface="+mj-lt"/>
              </a:rPr>
              <a:t>, </a:t>
            </a:r>
            <a:r>
              <a:rPr lang="es-ES" sz="2400" dirty="0" smtClean="0">
                <a:latin typeface="+mj-lt"/>
              </a:rPr>
              <a:t>1, 2, 3, 4 dan 5.</a:t>
            </a:r>
            <a:endParaRPr lang="id-ID" sz="2400" dirty="0" smtClean="0">
              <a:latin typeface="+mj-lt"/>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1319332"/>
            <a:ext cx="8534182" cy="628930"/>
          </a:xfrm>
        </p:spPr>
        <p:txBody>
          <a:bodyPr>
            <a:normAutofit/>
          </a:bodyPr>
          <a:lstStyle/>
          <a:p>
            <a:pPr eaLnBrk="1" fontAlgn="auto" hangingPunct="1">
              <a:spcAft>
                <a:spcPts val="0"/>
              </a:spcAft>
              <a:defRPr/>
            </a:pPr>
            <a:r>
              <a:rPr lang="id-ID" sz="2800" b="1" dirty="0" smtClean="0">
                <a:solidFill>
                  <a:schemeClr val="tx1"/>
                </a:solidFill>
              </a:rPr>
              <a:t>3</a:t>
            </a:r>
            <a:r>
              <a:rPr lang="id-ID" sz="2800" dirty="0" smtClean="0">
                <a:solidFill>
                  <a:schemeClr val="tx1"/>
                </a:solidFill>
              </a:rPr>
              <a:t>. </a:t>
            </a: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endParaRPr lang="id-ID" sz="2800" b="1" dirty="0">
              <a:solidFill>
                <a:schemeClr val="tx1"/>
              </a:solidFill>
            </a:endParaRPr>
          </a:p>
        </p:txBody>
      </p:sp>
      <p:graphicFrame>
        <p:nvGraphicFramePr>
          <p:cNvPr id="7" name="Table 6"/>
          <p:cNvGraphicFramePr>
            <a:graphicFrameLocks noGrp="1"/>
          </p:cNvGraphicFramePr>
          <p:nvPr/>
        </p:nvGraphicFramePr>
        <p:xfrm>
          <a:off x="285720" y="1948262"/>
          <a:ext cx="8643998" cy="4732020"/>
        </p:xfrm>
        <a:graphic>
          <a:graphicData uri="http://schemas.openxmlformats.org/drawingml/2006/table">
            <a:tbl>
              <a:tblPr/>
              <a:tblGrid>
                <a:gridCol w="1189936">
                  <a:extLst>
                    <a:ext uri="{9D8B030D-6E8A-4147-A177-3AD203B41FA5}">
                      <a16:colId xmlns:a16="http://schemas.microsoft.com/office/drawing/2014/main" val="20000"/>
                    </a:ext>
                  </a:extLst>
                </a:gridCol>
                <a:gridCol w="7454062">
                  <a:extLst>
                    <a:ext uri="{9D8B030D-6E8A-4147-A177-3AD203B41FA5}">
                      <a16:colId xmlns:a16="http://schemas.microsoft.com/office/drawing/2014/main" val="20001"/>
                    </a:ext>
                  </a:extLst>
                </a:gridCol>
              </a:tblGrid>
              <a:tr h="245955">
                <a:tc>
                  <a:txBody>
                    <a:bodyPr/>
                    <a:lstStyle/>
                    <a:p>
                      <a:pPr marL="0" marR="0" algn="ctr">
                        <a:lnSpc>
                          <a:spcPct val="115000"/>
                        </a:lnSpc>
                        <a:spcBef>
                          <a:spcPts val="200"/>
                        </a:spcBef>
                        <a:spcAft>
                          <a:spcPts val="200"/>
                        </a:spcAft>
                      </a:pPr>
                      <a:r>
                        <a:rPr lang="en-US" sz="1500" b="0" dirty="0">
                          <a:latin typeface="+mj-lt"/>
                        </a:rPr>
                        <a:t>Tingkat</a:t>
                      </a:r>
                      <a:endParaRPr lang="en-US" sz="1500" b="0" dirty="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gn="ctr">
                        <a:lnSpc>
                          <a:spcPct val="115000"/>
                        </a:lnSpc>
                        <a:spcBef>
                          <a:spcPts val="200"/>
                        </a:spcBef>
                        <a:spcAft>
                          <a:spcPts val="200"/>
                        </a:spcAft>
                      </a:pPr>
                      <a:r>
                        <a:rPr lang="en-US" sz="1500" b="0">
                          <a:latin typeface="+mj-lt"/>
                        </a:rPr>
                        <a:t>Karakteristik SPIP</a:t>
                      </a:r>
                      <a:endParaRPr lang="en-US" sz="1500" b="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0"/>
                  </a:ext>
                </a:extLst>
              </a:tr>
              <a:tr h="507296">
                <a:tc>
                  <a:txBody>
                    <a:bodyPr/>
                    <a:lstStyle/>
                    <a:p>
                      <a:pPr marL="0" marR="0">
                        <a:lnSpc>
                          <a:spcPct val="115000"/>
                        </a:lnSpc>
                        <a:spcBef>
                          <a:spcPts val="200"/>
                        </a:spcBef>
                        <a:spcAft>
                          <a:spcPts val="200"/>
                        </a:spcAft>
                      </a:pPr>
                      <a:r>
                        <a:rPr lang="en-US" sz="1500" b="0">
                          <a:latin typeface="+mj-lt"/>
                        </a:rPr>
                        <a:t>Belum Ada</a:t>
                      </a:r>
                      <a:endParaRPr lang="en-US" sz="1500" b="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a:latin typeface="+mj-lt"/>
                        </a:rPr>
                        <a:t>K/L/Pemda sama sekali belum memiliki kebijakan dan prosedur yang diperlukan untuk melaksanakan praktek-praktek pengendalian intern</a:t>
                      </a:r>
                      <a:endParaRPr lang="en-US" sz="1500" b="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1"/>
                  </a:ext>
                </a:extLst>
              </a:tr>
              <a:tr h="768638">
                <a:tc>
                  <a:txBody>
                    <a:bodyPr/>
                    <a:lstStyle/>
                    <a:p>
                      <a:pPr marL="0" marR="0">
                        <a:lnSpc>
                          <a:spcPct val="115000"/>
                        </a:lnSpc>
                        <a:spcBef>
                          <a:spcPts val="200"/>
                        </a:spcBef>
                        <a:spcAft>
                          <a:spcPts val="200"/>
                        </a:spcAft>
                      </a:pPr>
                      <a:r>
                        <a:rPr lang="en-US" sz="1500" b="0">
                          <a:latin typeface="+mj-lt"/>
                        </a:rPr>
                        <a:t>Rintisan</a:t>
                      </a:r>
                      <a:endParaRPr lang="en-US" sz="1500" b="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dirty="0">
                          <a:latin typeface="+mj-lt"/>
                        </a:rPr>
                        <a:t>Ada </a:t>
                      </a:r>
                      <a:r>
                        <a:rPr lang="es-ES" sz="1500" b="0" dirty="0" err="1">
                          <a:latin typeface="+mj-lt"/>
                        </a:rPr>
                        <a:t>praktik</a:t>
                      </a:r>
                      <a:r>
                        <a:rPr lang="es-ES" sz="1500" b="0" dirty="0">
                          <a:latin typeface="+mj-lt"/>
                        </a:rPr>
                        <a:t> </a:t>
                      </a:r>
                      <a:r>
                        <a:rPr lang="es-ES" sz="1500" b="0" dirty="0" err="1">
                          <a:latin typeface="+mj-lt"/>
                        </a:rPr>
                        <a:t>pengendalian</a:t>
                      </a:r>
                      <a:r>
                        <a:rPr lang="es-ES" sz="1500" b="0" dirty="0">
                          <a:latin typeface="+mj-lt"/>
                        </a:rPr>
                        <a:t> </a:t>
                      </a:r>
                      <a:r>
                        <a:rPr lang="es-ES" sz="1500" b="0" dirty="0" err="1">
                          <a:latin typeface="+mj-lt"/>
                        </a:rPr>
                        <a:t>intern</a:t>
                      </a:r>
                      <a:r>
                        <a:rPr lang="es-ES" sz="1500" b="0" dirty="0">
                          <a:latin typeface="+mj-lt"/>
                        </a:rPr>
                        <a:t>, </a:t>
                      </a:r>
                      <a:r>
                        <a:rPr lang="es-ES" sz="1500" b="0" dirty="0" err="1">
                          <a:latin typeface="+mj-lt"/>
                        </a:rPr>
                        <a:t>namun</a:t>
                      </a:r>
                      <a:r>
                        <a:rPr lang="es-ES" sz="1500" b="0" dirty="0">
                          <a:latin typeface="+mj-lt"/>
                        </a:rPr>
                        <a:t> </a:t>
                      </a:r>
                      <a:r>
                        <a:rPr lang="es-ES" sz="1500" b="0" dirty="0" err="1">
                          <a:latin typeface="+mj-lt"/>
                        </a:rPr>
                        <a:t>pendekatan</a:t>
                      </a:r>
                      <a:r>
                        <a:rPr lang="es-ES" sz="1500" b="0" dirty="0">
                          <a:latin typeface="+mj-lt"/>
                        </a:rPr>
                        <a:t> </a:t>
                      </a:r>
                      <a:r>
                        <a:rPr lang="es-ES" sz="1500" b="0" dirty="0" err="1">
                          <a:latin typeface="+mj-lt"/>
                        </a:rPr>
                        <a:t>risiko</a:t>
                      </a:r>
                      <a:r>
                        <a:rPr lang="es-ES" sz="1500" b="0" dirty="0">
                          <a:latin typeface="+mj-lt"/>
                        </a:rPr>
                        <a:t> dan </a:t>
                      </a:r>
                      <a:r>
                        <a:rPr lang="es-ES" sz="1500" b="0" dirty="0" err="1">
                          <a:latin typeface="+mj-lt"/>
                        </a:rPr>
                        <a:t>pengendalian</a:t>
                      </a:r>
                      <a:r>
                        <a:rPr lang="es-ES" sz="1500" b="0" dirty="0">
                          <a:latin typeface="+mj-lt"/>
                        </a:rPr>
                        <a:t> yang </a:t>
                      </a:r>
                      <a:r>
                        <a:rPr lang="es-ES" sz="1500" b="0" dirty="0" err="1">
                          <a:latin typeface="+mj-lt"/>
                        </a:rPr>
                        <a:t>diperlukan</a:t>
                      </a:r>
                      <a:r>
                        <a:rPr lang="es-ES" sz="1500" b="0" dirty="0">
                          <a:latin typeface="+mj-lt"/>
                        </a:rPr>
                        <a:t> </a:t>
                      </a:r>
                      <a:r>
                        <a:rPr lang="es-ES" sz="1500" b="0" dirty="0" err="1">
                          <a:latin typeface="+mj-lt"/>
                        </a:rPr>
                        <a:t>masih</a:t>
                      </a:r>
                      <a:r>
                        <a:rPr lang="es-ES" sz="1500" b="0" dirty="0">
                          <a:latin typeface="+mj-lt"/>
                        </a:rPr>
                        <a:t> </a:t>
                      </a:r>
                      <a:r>
                        <a:rPr lang="en-US" sz="1500" b="0" dirty="0" err="1">
                          <a:latin typeface="+mj-lt"/>
                        </a:rPr>
                        <a:t>bersifat</a:t>
                      </a:r>
                      <a:r>
                        <a:rPr lang="en-US" sz="1500" b="0" dirty="0">
                          <a:latin typeface="+mj-lt"/>
                        </a:rPr>
                        <a:t> </a:t>
                      </a:r>
                      <a:r>
                        <a:rPr lang="es-ES" sz="1500" b="0" dirty="0">
                          <a:latin typeface="+mj-lt"/>
                        </a:rPr>
                        <a:t>ad-hoc</a:t>
                      </a:r>
                      <a:r>
                        <a:rPr lang="en-US" sz="1500" b="0" dirty="0">
                          <a:latin typeface="+mj-lt"/>
                        </a:rPr>
                        <a:t> </a:t>
                      </a:r>
                      <a:r>
                        <a:rPr lang="en-US" sz="1500" b="0" dirty="0" err="1">
                          <a:latin typeface="+mj-lt"/>
                        </a:rPr>
                        <a:t>dan</a:t>
                      </a:r>
                      <a:r>
                        <a:rPr lang="en-US" sz="1500" b="0" dirty="0">
                          <a:latin typeface="+mj-lt"/>
                        </a:rPr>
                        <a:t> </a:t>
                      </a:r>
                      <a:r>
                        <a:rPr lang="en-US" sz="1500" b="0" dirty="0" err="1">
                          <a:latin typeface="+mj-lt"/>
                        </a:rPr>
                        <a:t>tidak</a:t>
                      </a:r>
                      <a:r>
                        <a:rPr lang="en-US" sz="1500" b="0" dirty="0">
                          <a:latin typeface="+mj-lt"/>
                        </a:rPr>
                        <a:t> </a:t>
                      </a:r>
                      <a:r>
                        <a:rPr lang="en-US" sz="1500" b="0" dirty="0" err="1">
                          <a:latin typeface="+mj-lt"/>
                        </a:rPr>
                        <a:t>terorganisasi</a:t>
                      </a:r>
                      <a:r>
                        <a:rPr lang="en-US" sz="1500" b="0" dirty="0">
                          <a:latin typeface="+mj-lt"/>
                        </a:rPr>
                        <a:t> </a:t>
                      </a:r>
                      <a:r>
                        <a:rPr lang="en-US" sz="1500" b="0" dirty="0" err="1">
                          <a:latin typeface="+mj-lt"/>
                        </a:rPr>
                        <a:t>dengan</a:t>
                      </a:r>
                      <a:r>
                        <a:rPr lang="en-US" sz="1500" b="0" dirty="0">
                          <a:latin typeface="+mj-lt"/>
                        </a:rPr>
                        <a:t> </a:t>
                      </a:r>
                      <a:r>
                        <a:rPr lang="en-US" sz="1500" b="0" dirty="0" err="1">
                          <a:latin typeface="+mj-lt"/>
                        </a:rPr>
                        <a:t>baik</a:t>
                      </a:r>
                      <a:r>
                        <a:rPr lang="en-US" sz="1500" b="0" dirty="0">
                          <a:latin typeface="+mj-lt"/>
                        </a:rPr>
                        <a:t>, </a:t>
                      </a:r>
                      <a:r>
                        <a:rPr lang="en-US" sz="1500" b="0" dirty="0" err="1">
                          <a:latin typeface="+mj-lt"/>
                        </a:rPr>
                        <a:t>tanpa</a:t>
                      </a:r>
                      <a:r>
                        <a:rPr lang="en-US" sz="1500" b="0" dirty="0">
                          <a:latin typeface="+mj-lt"/>
                        </a:rPr>
                        <a:t> </a:t>
                      </a:r>
                      <a:r>
                        <a:rPr lang="en-US" sz="1500" b="0" dirty="0" err="1">
                          <a:latin typeface="+mj-lt"/>
                        </a:rPr>
                        <a:t>komunikasi</a:t>
                      </a:r>
                      <a:r>
                        <a:rPr lang="en-US" sz="1500" b="0" dirty="0">
                          <a:latin typeface="+mj-lt"/>
                        </a:rPr>
                        <a:t> </a:t>
                      </a:r>
                      <a:r>
                        <a:rPr lang="en-US" sz="1500" b="0" dirty="0" err="1">
                          <a:latin typeface="+mj-lt"/>
                        </a:rPr>
                        <a:t>dan</a:t>
                      </a:r>
                      <a:r>
                        <a:rPr lang="en-US" sz="1500" b="0" dirty="0">
                          <a:latin typeface="+mj-lt"/>
                        </a:rPr>
                        <a:t> </a:t>
                      </a:r>
                      <a:r>
                        <a:rPr lang="en-US" sz="1500" b="0" dirty="0" err="1">
                          <a:latin typeface="+mj-lt"/>
                        </a:rPr>
                        <a:t>pemantauan</a:t>
                      </a:r>
                      <a:r>
                        <a:rPr lang="en-US" sz="1500" b="0" dirty="0">
                          <a:latin typeface="+mj-lt"/>
                        </a:rPr>
                        <a:t> </a:t>
                      </a:r>
                      <a:r>
                        <a:rPr lang="en-US" sz="1500" b="0" dirty="0" err="1">
                          <a:latin typeface="+mj-lt"/>
                        </a:rPr>
                        <a:t>sehingga</a:t>
                      </a:r>
                      <a:r>
                        <a:rPr lang="en-US" sz="1500" b="0" dirty="0">
                          <a:latin typeface="+mj-lt"/>
                        </a:rPr>
                        <a:t> </a:t>
                      </a:r>
                      <a:r>
                        <a:rPr lang="en-US" sz="1500" b="0" dirty="0" err="1">
                          <a:latin typeface="+mj-lt"/>
                        </a:rPr>
                        <a:t>kelemahan</a:t>
                      </a:r>
                      <a:r>
                        <a:rPr lang="en-US" sz="1500" b="0" dirty="0">
                          <a:latin typeface="+mj-lt"/>
                        </a:rPr>
                        <a:t> </a:t>
                      </a:r>
                      <a:r>
                        <a:rPr lang="en-US" sz="1500" b="0" dirty="0" err="1">
                          <a:latin typeface="+mj-lt"/>
                        </a:rPr>
                        <a:t>tidak</a:t>
                      </a:r>
                      <a:r>
                        <a:rPr lang="en-US" sz="1500" b="0" dirty="0">
                          <a:latin typeface="+mj-lt"/>
                        </a:rPr>
                        <a:t> </a:t>
                      </a:r>
                      <a:r>
                        <a:rPr lang="en-US" sz="1500" b="0" dirty="0" err="1">
                          <a:latin typeface="+mj-lt"/>
                        </a:rPr>
                        <a:t>diidentifikasi</a:t>
                      </a:r>
                      <a:r>
                        <a:rPr lang="en-US" sz="1500" b="0" dirty="0">
                          <a:latin typeface="+mj-lt"/>
                        </a:rPr>
                        <a:t>.</a:t>
                      </a:r>
                      <a:endParaRPr lang="en-US" sz="1500" b="0" dirty="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2"/>
                  </a:ext>
                </a:extLst>
              </a:tr>
              <a:tr h="1029980">
                <a:tc>
                  <a:txBody>
                    <a:bodyPr/>
                    <a:lstStyle/>
                    <a:p>
                      <a:pPr marL="0" marR="0">
                        <a:lnSpc>
                          <a:spcPct val="115000"/>
                        </a:lnSpc>
                        <a:spcBef>
                          <a:spcPts val="200"/>
                        </a:spcBef>
                        <a:spcAft>
                          <a:spcPts val="200"/>
                        </a:spcAft>
                      </a:pPr>
                      <a:r>
                        <a:rPr lang="id-ID" sz="1500" b="0" dirty="0" smtClean="0">
                          <a:solidFill>
                            <a:schemeClr val="tx1"/>
                          </a:solidFill>
                          <a:latin typeface="+mj-lt"/>
                          <a:ea typeface="+mn-ea"/>
                          <a:cs typeface="+mn-cs"/>
                        </a:rPr>
                        <a:t>Berkembang</a:t>
                      </a:r>
                      <a:endParaRPr lang="en-US" sz="1500" b="0" dirty="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dirty="0">
                          <a:latin typeface="+mj-lt"/>
                        </a:rPr>
                        <a:t>K/L/</a:t>
                      </a:r>
                      <a:r>
                        <a:rPr lang="es-ES" sz="1500" b="0" dirty="0" err="1">
                          <a:latin typeface="+mj-lt"/>
                        </a:rPr>
                        <a:t>Pemda</a:t>
                      </a:r>
                      <a:r>
                        <a:rPr lang="es-ES" sz="1500" b="0" dirty="0">
                          <a:latin typeface="+mj-lt"/>
                        </a:rPr>
                        <a:t> </a:t>
                      </a:r>
                      <a:r>
                        <a:rPr lang="es-ES" sz="1500" b="0" dirty="0" err="1">
                          <a:latin typeface="+mj-lt"/>
                        </a:rPr>
                        <a:t>telah</a:t>
                      </a:r>
                      <a:r>
                        <a:rPr lang="es-ES" sz="1500" b="0" dirty="0">
                          <a:latin typeface="+mj-lt"/>
                        </a:rPr>
                        <a:t> </a:t>
                      </a:r>
                      <a:r>
                        <a:rPr lang="es-ES" sz="1500" b="0" dirty="0" err="1">
                          <a:latin typeface="+mj-lt"/>
                        </a:rPr>
                        <a:t>melaksanakan</a:t>
                      </a:r>
                      <a:r>
                        <a:rPr lang="es-ES" sz="1500" b="0" dirty="0">
                          <a:latin typeface="+mj-lt"/>
                        </a:rPr>
                        <a:t> </a:t>
                      </a:r>
                      <a:r>
                        <a:rPr lang="es-ES" sz="1500" b="0" dirty="0" err="1">
                          <a:latin typeface="+mj-lt"/>
                        </a:rPr>
                        <a:t>praktik</a:t>
                      </a:r>
                      <a:r>
                        <a:rPr lang="es-ES" sz="1500" b="0" dirty="0">
                          <a:latin typeface="+mj-lt"/>
                        </a:rPr>
                        <a:t> </a:t>
                      </a:r>
                      <a:r>
                        <a:rPr lang="es-ES" sz="1500" b="0" dirty="0" err="1">
                          <a:latin typeface="+mj-lt"/>
                        </a:rPr>
                        <a:t>pengendalian</a:t>
                      </a:r>
                      <a:r>
                        <a:rPr lang="es-ES" sz="1500" b="0" dirty="0">
                          <a:latin typeface="+mj-lt"/>
                        </a:rPr>
                        <a:t> </a:t>
                      </a:r>
                      <a:r>
                        <a:rPr lang="es-ES" sz="1500" b="0" dirty="0" err="1">
                          <a:latin typeface="+mj-lt"/>
                        </a:rPr>
                        <a:t>intern</a:t>
                      </a:r>
                      <a:r>
                        <a:rPr lang="es-ES" sz="1500" b="0" dirty="0">
                          <a:latin typeface="+mj-lt"/>
                        </a:rPr>
                        <a:t>, </a:t>
                      </a:r>
                      <a:r>
                        <a:rPr lang="es-ES" sz="1500" b="0" dirty="0" err="1">
                          <a:latin typeface="+mj-lt"/>
                        </a:rPr>
                        <a:t>namun</a:t>
                      </a:r>
                      <a:r>
                        <a:rPr lang="es-ES" sz="1500" b="0" dirty="0">
                          <a:latin typeface="+mj-lt"/>
                        </a:rPr>
                        <a:t> </a:t>
                      </a:r>
                      <a:r>
                        <a:rPr lang="es-ES" sz="1500" b="0" dirty="0" err="1">
                          <a:latin typeface="+mj-lt"/>
                        </a:rPr>
                        <a:t>tidak</a:t>
                      </a:r>
                      <a:r>
                        <a:rPr lang="es-ES" sz="1500" b="0" dirty="0">
                          <a:latin typeface="+mj-lt"/>
                        </a:rPr>
                        <a:t> </a:t>
                      </a:r>
                      <a:r>
                        <a:rPr lang="es-ES" sz="1500" b="0" dirty="0" err="1">
                          <a:latin typeface="+mj-lt"/>
                        </a:rPr>
                        <a:t>terdokumentasi</a:t>
                      </a:r>
                      <a:r>
                        <a:rPr lang="es-ES" sz="1500" b="0" dirty="0">
                          <a:latin typeface="+mj-lt"/>
                        </a:rPr>
                        <a:t> </a:t>
                      </a:r>
                      <a:r>
                        <a:rPr lang="es-ES" sz="1500" b="0" dirty="0" err="1">
                          <a:latin typeface="+mj-lt"/>
                        </a:rPr>
                        <a:t>dengan</a:t>
                      </a:r>
                      <a:r>
                        <a:rPr lang="es-ES" sz="1500" b="0" dirty="0">
                          <a:latin typeface="+mj-lt"/>
                        </a:rPr>
                        <a:t> </a:t>
                      </a:r>
                      <a:r>
                        <a:rPr lang="es-ES" sz="1500" b="0" dirty="0" err="1">
                          <a:latin typeface="+mj-lt"/>
                        </a:rPr>
                        <a:t>baik</a:t>
                      </a:r>
                      <a:r>
                        <a:rPr lang="es-ES" sz="1500" b="0" dirty="0">
                          <a:latin typeface="+mj-lt"/>
                        </a:rPr>
                        <a:t> dan </a:t>
                      </a:r>
                      <a:r>
                        <a:rPr lang="es-ES" sz="1500" b="0" dirty="0" err="1">
                          <a:latin typeface="+mj-lt"/>
                        </a:rPr>
                        <a:t>pelaksanaannya</a:t>
                      </a:r>
                      <a:r>
                        <a:rPr lang="es-ES" sz="1500" b="0" dirty="0">
                          <a:latin typeface="+mj-lt"/>
                        </a:rPr>
                        <a:t> </a:t>
                      </a:r>
                      <a:r>
                        <a:rPr lang="en-US" sz="1500" b="0" dirty="0" err="1">
                          <a:latin typeface="+mj-lt"/>
                        </a:rPr>
                        <a:t>sangat</a:t>
                      </a:r>
                      <a:r>
                        <a:rPr lang="en-US" sz="1500" b="0" dirty="0">
                          <a:latin typeface="+mj-lt"/>
                        </a:rPr>
                        <a:t> </a:t>
                      </a:r>
                      <a:r>
                        <a:rPr lang="en-US" sz="1500" b="0" dirty="0" err="1">
                          <a:latin typeface="+mj-lt"/>
                        </a:rPr>
                        <a:t>tergantung</a:t>
                      </a:r>
                      <a:r>
                        <a:rPr lang="en-US" sz="1500" b="0" dirty="0">
                          <a:latin typeface="+mj-lt"/>
                        </a:rPr>
                        <a:t> </a:t>
                      </a:r>
                      <a:r>
                        <a:rPr lang="en-US" sz="1500" b="0" dirty="0" err="1">
                          <a:latin typeface="+mj-lt"/>
                        </a:rPr>
                        <a:t>pada</a:t>
                      </a:r>
                      <a:r>
                        <a:rPr lang="en-US" sz="1500" b="0" dirty="0">
                          <a:latin typeface="+mj-lt"/>
                        </a:rPr>
                        <a:t> </a:t>
                      </a:r>
                      <a:r>
                        <a:rPr lang="en-US" sz="1500" b="0" dirty="0" err="1">
                          <a:latin typeface="+mj-lt"/>
                        </a:rPr>
                        <a:t>individu</a:t>
                      </a:r>
                      <a:r>
                        <a:rPr lang="en-US" sz="1500" b="0" dirty="0">
                          <a:latin typeface="+mj-lt"/>
                        </a:rPr>
                        <a:t> </a:t>
                      </a:r>
                      <a:r>
                        <a:rPr lang="en-US" sz="1500" b="0" dirty="0" err="1">
                          <a:latin typeface="+mj-lt"/>
                        </a:rPr>
                        <a:t>dan</a:t>
                      </a:r>
                      <a:r>
                        <a:rPr lang="en-US" sz="1500" b="0" dirty="0">
                          <a:latin typeface="+mj-lt"/>
                        </a:rPr>
                        <a:t> </a:t>
                      </a:r>
                      <a:r>
                        <a:rPr lang="en-US" sz="1500" b="0" dirty="0" err="1">
                          <a:latin typeface="+mj-lt"/>
                        </a:rPr>
                        <a:t>belum</a:t>
                      </a:r>
                      <a:r>
                        <a:rPr lang="en-US" sz="1500" b="0" dirty="0">
                          <a:latin typeface="+mj-lt"/>
                        </a:rPr>
                        <a:t> </a:t>
                      </a:r>
                      <a:r>
                        <a:rPr lang="en-US" sz="1500" b="0" dirty="0" err="1">
                          <a:latin typeface="+mj-lt"/>
                        </a:rPr>
                        <a:t>melibatkan</a:t>
                      </a:r>
                      <a:r>
                        <a:rPr lang="en-US" sz="1500" b="0" dirty="0">
                          <a:latin typeface="+mj-lt"/>
                        </a:rPr>
                        <a:t> </a:t>
                      </a:r>
                      <a:r>
                        <a:rPr lang="en-US" sz="1500" b="0" dirty="0" err="1">
                          <a:latin typeface="+mj-lt"/>
                        </a:rPr>
                        <a:t>semua</a:t>
                      </a:r>
                      <a:r>
                        <a:rPr lang="en-US" sz="1500" b="0" dirty="0">
                          <a:latin typeface="+mj-lt"/>
                        </a:rPr>
                        <a:t> unit </a:t>
                      </a:r>
                      <a:r>
                        <a:rPr lang="en-US" sz="1500" b="0" dirty="0" err="1">
                          <a:latin typeface="+mj-lt"/>
                        </a:rPr>
                        <a:t>organisasi</a:t>
                      </a:r>
                      <a:r>
                        <a:rPr lang="en-US" sz="1500" b="0" dirty="0">
                          <a:latin typeface="+mj-lt"/>
                        </a:rPr>
                        <a:t>. </a:t>
                      </a:r>
                      <a:r>
                        <a:rPr lang="en-US" sz="1500" b="0" dirty="0" err="1">
                          <a:latin typeface="+mj-lt"/>
                        </a:rPr>
                        <a:t>Efektivitas</a:t>
                      </a:r>
                      <a:r>
                        <a:rPr lang="en-US" sz="1500" b="0" dirty="0">
                          <a:latin typeface="+mj-lt"/>
                        </a:rPr>
                        <a:t> </a:t>
                      </a:r>
                      <a:r>
                        <a:rPr lang="en-US" sz="1500" b="0" dirty="0" err="1">
                          <a:latin typeface="+mj-lt"/>
                        </a:rPr>
                        <a:t>pengendalian</a:t>
                      </a:r>
                      <a:r>
                        <a:rPr lang="en-US" sz="1500" b="0" dirty="0">
                          <a:latin typeface="+mj-lt"/>
                        </a:rPr>
                        <a:t> </a:t>
                      </a:r>
                      <a:r>
                        <a:rPr lang="en-US" sz="1500" b="0" dirty="0" err="1">
                          <a:latin typeface="+mj-lt"/>
                        </a:rPr>
                        <a:t>belum</a:t>
                      </a:r>
                      <a:r>
                        <a:rPr lang="en-US" sz="1500" b="0" dirty="0">
                          <a:latin typeface="+mj-lt"/>
                        </a:rPr>
                        <a:t> </a:t>
                      </a:r>
                      <a:r>
                        <a:rPr lang="en-US" sz="1500" b="0" dirty="0" err="1">
                          <a:latin typeface="+mj-lt"/>
                        </a:rPr>
                        <a:t>dievaluasi</a:t>
                      </a:r>
                      <a:r>
                        <a:rPr lang="en-US" sz="1500" b="0" dirty="0">
                          <a:latin typeface="+mj-lt"/>
                        </a:rPr>
                        <a:t> </a:t>
                      </a:r>
                      <a:r>
                        <a:rPr lang="en-US" sz="1500" b="0" dirty="0" err="1">
                          <a:latin typeface="+mj-lt"/>
                        </a:rPr>
                        <a:t>sehingga</a:t>
                      </a:r>
                      <a:r>
                        <a:rPr lang="en-US" sz="1500" b="0" dirty="0">
                          <a:latin typeface="+mj-lt"/>
                        </a:rPr>
                        <a:t> </a:t>
                      </a:r>
                      <a:r>
                        <a:rPr lang="en-US" sz="1500" b="0" dirty="0" err="1">
                          <a:latin typeface="+mj-lt"/>
                        </a:rPr>
                        <a:t>banyak</a:t>
                      </a:r>
                      <a:r>
                        <a:rPr lang="en-US" sz="1500" b="0" dirty="0">
                          <a:latin typeface="+mj-lt"/>
                        </a:rPr>
                        <a:t> </a:t>
                      </a:r>
                      <a:r>
                        <a:rPr lang="en-US" sz="1500" b="0" dirty="0" err="1">
                          <a:latin typeface="+mj-lt"/>
                        </a:rPr>
                        <a:t>terjadi</a:t>
                      </a:r>
                      <a:r>
                        <a:rPr lang="en-US" sz="1500" b="0" dirty="0">
                          <a:latin typeface="+mj-lt"/>
                        </a:rPr>
                        <a:t> </a:t>
                      </a:r>
                      <a:r>
                        <a:rPr lang="en-US" sz="1500" b="0" dirty="0" err="1">
                          <a:latin typeface="+mj-lt"/>
                        </a:rPr>
                        <a:t>kelemahan</a:t>
                      </a:r>
                      <a:r>
                        <a:rPr lang="en-US" sz="1500" b="0" dirty="0">
                          <a:latin typeface="+mj-lt"/>
                        </a:rPr>
                        <a:t> yang </a:t>
                      </a:r>
                      <a:r>
                        <a:rPr lang="en-US" sz="1500" b="0" dirty="0" err="1">
                          <a:latin typeface="+mj-lt"/>
                        </a:rPr>
                        <a:t>belum</a:t>
                      </a:r>
                      <a:r>
                        <a:rPr lang="en-US" sz="1500" b="0" dirty="0">
                          <a:latin typeface="+mj-lt"/>
                        </a:rPr>
                        <a:t> </a:t>
                      </a:r>
                      <a:r>
                        <a:rPr lang="en-US" sz="1500" b="0" dirty="0" err="1">
                          <a:latin typeface="+mj-lt"/>
                        </a:rPr>
                        <a:t>ditangani</a:t>
                      </a:r>
                      <a:r>
                        <a:rPr lang="en-US" sz="1500" b="0" dirty="0">
                          <a:latin typeface="+mj-lt"/>
                        </a:rPr>
                        <a:t> </a:t>
                      </a:r>
                      <a:r>
                        <a:rPr lang="en-US" sz="1500" b="0" dirty="0" err="1">
                          <a:latin typeface="+mj-lt"/>
                        </a:rPr>
                        <a:t>secara</a:t>
                      </a:r>
                      <a:r>
                        <a:rPr lang="en-US" sz="1500" b="0" dirty="0">
                          <a:latin typeface="+mj-lt"/>
                        </a:rPr>
                        <a:t> </a:t>
                      </a:r>
                      <a:r>
                        <a:rPr lang="en-US" sz="1500" b="0" dirty="0" err="1">
                          <a:latin typeface="+mj-lt"/>
                        </a:rPr>
                        <a:t>memadai</a:t>
                      </a:r>
                      <a:r>
                        <a:rPr lang="en-US" sz="1500" b="0" dirty="0">
                          <a:latin typeface="+mj-lt"/>
                        </a:rPr>
                        <a:t>.</a:t>
                      </a:r>
                      <a:endParaRPr lang="en-US" sz="1500" b="0" dirty="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3"/>
                  </a:ext>
                </a:extLst>
              </a:tr>
              <a:tr h="361778">
                <a:tc>
                  <a:txBody>
                    <a:bodyPr/>
                    <a:lstStyle/>
                    <a:p>
                      <a:pPr marL="0" marR="0">
                        <a:lnSpc>
                          <a:spcPct val="115000"/>
                        </a:lnSpc>
                        <a:spcBef>
                          <a:spcPts val="200"/>
                        </a:spcBef>
                        <a:spcAft>
                          <a:spcPts val="200"/>
                        </a:spcAft>
                      </a:pPr>
                      <a:r>
                        <a:rPr lang="en-US" sz="1500" b="0">
                          <a:latin typeface="+mj-lt"/>
                        </a:rPr>
                        <a:t>Terdefinisi</a:t>
                      </a:r>
                      <a:endParaRPr lang="en-US" sz="1500" b="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a:latin typeface="+mj-lt"/>
                        </a:rPr>
                        <a:t>K/L/Pemda telah melaksanakan praktik pengendalian intern  dan terdokumentasi dengan baik. Namun evaluasi atas pengendalian intern dilakukan tanpa dokumentasi yang memadai.</a:t>
                      </a:r>
                      <a:endParaRPr lang="en-US" sz="1500" b="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4"/>
                  </a:ext>
                </a:extLst>
              </a:tr>
              <a:tr h="768638">
                <a:tc>
                  <a:txBody>
                    <a:bodyPr/>
                    <a:lstStyle/>
                    <a:p>
                      <a:pPr marL="0" marR="0">
                        <a:lnSpc>
                          <a:spcPct val="115000"/>
                        </a:lnSpc>
                        <a:spcBef>
                          <a:spcPts val="200"/>
                        </a:spcBef>
                        <a:spcAft>
                          <a:spcPts val="200"/>
                        </a:spcAft>
                      </a:pPr>
                      <a:r>
                        <a:rPr lang="en-US" sz="1500" b="0">
                          <a:latin typeface="+mj-lt"/>
                        </a:rPr>
                        <a:t>Terkelola dan Terukur</a:t>
                      </a:r>
                      <a:endParaRPr lang="en-US" sz="1500" b="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dirty="0">
                          <a:latin typeface="+mj-lt"/>
                        </a:rPr>
                        <a:t>K/L/P </a:t>
                      </a:r>
                      <a:r>
                        <a:rPr lang="es-ES" sz="1500" b="0" dirty="0" err="1">
                          <a:latin typeface="+mj-lt"/>
                        </a:rPr>
                        <a:t>telah</a:t>
                      </a:r>
                      <a:r>
                        <a:rPr lang="es-ES" sz="1500" b="0" dirty="0">
                          <a:latin typeface="+mj-lt"/>
                        </a:rPr>
                        <a:t> </a:t>
                      </a:r>
                      <a:r>
                        <a:rPr lang="es-ES" sz="1500" b="0" dirty="0" err="1">
                          <a:latin typeface="+mj-lt"/>
                        </a:rPr>
                        <a:t>menerapkan</a:t>
                      </a:r>
                      <a:r>
                        <a:rPr lang="es-ES" sz="1500" b="0" dirty="0">
                          <a:latin typeface="+mj-lt"/>
                        </a:rPr>
                        <a:t> </a:t>
                      </a:r>
                      <a:r>
                        <a:rPr lang="es-ES" sz="1500" b="0" dirty="0" err="1">
                          <a:latin typeface="+mj-lt"/>
                        </a:rPr>
                        <a:t>pengendalian</a:t>
                      </a:r>
                      <a:r>
                        <a:rPr lang="es-ES" sz="1500" b="0" dirty="0">
                          <a:latin typeface="+mj-lt"/>
                        </a:rPr>
                        <a:t> </a:t>
                      </a:r>
                      <a:r>
                        <a:rPr lang="es-ES" sz="1500" b="0" dirty="0" err="1">
                          <a:latin typeface="+mj-lt"/>
                        </a:rPr>
                        <a:t>internal</a:t>
                      </a:r>
                      <a:r>
                        <a:rPr lang="es-ES" sz="1500" b="0" dirty="0">
                          <a:latin typeface="+mj-lt"/>
                        </a:rPr>
                        <a:t> yang </a:t>
                      </a:r>
                      <a:r>
                        <a:rPr lang="es-ES" sz="1500" b="0" dirty="0" err="1">
                          <a:latin typeface="+mj-lt"/>
                        </a:rPr>
                        <a:t>efektif</a:t>
                      </a:r>
                      <a:r>
                        <a:rPr lang="es-ES" sz="1500" b="0" dirty="0">
                          <a:latin typeface="+mj-lt"/>
                        </a:rPr>
                        <a:t>, </a:t>
                      </a:r>
                      <a:r>
                        <a:rPr lang="es-ES" sz="1500" b="0" dirty="0" err="1">
                          <a:latin typeface="+mj-lt"/>
                        </a:rPr>
                        <a:t>masing-masing</a:t>
                      </a:r>
                      <a:r>
                        <a:rPr lang="es-ES" sz="1500" b="0" dirty="0">
                          <a:latin typeface="+mj-lt"/>
                        </a:rPr>
                        <a:t> </a:t>
                      </a:r>
                      <a:r>
                        <a:rPr lang="es-ES" sz="1500" b="0" dirty="0" err="1">
                          <a:latin typeface="+mj-lt"/>
                        </a:rPr>
                        <a:t>personel</a:t>
                      </a:r>
                      <a:r>
                        <a:rPr lang="es-ES" sz="1500" b="0" dirty="0">
                          <a:latin typeface="+mj-lt"/>
                        </a:rPr>
                        <a:t> </a:t>
                      </a:r>
                      <a:r>
                        <a:rPr lang="es-ES" sz="1500" b="0" dirty="0" err="1">
                          <a:latin typeface="+mj-lt"/>
                        </a:rPr>
                        <a:t>pelaksana</a:t>
                      </a:r>
                      <a:r>
                        <a:rPr lang="es-ES" sz="1500" b="0" dirty="0">
                          <a:latin typeface="+mj-lt"/>
                        </a:rPr>
                        <a:t> </a:t>
                      </a:r>
                      <a:r>
                        <a:rPr lang="es-ES" sz="1500" b="0" dirty="0" err="1">
                          <a:latin typeface="+mj-lt"/>
                        </a:rPr>
                        <a:t>kegiatan</a:t>
                      </a:r>
                      <a:r>
                        <a:rPr lang="es-ES" sz="1500" b="0" dirty="0">
                          <a:latin typeface="+mj-lt"/>
                        </a:rPr>
                        <a:t> yang </a:t>
                      </a:r>
                      <a:r>
                        <a:rPr lang="es-ES" sz="1500" b="0" dirty="0" err="1">
                          <a:latin typeface="+mj-lt"/>
                        </a:rPr>
                        <a:t>selalu</a:t>
                      </a:r>
                      <a:r>
                        <a:rPr lang="es-ES" sz="1500" b="0" dirty="0">
                          <a:latin typeface="+mj-lt"/>
                        </a:rPr>
                        <a:t> </a:t>
                      </a:r>
                      <a:r>
                        <a:rPr lang="es-ES" sz="1500" b="0" dirty="0" err="1">
                          <a:latin typeface="+mj-lt"/>
                        </a:rPr>
                        <a:t>mengendalikan</a:t>
                      </a:r>
                      <a:r>
                        <a:rPr lang="es-ES" sz="1500" b="0" dirty="0">
                          <a:latin typeface="+mj-lt"/>
                        </a:rPr>
                        <a:t> </a:t>
                      </a:r>
                      <a:r>
                        <a:rPr lang="es-ES" sz="1500" b="0" dirty="0" err="1">
                          <a:latin typeface="+mj-lt"/>
                        </a:rPr>
                        <a:t>kegiatan</a:t>
                      </a:r>
                      <a:r>
                        <a:rPr lang="es-ES" sz="1500" b="0" dirty="0">
                          <a:latin typeface="+mj-lt"/>
                        </a:rPr>
                        <a:t> pada </a:t>
                      </a:r>
                      <a:r>
                        <a:rPr lang="es-ES" sz="1500" b="0" dirty="0" err="1">
                          <a:latin typeface="+mj-lt"/>
                        </a:rPr>
                        <a:t>pencapaian</a:t>
                      </a:r>
                      <a:r>
                        <a:rPr lang="es-ES" sz="1500" b="0" dirty="0">
                          <a:latin typeface="+mj-lt"/>
                        </a:rPr>
                        <a:t> </a:t>
                      </a:r>
                      <a:r>
                        <a:rPr lang="es-ES" sz="1500" b="0" dirty="0" err="1">
                          <a:latin typeface="+mj-lt"/>
                        </a:rPr>
                        <a:t>tujuan</a:t>
                      </a:r>
                      <a:r>
                        <a:rPr lang="es-ES" sz="1500" b="0" dirty="0">
                          <a:latin typeface="+mj-lt"/>
                        </a:rPr>
                        <a:t> </a:t>
                      </a:r>
                      <a:r>
                        <a:rPr lang="es-ES" sz="1500" b="0" dirty="0" err="1">
                          <a:latin typeface="+mj-lt"/>
                        </a:rPr>
                        <a:t>kegiatan</a:t>
                      </a:r>
                      <a:r>
                        <a:rPr lang="es-ES" sz="1500" b="0" dirty="0">
                          <a:latin typeface="+mj-lt"/>
                        </a:rPr>
                        <a:t> </a:t>
                      </a:r>
                      <a:r>
                        <a:rPr lang="es-ES" sz="1500" b="0" dirty="0" err="1">
                          <a:latin typeface="+mj-lt"/>
                        </a:rPr>
                        <a:t>itu</a:t>
                      </a:r>
                      <a:r>
                        <a:rPr lang="es-ES" sz="1500" b="0" dirty="0">
                          <a:latin typeface="+mj-lt"/>
                        </a:rPr>
                        <a:t> </a:t>
                      </a:r>
                      <a:r>
                        <a:rPr lang="es-ES" sz="1500" b="0" dirty="0" err="1">
                          <a:latin typeface="+mj-lt"/>
                        </a:rPr>
                        <a:t>sendiri</a:t>
                      </a:r>
                      <a:r>
                        <a:rPr lang="es-ES" sz="1500" b="0" dirty="0">
                          <a:latin typeface="+mj-lt"/>
                        </a:rPr>
                        <a:t> </a:t>
                      </a:r>
                      <a:r>
                        <a:rPr lang="es-ES" sz="1500" b="0" dirty="0" err="1">
                          <a:latin typeface="+mj-lt"/>
                        </a:rPr>
                        <a:t>maupun</a:t>
                      </a:r>
                      <a:r>
                        <a:rPr lang="es-ES" sz="1500" b="0" dirty="0">
                          <a:latin typeface="+mj-lt"/>
                        </a:rPr>
                        <a:t> </a:t>
                      </a:r>
                      <a:r>
                        <a:rPr lang="es-ES" sz="1500" b="0" dirty="0" err="1">
                          <a:latin typeface="+mj-lt"/>
                        </a:rPr>
                        <a:t>tujuan</a:t>
                      </a:r>
                      <a:r>
                        <a:rPr lang="es-ES" sz="1500" b="0" dirty="0">
                          <a:latin typeface="+mj-lt"/>
                        </a:rPr>
                        <a:t> K/L/</a:t>
                      </a:r>
                      <a:r>
                        <a:rPr lang="es-ES" sz="1500" b="0" dirty="0" err="1">
                          <a:latin typeface="+mj-lt"/>
                        </a:rPr>
                        <a:t>Pemda</a:t>
                      </a:r>
                      <a:r>
                        <a:rPr lang="es-ES" sz="1500" b="0" dirty="0">
                          <a:latin typeface="+mj-lt"/>
                        </a:rPr>
                        <a:t>. </a:t>
                      </a:r>
                      <a:r>
                        <a:rPr lang="es-ES" sz="1500" b="0" dirty="0" err="1">
                          <a:latin typeface="+mj-lt"/>
                        </a:rPr>
                        <a:t>Evaluasi</a:t>
                      </a:r>
                      <a:r>
                        <a:rPr lang="es-ES" sz="1500" b="0" dirty="0">
                          <a:latin typeface="+mj-lt"/>
                        </a:rPr>
                        <a:t> formal dan </a:t>
                      </a:r>
                      <a:r>
                        <a:rPr lang="es-ES" sz="1500" b="0" dirty="0" err="1">
                          <a:latin typeface="+mj-lt"/>
                        </a:rPr>
                        <a:t>terdokumentasi</a:t>
                      </a:r>
                      <a:r>
                        <a:rPr lang="es-ES" sz="1500" b="0" dirty="0">
                          <a:latin typeface="+mj-lt"/>
                        </a:rPr>
                        <a:t>.</a:t>
                      </a:r>
                      <a:endParaRPr lang="en-US" sz="1500" b="0" dirty="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5"/>
                  </a:ext>
                </a:extLst>
              </a:tr>
              <a:tr h="768638">
                <a:tc>
                  <a:txBody>
                    <a:bodyPr/>
                    <a:lstStyle/>
                    <a:p>
                      <a:pPr marL="0" marR="0">
                        <a:lnSpc>
                          <a:spcPct val="115000"/>
                        </a:lnSpc>
                        <a:spcBef>
                          <a:spcPts val="200"/>
                        </a:spcBef>
                        <a:spcAft>
                          <a:spcPts val="200"/>
                        </a:spcAft>
                      </a:pPr>
                      <a:r>
                        <a:rPr lang="en-US" sz="1500" b="0" dirty="0">
                          <a:latin typeface="+mj-lt"/>
                        </a:rPr>
                        <a:t>Optimum</a:t>
                      </a:r>
                      <a:endParaRPr lang="en-US" sz="1500" b="0" dirty="0">
                        <a:solidFill>
                          <a:schemeClr val="tx1"/>
                        </a:solidFill>
                        <a:latin typeface="+mj-lt"/>
                        <a:ea typeface="Calibri"/>
                        <a:cs typeface="Times New Roman"/>
                      </a:endParaRPr>
                    </a:p>
                  </a:txBody>
                  <a:tcPr marL="68580" marR="68580" marT="0" marB="0" anchor="ctr">
                    <a:solidFill>
                      <a:schemeClr val="accent2">
                        <a:lumMod val="20000"/>
                        <a:lumOff val="80000"/>
                      </a:schemeClr>
                    </a:solidFill>
                  </a:tcPr>
                </a:tc>
                <a:tc>
                  <a:txBody>
                    <a:bodyPr/>
                    <a:lstStyle/>
                    <a:p>
                      <a:pPr marL="0" marR="0">
                        <a:lnSpc>
                          <a:spcPct val="115000"/>
                        </a:lnSpc>
                        <a:spcBef>
                          <a:spcPts val="200"/>
                        </a:spcBef>
                        <a:spcAft>
                          <a:spcPts val="200"/>
                        </a:spcAft>
                      </a:pPr>
                      <a:r>
                        <a:rPr lang="es-ES" sz="1500" b="0">
                          <a:latin typeface="+mj-lt"/>
                        </a:rPr>
                        <a:t>K/L/Pemda telah menerapkan pengendalian intern yang berkelanjutan, terintegrasi dalam pelaksanaan kegiatan yang didukung oleh pemantauan otomatis menggunakan </a:t>
                      </a:r>
                      <a:r>
                        <a:rPr lang="es-ES" sz="1500" b="0" smtClean="0">
                          <a:latin typeface="+mj-lt"/>
                        </a:rPr>
                        <a:t>aplikasi </a:t>
                      </a:r>
                      <a:r>
                        <a:rPr lang="es-ES" sz="1500" b="0">
                          <a:latin typeface="+mj-lt"/>
                        </a:rPr>
                        <a:t>komputer</a:t>
                      </a:r>
                      <a:endParaRPr lang="en-US" sz="1500" b="0">
                        <a:solidFill>
                          <a:schemeClr val="tx1"/>
                        </a:solidFill>
                        <a:latin typeface="+mj-lt"/>
                        <a:ea typeface="Calibri"/>
                        <a:cs typeface="Times New Roman"/>
                      </a:endParaRPr>
                    </a:p>
                  </a:txBody>
                  <a:tcPr marL="68580" marR="68580" marT="0" marB="0">
                    <a:solidFill>
                      <a:schemeClr val="accent2">
                        <a:lumMod val="20000"/>
                        <a:lumOff val="80000"/>
                      </a:schemeClr>
                    </a:solidFill>
                  </a:tcPr>
                </a:tc>
                <a:extLst>
                  <a:ext uri="{0D108BD9-81ED-4DB2-BD59-A6C34878D82A}">
                    <a16:rowId xmlns:a16="http://schemas.microsoft.com/office/drawing/2014/main" val="10006"/>
                  </a:ext>
                </a:extLst>
              </a:tr>
            </a:tbl>
          </a:graphicData>
        </a:graphic>
      </p:graphicFrame>
      <p:sp>
        <p:nvSpPr>
          <p:cNvPr id="5" name="TextBox 4"/>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9" y="5929330"/>
            <a:ext cx="9127101" cy="285776"/>
          </a:xfrm>
        </p:spPr>
        <p:txBody>
          <a:bodyPr>
            <a:noAutofit/>
          </a:bodyPr>
          <a:lstStyle/>
          <a:p>
            <a:pPr algn="ctr" eaLnBrk="1" fontAlgn="auto" hangingPunct="1">
              <a:spcAft>
                <a:spcPts val="0"/>
              </a:spcAft>
              <a:defRPr/>
            </a:pPr>
            <a:r>
              <a:rPr lang="en-US" sz="1400" i="1" smtClean="0">
                <a:solidFill>
                  <a:schemeClr val="tx1"/>
                </a:solidFill>
              </a:rPr>
              <a:t>IIA, Selecting, using, and creating Maturity Models: a tool for assurance and consulting engagements, Juli 2013</a:t>
            </a:r>
            <a:endParaRPr lang="id-ID" sz="1400" i="1" dirty="0">
              <a:solidFill>
                <a:schemeClr val="tx1"/>
              </a:solidFill>
            </a:endParaRPr>
          </a:p>
        </p:txBody>
      </p:sp>
      <p:pic>
        <p:nvPicPr>
          <p:cNvPr id="1026" name="Picture 2"/>
          <p:cNvPicPr>
            <a:picLocks noChangeAspect="1" noChangeArrowheads="1"/>
          </p:cNvPicPr>
          <p:nvPr/>
        </p:nvPicPr>
        <p:blipFill>
          <a:blip r:embed="rId2" cstate="print"/>
          <a:srcRect/>
          <a:stretch>
            <a:fillRect/>
          </a:stretch>
        </p:blipFill>
        <p:spPr bwMode="auto">
          <a:xfrm>
            <a:off x="0" y="214290"/>
            <a:ext cx="9144000" cy="571504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id-ID" sz="3600" b="1" dirty="0" smtClean="0">
                <a:solidFill>
                  <a:schemeClr val="tx1"/>
                </a:solidFill>
                <a:latin typeface="Arial" panose="020B0604020202020204" pitchFamily="34" charset="0"/>
                <a:cs typeface="Arial" panose="020B0604020202020204" pitchFamily="34" charset="0"/>
              </a:rPr>
              <a:t>AGENDA</a:t>
            </a:r>
            <a:endParaRPr lang="id-ID" sz="3600" b="1" dirty="0">
              <a:solidFill>
                <a:schemeClr val="tx1"/>
              </a:solidFill>
              <a:latin typeface="Arial" panose="020B0604020202020204" pitchFamily="34" charset="0"/>
              <a:cs typeface="Arial" panose="020B0604020202020204" pitchFamily="34" charset="0"/>
            </a:endParaRPr>
          </a:p>
        </p:txBody>
      </p:sp>
      <p:sp>
        <p:nvSpPr>
          <p:cNvPr id="5" name="Content Placeholder 1"/>
          <p:cNvSpPr>
            <a:spLocks noGrp="1"/>
          </p:cNvSpPr>
          <p:nvPr>
            <p:ph sz="quarter" idx="1"/>
          </p:nvPr>
        </p:nvSpPr>
        <p:spPr>
          <a:xfrm>
            <a:off x="251520" y="1412776"/>
            <a:ext cx="8704048" cy="4824536"/>
          </a:xfrm>
          <a:noFill/>
          <a:ln>
            <a:solidFill>
              <a:schemeClr val="tx1"/>
            </a:solidFill>
            <a:prstDash val="sysDot"/>
          </a:ln>
        </p:spPr>
        <p:txBody>
          <a:bodyPr/>
          <a:lstStyle/>
          <a:p>
            <a:pPr marL="993775" indent="-993775">
              <a:buClrTx/>
              <a:buSzPct val="100000"/>
              <a:buNone/>
            </a:pPr>
            <a:r>
              <a:rPr lang="en-US" sz="2400" b="1" dirty="0" smtClean="0">
                <a:latin typeface="+mj-lt"/>
              </a:rPr>
              <a:t>PENDAHULUAN</a:t>
            </a:r>
            <a:endParaRPr lang="id-ID" sz="2400" b="1" dirty="0" smtClean="0">
              <a:latin typeface="+mj-lt"/>
            </a:endParaRPr>
          </a:p>
          <a:p>
            <a:pPr marL="895350" indent="-266700">
              <a:buClrTx/>
              <a:buSzPct val="100000"/>
              <a:buFont typeface="Wingdings" pitchFamily="2" charset="2"/>
              <a:buChar char="§"/>
            </a:pPr>
            <a:r>
              <a:rPr lang="id-ID" sz="2400" dirty="0" smtClean="0">
                <a:latin typeface="+mj-lt"/>
              </a:rPr>
              <a:t>L</a:t>
            </a:r>
            <a:r>
              <a:rPr lang="en-US" sz="2400" dirty="0" err="1" smtClean="0">
                <a:latin typeface="+mj-lt"/>
              </a:rPr>
              <a:t>atar</a:t>
            </a:r>
            <a:r>
              <a:rPr lang="en-US" sz="2400" dirty="0" smtClean="0">
                <a:latin typeface="+mj-lt"/>
              </a:rPr>
              <a:t> </a:t>
            </a:r>
            <a:r>
              <a:rPr lang="en-US" sz="2400" dirty="0" err="1" smtClean="0">
                <a:latin typeface="+mj-lt"/>
              </a:rPr>
              <a:t>belakang</a:t>
            </a:r>
            <a:r>
              <a:rPr lang="en-US" sz="2400" dirty="0" smtClean="0">
                <a:latin typeface="+mj-lt"/>
              </a:rPr>
              <a:t>, </a:t>
            </a:r>
            <a:endParaRPr lang="id-ID" sz="2400" dirty="0" smtClean="0">
              <a:latin typeface="+mj-lt"/>
            </a:endParaRPr>
          </a:p>
          <a:p>
            <a:pPr marL="895350" indent="-266700">
              <a:buClrTx/>
              <a:buSzPct val="100000"/>
              <a:buFont typeface="Wingdings" pitchFamily="2" charset="2"/>
              <a:buChar char="§"/>
            </a:pPr>
            <a:r>
              <a:rPr lang="id-ID" sz="2400" dirty="0" smtClean="0">
                <a:latin typeface="+mj-lt"/>
              </a:rPr>
              <a:t>K</a:t>
            </a:r>
            <a:r>
              <a:rPr lang="en-US" sz="2400" dirty="0" err="1" smtClean="0">
                <a:latin typeface="+mj-lt"/>
              </a:rPr>
              <a:t>ompetensi</a:t>
            </a:r>
            <a:r>
              <a:rPr lang="en-US" sz="2400" dirty="0" smtClean="0">
                <a:latin typeface="+mj-lt"/>
              </a:rPr>
              <a:t> </a:t>
            </a:r>
            <a:r>
              <a:rPr lang="en-US" sz="2400" dirty="0" err="1" smtClean="0">
                <a:latin typeface="+mj-lt"/>
              </a:rPr>
              <a:t>dasar</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indikator</a:t>
            </a:r>
            <a:r>
              <a:rPr lang="en-US" sz="2400" dirty="0" smtClean="0">
                <a:latin typeface="+mj-lt"/>
              </a:rPr>
              <a:t> </a:t>
            </a:r>
            <a:r>
              <a:rPr lang="en-US" sz="2400" dirty="0" err="1" smtClean="0">
                <a:latin typeface="+mj-lt"/>
              </a:rPr>
              <a:t>keberhasilan</a:t>
            </a:r>
            <a:r>
              <a:rPr lang="en-US" sz="2400" dirty="0" smtClean="0">
                <a:latin typeface="+mj-lt"/>
              </a:rPr>
              <a:t>, </a:t>
            </a:r>
            <a:endParaRPr lang="id-ID" sz="2400" dirty="0" smtClean="0">
              <a:latin typeface="+mj-lt"/>
            </a:endParaRPr>
          </a:p>
          <a:p>
            <a:pPr marL="895350" indent="-266700">
              <a:buClrTx/>
              <a:buSzPct val="100000"/>
              <a:buFont typeface="Wingdings" pitchFamily="2" charset="2"/>
              <a:buChar char="§"/>
            </a:pPr>
            <a:r>
              <a:rPr lang="id-ID" sz="2400" dirty="0" smtClean="0">
                <a:latin typeface="+mj-lt"/>
              </a:rPr>
              <a:t>G</a:t>
            </a:r>
            <a:r>
              <a:rPr lang="en-US" sz="2400" dirty="0" err="1" smtClean="0">
                <a:latin typeface="+mj-lt"/>
              </a:rPr>
              <a:t>ambaran</a:t>
            </a:r>
            <a:r>
              <a:rPr lang="en-US" sz="2400" dirty="0" smtClean="0">
                <a:latin typeface="+mj-lt"/>
              </a:rPr>
              <a:t> </a:t>
            </a:r>
            <a:r>
              <a:rPr lang="en-US" sz="2400" dirty="0" err="1" smtClean="0">
                <a:latin typeface="+mj-lt"/>
              </a:rPr>
              <a:t>ringkas</a:t>
            </a:r>
            <a:r>
              <a:rPr lang="en-US" sz="2400" dirty="0" smtClean="0">
                <a:latin typeface="+mj-lt"/>
              </a:rPr>
              <a:t> </a:t>
            </a:r>
            <a:r>
              <a:rPr lang="en-US" sz="2400" dirty="0" err="1" smtClean="0">
                <a:latin typeface="+mj-lt"/>
              </a:rPr>
              <a:t>materi</a:t>
            </a:r>
            <a:r>
              <a:rPr lang="en-US" sz="2400" dirty="0" smtClean="0">
                <a:latin typeface="+mj-lt"/>
              </a:rPr>
              <a:t> </a:t>
            </a:r>
            <a:r>
              <a:rPr lang="en-US" sz="2400" dirty="0" err="1" smtClean="0">
                <a:latin typeface="+mj-lt"/>
              </a:rPr>
              <a:t>pembelajaran</a:t>
            </a:r>
            <a:r>
              <a:rPr lang="en-US" sz="2400" dirty="0" smtClean="0">
                <a:latin typeface="+mj-lt"/>
              </a:rPr>
              <a:t>, </a:t>
            </a:r>
            <a:r>
              <a:rPr lang="en-US" sz="2400" dirty="0" err="1" smtClean="0">
                <a:latin typeface="+mj-lt"/>
              </a:rPr>
              <a:t>dan</a:t>
            </a:r>
            <a:r>
              <a:rPr lang="en-US" sz="2400" dirty="0" smtClean="0">
                <a:latin typeface="+mj-lt"/>
              </a:rPr>
              <a:t> </a:t>
            </a:r>
            <a:endParaRPr lang="id-ID" sz="2400" dirty="0" smtClean="0">
              <a:latin typeface="+mj-lt"/>
            </a:endParaRPr>
          </a:p>
          <a:p>
            <a:pPr marL="895350" indent="-266700">
              <a:buClrTx/>
              <a:buSzPct val="100000"/>
              <a:buFont typeface="Wingdings" pitchFamily="2" charset="2"/>
              <a:buChar char="§"/>
            </a:pPr>
            <a:r>
              <a:rPr lang="id-ID" sz="2400" dirty="0" smtClean="0">
                <a:latin typeface="+mj-lt"/>
              </a:rPr>
              <a:t>M</a:t>
            </a:r>
            <a:r>
              <a:rPr lang="en-US" sz="2400" dirty="0" err="1" smtClean="0">
                <a:latin typeface="+mj-lt"/>
              </a:rPr>
              <a:t>etodologi</a:t>
            </a:r>
            <a:r>
              <a:rPr lang="en-US" sz="2400" dirty="0" smtClean="0">
                <a:latin typeface="+mj-lt"/>
              </a:rPr>
              <a:t> </a:t>
            </a:r>
            <a:r>
              <a:rPr lang="en-US" sz="2400" dirty="0" err="1" smtClean="0">
                <a:latin typeface="+mj-lt"/>
              </a:rPr>
              <a:t>pembelajaran</a:t>
            </a:r>
            <a:r>
              <a:rPr lang="en-US" sz="2400" dirty="0" smtClean="0">
                <a:latin typeface="+mj-lt"/>
              </a:rPr>
              <a:t>.</a:t>
            </a:r>
          </a:p>
          <a:p>
            <a:pPr marL="993775" indent="-993775">
              <a:buClrTx/>
              <a:buSzPct val="100000"/>
              <a:buNone/>
            </a:pPr>
            <a:r>
              <a:rPr lang="en-US" sz="2400" b="1" dirty="0" smtClean="0">
                <a:latin typeface="+mj-lt"/>
              </a:rPr>
              <a:t>MATURITAS SISTEM PENGENDALIAN INTERN PEMERINTAH</a:t>
            </a:r>
            <a:endParaRPr lang="id-ID" sz="2400" b="1" dirty="0" smtClean="0">
              <a:latin typeface="+mj-lt"/>
            </a:endParaRPr>
          </a:p>
          <a:p>
            <a:pPr marL="895350" indent="-266700">
              <a:buClrTx/>
              <a:buSzPct val="100000"/>
              <a:buFont typeface="Wingdings" pitchFamily="2" charset="2"/>
              <a:buChar char="§"/>
            </a:pPr>
            <a:r>
              <a:rPr lang="id-ID" sz="2400" dirty="0" smtClean="0">
                <a:latin typeface="+mj-lt"/>
              </a:rPr>
              <a:t>G</a:t>
            </a:r>
            <a:r>
              <a:rPr lang="en-US" sz="2400" dirty="0" err="1" smtClean="0">
                <a:latin typeface="+mj-lt"/>
              </a:rPr>
              <a:t>ambaran</a:t>
            </a:r>
            <a:r>
              <a:rPr lang="en-US" sz="2400" dirty="0" smtClean="0">
                <a:latin typeface="+mj-lt"/>
              </a:rPr>
              <a:t> </a:t>
            </a:r>
            <a:r>
              <a:rPr lang="en-US" sz="2400" dirty="0" err="1" smtClean="0">
                <a:latin typeface="+mj-lt"/>
              </a:rPr>
              <a:t>umum</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a:t>
            </a:r>
            <a:endParaRPr lang="id-ID" sz="2400" dirty="0" smtClean="0">
              <a:latin typeface="+mj-lt"/>
            </a:endParaRPr>
          </a:p>
          <a:p>
            <a:pPr marL="895350" indent="-266700">
              <a:buClrTx/>
              <a:buSzPct val="100000"/>
              <a:buFont typeface="Wingdings" pitchFamily="2" charset="2"/>
              <a:buChar char="§"/>
            </a:pPr>
            <a:r>
              <a:rPr lang="id-ID" sz="2400" dirty="0" err="1" smtClean="0">
                <a:latin typeface="+mj-lt"/>
              </a:rPr>
              <a:t>S</a:t>
            </a:r>
            <a:r>
              <a:rPr lang="en-US" sz="2400" dirty="0" err="1" smtClean="0">
                <a:latin typeface="+mj-lt"/>
              </a:rPr>
              <a:t>truktur</a:t>
            </a:r>
            <a:r>
              <a:rPr lang="en-US" sz="2400" dirty="0" smtClean="0">
                <a:latin typeface="+mj-lt"/>
              </a:rPr>
              <a:t> </a:t>
            </a:r>
            <a:r>
              <a:rPr lang="en-US" sz="2400" dirty="0" err="1" smtClean="0">
                <a:latin typeface="+mj-lt"/>
              </a:rPr>
              <a:t>maturitas</a:t>
            </a:r>
            <a:r>
              <a:rPr lang="en-US" sz="2400" dirty="0" smtClean="0">
                <a:latin typeface="+mj-lt"/>
              </a:rPr>
              <a:t>, </a:t>
            </a:r>
            <a:endParaRPr lang="id-ID" sz="2400" dirty="0" smtClean="0">
              <a:latin typeface="+mj-lt"/>
            </a:endParaRPr>
          </a:p>
          <a:p>
            <a:pPr marL="895350" indent="-266700">
              <a:buClrTx/>
              <a:buSzPct val="100000"/>
              <a:buFont typeface="Wingdings" pitchFamily="2" charset="2"/>
              <a:buChar char="§"/>
            </a:pPr>
            <a:r>
              <a:rPr lang="id-ID" sz="2400" dirty="0" smtClean="0">
                <a:latin typeface="+mj-lt"/>
              </a:rPr>
              <a:t>D</a:t>
            </a:r>
            <a:r>
              <a:rPr lang="en-US" sz="2400" dirty="0" err="1" smtClean="0">
                <a:latin typeface="+mj-lt"/>
              </a:rPr>
              <a:t>efinisi</a:t>
            </a:r>
            <a:r>
              <a:rPr lang="en-US" sz="2400" dirty="0" smtClean="0">
                <a:latin typeface="+mj-lt"/>
              </a:rPr>
              <a:t> </a:t>
            </a:r>
            <a:r>
              <a:rPr lang="en-US" sz="2400" dirty="0" err="1" smtClean="0">
                <a:latin typeface="+mj-lt"/>
              </a:rPr>
              <a:t>masing-masing</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subunsur</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atribut</a:t>
            </a:r>
            <a:r>
              <a:rPr lang="en-US" sz="2400" dirty="0" smtClean="0">
                <a:latin typeface="+mj-lt"/>
              </a:rPr>
              <a:t> yang </a:t>
            </a:r>
            <a:r>
              <a:rPr lang="en-US" sz="2400" dirty="0" err="1" smtClean="0">
                <a:latin typeface="+mj-lt"/>
              </a:rPr>
              <a:t>menunjukkan</a:t>
            </a:r>
            <a:r>
              <a:rPr lang="en-US" sz="2400" dirty="0" smtClean="0">
                <a:latin typeface="+mj-lt"/>
              </a:rPr>
              <a:t> </a:t>
            </a:r>
            <a:r>
              <a:rPr lang="en-US" sz="2400" dirty="0" err="1" smtClean="0">
                <a:latin typeface="+mj-lt"/>
              </a:rPr>
              <a:t>kualitas</a:t>
            </a:r>
            <a:r>
              <a:rPr lang="en-US" sz="2400" dirty="0" smtClean="0">
                <a:latin typeface="+mj-lt"/>
              </a:rPr>
              <a:t> </a:t>
            </a:r>
            <a:r>
              <a:rPr lang="en-US" sz="2400" dirty="0" err="1" smtClean="0">
                <a:latin typeface="+mj-lt"/>
              </a:rPr>
              <a:t>implementasi</a:t>
            </a:r>
            <a:r>
              <a:rPr lang="en-US" sz="2400" dirty="0" smtClean="0">
                <a:latin typeface="+mj-lt"/>
              </a:rPr>
              <a:t> </a:t>
            </a:r>
            <a:r>
              <a:rPr lang="en-US" sz="2400" dirty="0" err="1" smtClean="0">
                <a:latin typeface="+mj-lt"/>
              </a:rPr>
              <a:t>konsep</a:t>
            </a:r>
            <a:r>
              <a:rPr lang="en-US" sz="2400" dirty="0" smtClean="0">
                <a:latin typeface="+mj-lt"/>
              </a:rPr>
              <a:t> </a:t>
            </a:r>
            <a:r>
              <a:rPr lang="en-US" sz="2400" dirty="0" err="1" smtClean="0">
                <a:latin typeface="+mj-lt"/>
              </a:rPr>
              <a:t>serta</a:t>
            </a:r>
            <a:r>
              <a:rPr lang="en-US" sz="2400" dirty="0" smtClean="0">
                <a:latin typeface="+mj-lt"/>
              </a:rPr>
              <a:t> </a:t>
            </a:r>
            <a:r>
              <a:rPr lang="en-US" sz="2400" dirty="0" err="1" smtClean="0">
                <a:latin typeface="+mj-lt"/>
              </a:rPr>
              <a:t>prinsip</a:t>
            </a:r>
            <a:r>
              <a:rPr lang="en-US" sz="2400" dirty="0" smtClean="0">
                <a:latin typeface="+mj-lt"/>
              </a:rPr>
              <a:t> </a:t>
            </a:r>
            <a:r>
              <a:rPr lang="en-US" sz="2400" dirty="0" err="1" smtClean="0">
                <a:latin typeface="+mj-lt"/>
              </a:rPr>
              <a:t>perhitungan</a:t>
            </a:r>
            <a:r>
              <a:rPr lang="en-US" sz="2400" dirty="0" smtClean="0">
                <a:latin typeface="+mj-lt"/>
              </a:rPr>
              <a:t> </a:t>
            </a:r>
            <a:r>
              <a:rPr lang="en-US" sz="2400" dirty="0" err="1" smtClean="0">
                <a:latin typeface="+mj-lt"/>
              </a:rPr>
              <a:t>maturitas</a:t>
            </a:r>
            <a:r>
              <a:rPr lang="en-US" sz="2400" dirty="0" smtClean="0">
                <a:latin typeface="+mj-lt"/>
              </a:rPr>
              <a:t> SPIP.</a:t>
            </a:r>
          </a:p>
          <a:p>
            <a:pPr marL="898525" indent="-898525" defTabSz="993775">
              <a:buClrTx/>
              <a:buSzPct val="100000"/>
              <a:buNone/>
            </a:pPr>
            <a:endParaRPr lang="en-US" sz="2400" dirty="0" smtClean="0">
              <a:latin typeface="+mj-lt"/>
            </a:endParaRPr>
          </a:p>
          <a:p>
            <a:pPr marL="898525" indent="-898525">
              <a:buClrTx/>
              <a:buSzPct val="100000"/>
              <a:buNone/>
            </a:pPr>
            <a:endParaRPr lang="en-US" sz="2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830510"/>
            <a:ext cx="8715436" cy="4334794"/>
          </a:xfrm>
          <a:ln>
            <a:solidFill>
              <a:schemeClr val="tx1"/>
            </a:solidFill>
            <a:prstDash val="sysDash"/>
          </a:ln>
        </p:spPr>
        <p:txBody>
          <a:bodyPr/>
          <a:lstStyle/>
          <a:p>
            <a:pPr marL="993775" indent="-993775">
              <a:buClrTx/>
              <a:buSzPct val="100000"/>
              <a:buNone/>
            </a:pPr>
            <a:r>
              <a:rPr lang="en-US" sz="2400" b="1" dirty="0" smtClean="0">
                <a:latin typeface="+mj-lt"/>
              </a:rPr>
              <a:t>Tingkat </a:t>
            </a:r>
            <a:r>
              <a:rPr lang="en-US" sz="2400" b="1" dirty="0" err="1" smtClean="0">
                <a:latin typeface="+mj-lt"/>
              </a:rPr>
              <a:t>Belum</a:t>
            </a:r>
            <a:r>
              <a:rPr lang="en-US" sz="2400" b="1" dirty="0" smtClean="0">
                <a:latin typeface="+mj-lt"/>
              </a:rPr>
              <a:t> </a:t>
            </a:r>
            <a:r>
              <a:rPr lang="en-US" sz="2400" b="1" dirty="0" err="1" smtClean="0">
                <a:latin typeface="+mj-lt"/>
              </a:rPr>
              <a:t>Ada</a:t>
            </a:r>
            <a:r>
              <a:rPr lang="en-US" sz="2400" dirty="0" smtClean="0">
                <a:latin typeface="+mj-lt"/>
              </a:rPr>
              <a:t>.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ini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sama</a:t>
            </a:r>
            <a:r>
              <a:rPr lang="en-US" sz="2400" dirty="0" smtClean="0">
                <a:latin typeface="+mj-lt"/>
              </a:rPr>
              <a:t> </a:t>
            </a:r>
            <a:r>
              <a:rPr lang="en-US" sz="2400" dirty="0" err="1" smtClean="0">
                <a:latin typeface="+mj-lt"/>
              </a:rPr>
              <a:t>sekali</a:t>
            </a:r>
            <a:r>
              <a:rPr lang="en-US" sz="2400" dirty="0" smtClean="0">
                <a:latin typeface="+mj-lt"/>
              </a:rPr>
              <a:t> </a:t>
            </a:r>
            <a:r>
              <a:rPr lang="en-US" sz="2400" dirty="0" err="1" smtClean="0">
                <a:latin typeface="+mj-lt"/>
              </a:rPr>
              <a:t>belum</a:t>
            </a:r>
            <a:r>
              <a:rPr lang="en-US" sz="2400" dirty="0" smtClean="0">
                <a:latin typeface="+mj-lt"/>
              </a:rPr>
              <a:t> </a:t>
            </a:r>
            <a:r>
              <a:rPr lang="en-US" sz="2400" dirty="0" err="1" smtClean="0">
                <a:latin typeface="+mj-lt"/>
              </a:rPr>
              <a:t>memiliki</a:t>
            </a:r>
            <a:r>
              <a:rPr lang="en-US" sz="2400" dirty="0" smtClean="0">
                <a:latin typeface="+mj-lt"/>
              </a:rPr>
              <a:t> </a:t>
            </a:r>
            <a:r>
              <a:rPr lang="en-US" sz="2400" dirty="0" err="1" smtClean="0">
                <a:latin typeface="+mj-lt"/>
              </a:rPr>
              <a:t>infrastruktur</a:t>
            </a:r>
            <a:r>
              <a:rPr lang="en-US" sz="2400" dirty="0" smtClean="0">
                <a:latin typeface="+mj-lt"/>
              </a:rPr>
              <a:t> (</a:t>
            </a:r>
            <a:r>
              <a:rPr lang="en-US" sz="2400" dirty="0" err="1" smtClean="0">
                <a:latin typeface="+mj-lt"/>
              </a:rPr>
              <a:t>kebijakan</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prosedur</a:t>
            </a:r>
            <a:r>
              <a:rPr lang="en-US" sz="2400" dirty="0" smtClean="0">
                <a:latin typeface="+mj-lt"/>
              </a:rPr>
              <a:t>) yang </a:t>
            </a:r>
            <a:r>
              <a:rPr lang="en-US" sz="2400" dirty="0" err="1" smtClean="0">
                <a:latin typeface="+mj-lt"/>
              </a:rPr>
              <a:t>diperlukan</a:t>
            </a:r>
            <a:r>
              <a:rPr lang="en-US" sz="2400" dirty="0" smtClean="0">
                <a:latin typeface="+mj-lt"/>
              </a:rPr>
              <a:t> </a:t>
            </a:r>
            <a:r>
              <a:rPr lang="en-US" sz="2400" dirty="0" err="1" smtClean="0">
                <a:latin typeface="+mj-lt"/>
              </a:rPr>
              <a:t>untuk</a:t>
            </a:r>
            <a:r>
              <a:rPr lang="en-US" sz="2400" dirty="0" smtClean="0">
                <a:latin typeface="+mj-lt"/>
              </a:rPr>
              <a:t> </a:t>
            </a:r>
            <a:r>
              <a:rPr lang="en-US" sz="2400" dirty="0" err="1" smtClean="0">
                <a:latin typeface="+mj-lt"/>
              </a:rPr>
              <a:t>melaksanakan</a:t>
            </a:r>
            <a:r>
              <a:rPr lang="en-US" sz="2400" dirty="0" smtClean="0">
                <a:latin typeface="+mj-lt"/>
              </a:rPr>
              <a:t> </a:t>
            </a:r>
            <a:r>
              <a:rPr lang="en-US" sz="2400" dirty="0" err="1" smtClean="0">
                <a:latin typeface="+mj-lt"/>
              </a:rPr>
              <a:t>praktek-praktek</a:t>
            </a:r>
            <a:r>
              <a:rPr lang="en-US" sz="2400" dirty="0" smtClean="0">
                <a:latin typeface="+mj-lt"/>
              </a:rPr>
              <a:t> </a:t>
            </a:r>
            <a:r>
              <a:rPr lang="en-US" sz="2400" dirty="0" err="1" smtClean="0">
                <a:latin typeface="+mj-lt"/>
              </a:rPr>
              <a:t>pengendalian</a:t>
            </a:r>
            <a:r>
              <a:rPr lang="en-US" sz="2400" dirty="0" smtClean="0">
                <a:latin typeface="+mj-lt"/>
              </a:rPr>
              <a:t> intern. </a:t>
            </a:r>
          </a:p>
          <a:p>
            <a:pPr marL="993775" indent="-993775">
              <a:buClrTx/>
              <a:buSzPct val="100000"/>
              <a:buNone/>
            </a:pPr>
            <a:r>
              <a:rPr lang="en-US" sz="2400" b="1" dirty="0" smtClean="0">
                <a:latin typeface="+mj-lt"/>
              </a:rPr>
              <a:t>Tingkat </a:t>
            </a:r>
            <a:r>
              <a:rPr lang="en-US" sz="2400" b="1" dirty="0" err="1" smtClean="0">
                <a:latin typeface="+mj-lt"/>
              </a:rPr>
              <a:t>Rintisan</a:t>
            </a:r>
            <a:r>
              <a:rPr lang="en-US" sz="2400" dirty="0" smtClean="0">
                <a:latin typeface="+mj-lt"/>
              </a:rPr>
              <a:t>.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ini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telah</a:t>
            </a:r>
            <a:r>
              <a:rPr lang="en-US" sz="2400" dirty="0" smtClean="0">
                <a:latin typeface="+mj-lt"/>
              </a:rPr>
              <a:t> </a:t>
            </a:r>
            <a:r>
              <a:rPr lang="en-US" sz="2400" dirty="0" err="1" smtClean="0">
                <a:latin typeface="+mj-lt"/>
              </a:rPr>
              <a:t>menyadari</a:t>
            </a:r>
            <a:r>
              <a:rPr lang="en-US" sz="2400" dirty="0" smtClean="0">
                <a:latin typeface="+mj-lt"/>
              </a:rPr>
              <a:t> </a:t>
            </a:r>
            <a:r>
              <a:rPr lang="en-US" sz="2400" dirty="0" err="1" smtClean="0">
                <a:latin typeface="+mj-lt"/>
              </a:rPr>
              <a:t>pentingnya</a:t>
            </a:r>
            <a:r>
              <a:rPr lang="en-US" sz="2400" dirty="0" smtClean="0">
                <a:latin typeface="+mj-lt"/>
              </a:rPr>
              <a:t> </a:t>
            </a:r>
            <a:r>
              <a:rPr lang="en-US" sz="2400" dirty="0" err="1" smtClean="0">
                <a:latin typeface="+mj-lt"/>
              </a:rPr>
              <a:t>pengendalian</a:t>
            </a:r>
            <a:r>
              <a:rPr lang="en-US" sz="2400" dirty="0" smtClean="0">
                <a:latin typeface="+mj-lt"/>
              </a:rPr>
              <a:t> intern. </a:t>
            </a:r>
            <a:r>
              <a:rPr lang="en-US" sz="2400" dirty="0" err="1" smtClean="0">
                <a:latin typeface="+mj-lt"/>
              </a:rPr>
              <a:t>Pendekatan</a:t>
            </a:r>
            <a:r>
              <a:rPr lang="en-US" sz="2400" dirty="0" smtClean="0">
                <a:latin typeface="+mj-lt"/>
              </a:rPr>
              <a:t> </a:t>
            </a:r>
            <a:r>
              <a:rPr lang="en-US" sz="2400" dirty="0" err="1" smtClean="0">
                <a:latin typeface="+mj-lt"/>
              </a:rPr>
              <a:t>risiko</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pengendalian</a:t>
            </a:r>
            <a:r>
              <a:rPr lang="en-US" sz="2400" dirty="0" smtClean="0">
                <a:latin typeface="+mj-lt"/>
              </a:rPr>
              <a:t> yang </a:t>
            </a:r>
            <a:r>
              <a:rPr lang="en-US" sz="2400" dirty="0" err="1" smtClean="0">
                <a:latin typeface="+mj-lt"/>
              </a:rPr>
              <a:t>diperlukan</a:t>
            </a:r>
            <a:r>
              <a:rPr lang="en-US" sz="2400" dirty="0" smtClean="0">
                <a:latin typeface="+mj-lt"/>
              </a:rPr>
              <a:t> </a:t>
            </a:r>
            <a:r>
              <a:rPr lang="en-US" sz="2400" dirty="0" err="1" smtClean="0">
                <a:latin typeface="+mj-lt"/>
              </a:rPr>
              <a:t>bersifat</a:t>
            </a:r>
            <a:r>
              <a:rPr lang="en-US" sz="2400" dirty="0" smtClean="0">
                <a:latin typeface="+mj-lt"/>
              </a:rPr>
              <a:t> ad-hoc </a:t>
            </a:r>
            <a:r>
              <a:rPr lang="en-US" sz="2400" dirty="0" err="1" smtClean="0">
                <a:latin typeface="+mj-lt"/>
              </a:rPr>
              <a:t>dan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terorganisasi</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baik</a:t>
            </a:r>
            <a:r>
              <a:rPr lang="en-US" sz="2400" dirty="0" smtClean="0">
                <a:latin typeface="+mj-lt"/>
              </a:rPr>
              <a:t>, </a:t>
            </a:r>
            <a:r>
              <a:rPr lang="en-US" sz="2400" dirty="0" err="1" smtClean="0">
                <a:latin typeface="+mj-lt"/>
              </a:rPr>
              <a:t>tanpa</a:t>
            </a:r>
            <a:r>
              <a:rPr lang="en-US" sz="2400" dirty="0" smtClean="0">
                <a:latin typeface="+mj-lt"/>
              </a:rPr>
              <a:t> </a:t>
            </a:r>
            <a:r>
              <a:rPr lang="en-US" sz="2400" dirty="0" err="1" smtClean="0">
                <a:latin typeface="+mj-lt"/>
              </a:rPr>
              <a:t>komunikasi</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pemantauan</a:t>
            </a:r>
            <a:r>
              <a:rPr lang="en-US" sz="2400" dirty="0" smtClean="0">
                <a:latin typeface="+mj-lt"/>
              </a:rPr>
              <a:t>. </a:t>
            </a:r>
            <a:r>
              <a:rPr lang="en-US" sz="2400" dirty="0" err="1" smtClean="0">
                <a:latin typeface="+mj-lt"/>
              </a:rPr>
              <a:t>Kelemahan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diidentifikasi</a:t>
            </a:r>
            <a:r>
              <a:rPr lang="en-US" sz="2400" dirty="0" smtClean="0">
                <a:latin typeface="+mj-lt"/>
              </a:rPr>
              <a:t>. Para </a:t>
            </a:r>
            <a:r>
              <a:rPr lang="en-US" sz="2400" dirty="0" err="1" smtClean="0">
                <a:latin typeface="+mj-lt"/>
              </a:rPr>
              <a:t>Pegawai</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menyadari</a:t>
            </a:r>
            <a:r>
              <a:rPr lang="en-US" sz="2400" dirty="0" smtClean="0">
                <a:latin typeface="+mj-lt"/>
              </a:rPr>
              <a:t> </a:t>
            </a:r>
            <a:r>
              <a:rPr lang="en-US" sz="2400" dirty="0" err="1" smtClean="0">
                <a:latin typeface="+mj-lt"/>
              </a:rPr>
              <a:t>tanggung</a:t>
            </a:r>
            <a:r>
              <a:rPr lang="en-US" sz="2400" dirty="0" smtClean="0">
                <a:latin typeface="+mj-lt"/>
              </a:rPr>
              <a:t> </a:t>
            </a:r>
            <a:r>
              <a:rPr lang="en-US" sz="2400" dirty="0" err="1" smtClean="0">
                <a:latin typeface="+mj-lt"/>
              </a:rPr>
              <a:t>jawabnya</a:t>
            </a:r>
            <a:r>
              <a:rPr lang="en-US" sz="2400" dirty="0" smtClean="0">
                <a:latin typeface="+mj-lt"/>
              </a:rPr>
              <a:t>.</a:t>
            </a:r>
          </a:p>
          <a:p>
            <a:pPr marL="898525" indent="-898525">
              <a:buClrTx/>
              <a:buSzPct val="100000"/>
              <a:buNone/>
            </a:pPr>
            <a:endParaRPr lang="en-US" sz="2400" dirty="0">
              <a:latin typeface="+mj-lt"/>
            </a:endParaRPr>
          </a:p>
        </p:txBody>
      </p:sp>
      <p:sp>
        <p:nvSpPr>
          <p:cNvPr id="7" name="Title 3"/>
          <p:cNvSpPr>
            <a:spLocks noGrp="1"/>
          </p:cNvSpPr>
          <p:nvPr>
            <p:ph type="title"/>
          </p:nvPr>
        </p:nvSpPr>
        <p:spPr>
          <a:xfrm>
            <a:off x="214282" y="1285860"/>
            <a:ext cx="7620000" cy="466024"/>
          </a:xfrm>
        </p:spPr>
        <p:txBody>
          <a:bodyPr>
            <a:noAutofit/>
          </a:bodyPr>
          <a:lstStyle/>
          <a:p>
            <a:pPr eaLnBrk="1" fontAlgn="auto" hangingPunct="1">
              <a:spcAft>
                <a:spcPts val="0"/>
              </a:spcAft>
              <a:defRPr/>
            </a:pP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r>
              <a:rPr lang="id-ID" sz="2800" b="1" dirty="0" smtClean="0">
                <a:solidFill>
                  <a:schemeClr val="tx1"/>
                </a:solidFill>
              </a:rPr>
              <a:t> (Lanjutan)</a:t>
            </a:r>
            <a:endParaRPr lang="id-ID" sz="2800" b="1" dirty="0">
              <a:solidFill>
                <a:schemeClr val="tx1"/>
              </a:solidFill>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830510"/>
            <a:ext cx="8715436" cy="4190778"/>
          </a:xfrm>
          <a:ln>
            <a:solidFill>
              <a:schemeClr val="tx1"/>
            </a:solidFill>
            <a:prstDash val="sysDash"/>
          </a:ln>
        </p:spPr>
        <p:txBody>
          <a:bodyPr/>
          <a:lstStyle/>
          <a:p>
            <a:pPr marL="993775" indent="-993775">
              <a:buClrTx/>
              <a:buSzPct val="100000"/>
              <a:buNone/>
            </a:pPr>
            <a:r>
              <a:rPr lang="en-US" sz="2400" b="1" dirty="0" smtClean="0">
                <a:latin typeface="+mj-lt"/>
              </a:rPr>
              <a:t>Tingkat </a:t>
            </a:r>
            <a:r>
              <a:rPr lang="id-ID" sz="2400" b="1" dirty="0" smtClean="0">
                <a:latin typeface="+mj-lt"/>
              </a:rPr>
              <a:t>Berkembang</a:t>
            </a:r>
            <a:r>
              <a:rPr lang="en-US" sz="2400" b="1" dirty="0" smtClean="0">
                <a:latin typeface="+mj-lt"/>
              </a:rPr>
              <a:t>.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ini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telah</a:t>
            </a:r>
            <a:r>
              <a:rPr lang="en-US" sz="2400" dirty="0" smtClean="0">
                <a:latin typeface="+mj-lt"/>
              </a:rPr>
              <a:t> </a:t>
            </a:r>
            <a:r>
              <a:rPr lang="en-US" sz="2400" dirty="0" err="1" smtClean="0">
                <a:latin typeface="+mj-lt"/>
              </a:rPr>
              <a:t>melaksanakan</a:t>
            </a:r>
            <a:r>
              <a:rPr lang="en-US" sz="2400" dirty="0" smtClean="0">
                <a:latin typeface="+mj-lt"/>
              </a:rPr>
              <a:t> </a:t>
            </a:r>
            <a:r>
              <a:rPr lang="en-US" sz="2400" dirty="0" err="1" smtClean="0">
                <a:latin typeface="+mj-lt"/>
              </a:rPr>
              <a:t>praktik</a:t>
            </a:r>
            <a:r>
              <a:rPr lang="en-US" sz="2400" dirty="0" smtClean="0">
                <a:latin typeface="+mj-lt"/>
              </a:rPr>
              <a:t> </a:t>
            </a:r>
            <a:r>
              <a:rPr lang="en-US" sz="2400" dirty="0" err="1" smtClean="0">
                <a:latin typeface="+mj-lt"/>
              </a:rPr>
              <a:t>pengendalian</a:t>
            </a:r>
            <a:r>
              <a:rPr lang="en-US" sz="2400" dirty="0" smtClean="0">
                <a:latin typeface="+mj-lt"/>
              </a:rPr>
              <a:t> intern, </a:t>
            </a:r>
            <a:r>
              <a:rPr lang="en-US" sz="2400" dirty="0" err="1" smtClean="0">
                <a:latin typeface="+mj-lt"/>
              </a:rPr>
              <a:t>namun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terdokumentasi</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baik</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pelaksanaannya</a:t>
            </a:r>
            <a:r>
              <a:rPr lang="en-US" sz="2400" dirty="0" smtClean="0">
                <a:latin typeface="+mj-lt"/>
              </a:rPr>
              <a:t> </a:t>
            </a:r>
            <a:r>
              <a:rPr lang="en-US" sz="2400" dirty="0" err="1" smtClean="0">
                <a:latin typeface="+mj-lt"/>
              </a:rPr>
              <a:t>sangat</a:t>
            </a:r>
            <a:r>
              <a:rPr lang="en-US" sz="2400" dirty="0" smtClean="0">
                <a:latin typeface="+mj-lt"/>
              </a:rPr>
              <a:t> </a:t>
            </a:r>
            <a:r>
              <a:rPr lang="en-US" sz="2400" dirty="0" err="1" smtClean="0">
                <a:latin typeface="+mj-lt"/>
              </a:rPr>
              <a:t>tergantung</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individu</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belum</a:t>
            </a:r>
            <a:r>
              <a:rPr lang="en-US" sz="2400" dirty="0" smtClean="0">
                <a:latin typeface="+mj-lt"/>
              </a:rPr>
              <a:t> </a:t>
            </a:r>
            <a:r>
              <a:rPr lang="en-US" sz="2400" dirty="0" err="1" smtClean="0">
                <a:latin typeface="+mj-lt"/>
              </a:rPr>
              <a:t>melibatkan</a:t>
            </a:r>
            <a:r>
              <a:rPr lang="en-US" sz="2400" dirty="0" smtClean="0">
                <a:latin typeface="+mj-lt"/>
              </a:rPr>
              <a:t> </a:t>
            </a:r>
            <a:r>
              <a:rPr lang="en-US" sz="2400" dirty="0" err="1" smtClean="0">
                <a:latin typeface="+mj-lt"/>
              </a:rPr>
              <a:t>semua</a:t>
            </a:r>
            <a:r>
              <a:rPr lang="en-US" sz="2400" dirty="0" smtClean="0">
                <a:latin typeface="+mj-lt"/>
              </a:rPr>
              <a:t> unit </a:t>
            </a:r>
            <a:r>
              <a:rPr lang="en-US" sz="2400" dirty="0" err="1" smtClean="0">
                <a:latin typeface="+mj-lt"/>
              </a:rPr>
              <a:t>organisasi</a:t>
            </a:r>
            <a:r>
              <a:rPr lang="en-US" sz="2400" dirty="0" smtClean="0">
                <a:latin typeface="+mj-lt"/>
              </a:rPr>
              <a:t>. </a:t>
            </a:r>
            <a:r>
              <a:rPr lang="en-US" sz="2400" dirty="0" err="1" smtClean="0">
                <a:latin typeface="+mj-lt"/>
              </a:rPr>
              <a:t>Oleh</a:t>
            </a:r>
            <a:r>
              <a:rPr lang="en-US" sz="2400" dirty="0" smtClean="0">
                <a:latin typeface="+mj-lt"/>
              </a:rPr>
              <a:t> </a:t>
            </a:r>
            <a:r>
              <a:rPr lang="en-US" sz="2400" dirty="0" err="1" smtClean="0">
                <a:latin typeface="+mj-lt"/>
              </a:rPr>
              <a:t>sebab</a:t>
            </a:r>
            <a:r>
              <a:rPr lang="en-US" sz="2400" dirty="0" smtClean="0">
                <a:latin typeface="+mj-lt"/>
              </a:rPr>
              <a:t> </a:t>
            </a:r>
            <a:r>
              <a:rPr lang="en-US" sz="2400" dirty="0" err="1" smtClean="0">
                <a:latin typeface="+mj-lt"/>
              </a:rPr>
              <a:t>itu</a:t>
            </a:r>
            <a:r>
              <a:rPr lang="en-US" sz="2400" dirty="0" smtClean="0">
                <a:latin typeface="+mj-lt"/>
              </a:rPr>
              <a:t> </a:t>
            </a:r>
            <a:r>
              <a:rPr lang="en-US" sz="2400" dirty="0" err="1" smtClean="0">
                <a:latin typeface="+mj-lt"/>
              </a:rPr>
              <a:t>keandalan</a:t>
            </a:r>
            <a:r>
              <a:rPr lang="en-US" sz="2400" dirty="0" smtClean="0">
                <a:latin typeface="+mj-lt"/>
              </a:rPr>
              <a:t> SPIP </a:t>
            </a:r>
            <a:r>
              <a:rPr lang="en-US" sz="2400" dirty="0" err="1" smtClean="0">
                <a:latin typeface="+mj-lt"/>
              </a:rPr>
              <a:t>masih</a:t>
            </a:r>
            <a:r>
              <a:rPr lang="en-US" sz="2400" dirty="0" smtClean="0">
                <a:latin typeface="+mj-lt"/>
              </a:rPr>
              <a:t> </a:t>
            </a:r>
            <a:r>
              <a:rPr lang="en-US" sz="2400" dirty="0" err="1" smtClean="0">
                <a:latin typeface="+mj-lt"/>
              </a:rPr>
              <a:t>berbeda</a:t>
            </a:r>
            <a:r>
              <a:rPr lang="en-US" sz="2400" dirty="0" smtClean="0">
                <a:latin typeface="+mj-lt"/>
              </a:rPr>
              <a:t> </a:t>
            </a:r>
            <a:r>
              <a:rPr lang="en-US" sz="2400" dirty="0" err="1" smtClean="0">
                <a:latin typeface="+mj-lt"/>
              </a:rPr>
              <a:t>dari</a:t>
            </a:r>
            <a:r>
              <a:rPr lang="en-US" sz="2400" dirty="0" smtClean="0">
                <a:latin typeface="+mj-lt"/>
              </a:rPr>
              <a:t> </a:t>
            </a:r>
            <a:r>
              <a:rPr lang="en-US" sz="2400" dirty="0" err="1" smtClean="0">
                <a:latin typeface="+mj-lt"/>
              </a:rPr>
              <a:t>satu</a:t>
            </a:r>
            <a:r>
              <a:rPr lang="en-US" sz="2400" dirty="0" smtClean="0">
                <a:latin typeface="+mj-lt"/>
              </a:rPr>
              <a:t> unit </a:t>
            </a:r>
            <a:r>
              <a:rPr lang="en-US" sz="2400" dirty="0" err="1" smtClean="0">
                <a:latin typeface="+mj-lt"/>
              </a:rPr>
              <a:t>organisasi</a:t>
            </a:r>
            <a:r>
              <a:rPr lang="en-US" sz="2400" dirty="0" smtClean="0">
                <a:latin typeface="+mj-lt"/>
              </a:rPr>
              <a:t> </a:t>
            </a:r>
            <a:r>
              <a:rPr lang="en-US" sz="2400" dirty="0" err="1" smtClean="0">
                <a:latin typeface="+mj-lt"/>
              </a:rPr>
              <a:t>ke</a:t>
            </a:r>
            <a:r>
              <a:rPr lang="en-US" sz="2400" dirty="0" smtClean="0">
                <a:latin typeface="+mj-lt"/>
              </a:rPr>
              <a:t> unit </a:t>
            </a:r>
            <a:r>
              <a:rPr lang="en-US" sz="2400" dirty="0" err="1" smtClean="0">
                <a:latin typeface="+mj-lt"/>
              </a:rPr>
              <a:t>lainnya</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satu</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Efektivitas</a:t>
            </a:r>
            <a:r>
              <a:rPr lang="en-US" sz="2400" dirty="0" smtClean="0">
                <a:latin typeface="+mj-lt"/>
              </a:rPr>
              <a:t> </a:t>
            </a:r>
            <a:r>
              <a:rPr lang="en-US" sz="2400" dirty="0" err="1" smtClean="0">
                <a:latin typeface="+mj-lt"/>
              </a:rPr>
              <a:t>pengendalian</a:t>
            </a:r>
            <a:r>
              <a:rPr lang="en-US" sz="2400" dirty="0" smtClean="0">
                <a:latin typeface="+mj-lt"/>
              </a:rPr>
              <a:t> </a:t>
            </a:r>
            <a:r>
              <a:rPr lang="en-US" sz="2400" dirty="0" err="1" smtClean="0">
                <a:latin typeface="+mj-lt"/>
              </a:rPr>
              <a:t>belum</a:t>
            </a:r>
            <a:r>
              <a:rPr lang="en-US" sz="2400" dirty="0" smtClean="0">
                <a:latin typeface="+mj-lt"/>
              </a:rPr>
              <a:t> </a:t>
            </a:r>
            <a:r>
              <a:rPr lang="en-US" sz="2400" dirty="0" err="1" smtClean="0">
                <a:latin typeface="+mj-lt"/>
              </a:rPr>
              <a:t>dievaluasi</a:t>
            </a:r>
            <a:r>
              <a:rPr lang="en-US" sz="2400" dirty="0" smtClean="0">
                <a:latin typeface="+mj-lt"/>
              </a:rPr>
              <a:t> </a:t>
            </a:r>
            <a:r>
              <a:rPr lang="en-US" sz="2400" dirty="0" err="1" smtClean="0">
                <a:latin typeface="+mj-lt"/>
              </a:rPr>
              <a:t>sehingga</a:t>
            </a:r>
            <a:r>
              <a:rPr lang="en-US" sz="2400" dirty="0" smtClean="0">
                <a:latin typeface="+mj-lt"/>
              </a:rPr>
              <a:t> </a:t>
            </a:r>
            <a:r>
              <a:rPr lang="en-US" sz="2400" dirty="0" err="1" smtClean="0">
                <a:latin typeface="+mj-lt"/>
              </a:rPr>
              <a:t>banyak</a:t>
            </a:r>
            <a:r>
              <a:rPr lang="en-US" sz="2400" dirty="0" smtClean="0">
                <a:latin typeface="+mj-lt"/>
              </a:rPr>
              <a:t> </a:t>
            </a:r>
            <a:r>
              <a:rPr lang="en-US" sz="2400" dirty="0" err="1" smtClean="0">
                <a:latin typeface="+mj-lt"/>
              </a:rPr>
              <a:t>terjadi</a:t>
            </a:r>
            <a:r>
              <a:rPr lang="en-US" sz="2400" dirty="0" smtClean="0">
                <a:latin typeface="+mj-lt"/>
              </a:rPr>
              <a:t> </a:t>
            </a:r>
            <a:r>
              <a:rPr lang="en-US" sz="2400" dirty="0" err="1" smtClean="0">
                <a:latin typeface="+mj-lt"/>
              </a:rPr>
              <a:t>kelemahan</a:t>
            </a:r>
            <a:r>
              <a:rPr lang="en-US" sz="2400" dirty="0" smtClean="0">
                <a:latin typeface="+mj-lt"/>
              </a:rPr>
              <a:t> yang </a:t>
            </a:r>
            <a:r>
              <a:rPr lang="en-US" sz="2400" dirty="0" err="1" smtClean="0">
                <a:latin typeface="+mj-lt"/>
              </a:rPr>
              <a:t>belum</a:t>
            </a:r>
            <a:r>
              <a:rPr lang="en-US" sz="2400" dirty="0" smtClean="0">
                <a:latin typeface="+mj-lt"/>
              </a:rPr>
              <a:t> </a:t>
            </a:r>
            <a:r>
              <a:rPr lang="en-US" sz="2400" dirty="0" err="1" smtClean="0">
                <a:latin typeface="+mj-lt"/>
              </a:rPr>
              <a:t>ditangani</a:t>
            </a:r>
            <a:r>
              <a:rPr lang="en-US" sz="2400" dirty="0" smtClean="0">
                <a:latin typeface="+mj-lt"/>
              </a:rPr>
              <a:t> </a:t>
            </a:r>
            <a:r>
              <a:rPr lang="en-US" sz="2400" dirty="0" err="1" smtClean="0">
                <a:latin typeface="+mj-lt"/>
              </a:rPr>
              <a:t>secara</a:t>
            </a:r>
            <a:r>
              <a:rPr lang="en-US" sz="2400" dirty="0" smtClean="0">
                <a:latin typeface="+mj-lt"/>
              </a:rPr>
              <a:t> </a:t>
            </a:r>
            <a:r>
              <a:rPr lang="en-US" sz="2400" dirty="0" err="1" smtClean="0">
                <a:latin typeface="+mj-lt"/>
              </a:rPr>
              <a:t>memadai</a:t>
            </a:r>
            <a:r>
              <a:rPr lang="en-US" sz="2400" dirty="0" smtClean="0">
                <a:latin typeface="+mj-lt"/>
              </a:rPr>
              <a:t>. </a:t>
            </a:r>
            <a:r>
              <a:rPr lang="en-US" sz="2400" dirty="0" err="1" smtClean="0">
                <a:latin typeface="+mj-lt"/>
              </a:rPr>
              <a:t>Tindakan</a:t>
            </a:r>
            <a:r>
              <a:rPr lang="en-US" sz="2400" dirty="0" smtClean="0">
                <a:latin typeface="+mj-lt"/>
              </a:rPr>
              <a:t> </a:t>
            </a:r>
            <a:r>
              <a:rPr lang="en-US" sz="2400" dirty="0" err="1" smtClean="0">
                <a:latin typeface="+mj-lt"/>
              </a:rPr>
              <a:t>Pimpinan</a:t>
            </a:r>
            <a:r>
              <a:rPr lang="en-US" sz="2400" dirty="0" smtClean="0">
                <a:latin typeface="+mj-lt"/>
              </a:rPr>
              <a:t> K/L/P </a:t>
            </a:r>
            <a:r>
              <a:rPr lang="en-US" sz="2400" dirty="0" err="1" smtClean="0">
                <a:latin typeface="+mj-lt"/>
              </a:rPr>
              <a:t>menangani</a:t>
            </a:r>
            <a:r>
              <a:rPr lang="en-US" sz="2400" dirty="0" smtClean="0">
                <a:latin typeface="+mj-lt"/>
              </a:rPr>
              <a:t> </a:t>
            </a:r>
            <a:r>
              <a:rPr lang="en-US" sz="2400" dirty="0" err="1" smtClean="0">
                <a:latin typeface="+mj-lt"/>
              </a:rPr>
              <a:t>kelemahan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konsisten</a:t>
            </a:r>
            <a:r>
              <a:rPr lang="en-US" sz="2400" dirty="0" smtClean="0">
                <a:latin typeface="+mj-lt"/>
              </a:rPr>
              <a:t>.</a:t>
            </a:r>
          </a:p>
          <a:p>
            <a:pPr marL="898525" indent="-898525">
              <a:buClrTx/>
              <a:buSzPct val="100000"/>
              <a:buNone/>
            </a:pPr>
            <a:endParaRPr lang="en-US" sz="2400" dirty="0">
              <a:latin typeface="+mj-lt"/>
            </a:endParaRPr>
          </a:p>
        </p:txBody>
      </p:sp>
      <p:sp>
        <p:nvSpPr>
          <p:cNvPr id="8" name="Title 3"/>
          <p:cNvSpPr>
            <a:spLocks noGrp="1"/>
          </p:cNvSpPr>
          <p:nvPr>
            <p:ph type="title"/>
          </p:nvPr>
        </p:nvSpPr>
        <p:spPr>
          <a:xfrm>
            <a:off x="214282" y="1285860"/>
            <a:ext cx="7620000" cy="466024"/>
          </a:xfrm>
        </p:spPr>
        <p:txBody>
          <a:bodyPr>
            <a:noAutofit/>
          </a:bodyPr>
          <a:lstStyle/>
          <a:p>
            <a:pPr eaLnBrk="1" fontAlgn="auto" hangingPunct="1">
              <a:spcAft>
                <a:spcPts val="0"/>
              </a:spcAft>
              <a:defRPr/>
            </a:pP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r>
              <a:rPr lang="id-ID" sz="2800" b="1" dirty="0" smtClean="0">
                <a:solidFill>
                  <a:schemeClr val="tx1"/>
                </a:solidFill>
              </a:rPr>
              <a:t> (Lanjutan)</a:t>
            </a:r>
            <a:endParaRPr lang="id-ID" sz="2800" b="1" dirty="0">
              <a:solidFill>
                <a:schemeClr val="tx1"/>
              </a:solidFill>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2230776"/>
            <a:ext cx="8715436" cy="2926416"/>
          </a:xfrm>
          <a:ln>
            <a:solidFill>
              <a:schemeClr val="tx1"/>
            </a:solidFill>
            <a:prstDash val="sysDash"/>
          </a:ln>
        </p:spPr>
        <p:txBody>
          <a:bodyPr/>
          <a:lstStyle/>
          <a:p>
            <a:pPr marL="993775" indent="-993775">
              <a:buClrTx/>
              <a:buSzPct val="100000"/>
              <a:buNone/>
            </a:pPr>
            <a:r>
              <a:rPr lang="en-US" sz="2400" b="1" dirty="0" smtClean="0">
                <a:latin typeface="+mj-lt"/>
              </a:rPr>
              <a:t>Tingkat </a:t>
            </a:r>
            <a:r>
              <a:rPr lang="en-US" sz="2400" b="1" dirty="0" err="1" smtClean="0">
                <a:latin typeface="+mj-lt"/>
              </a:rPr>
              <a:t>Terdefinisi</a:t>
            </a:r>
            <a:r>
              <a:rPr lang="en-US" sz="2400" b="1" dirty="0" smtClean="0">
                <a:latin typeface="+mj-lt"/>
              </a:rPr>
              <a:t>.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ini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telah</a:t>
            </a:r>
            <a:r>
              <a:rPr lang="en-US" sz="2400" dirty="0" smtClean="0">
                <a:latin typeface="+mj-lt"/>
              </a:rPr>
              <a:t> </a:t>
            </a:r>
            <a:r>
              <a:rPr lang="en-US" sz="2400" dirty="0" err="1" smtClean="0">
                <a:latin typeface="+mj-lt"/>
              </a:rPr>
              <a:t>melaksanakan</a:t>
            </a:r>
            <a:r>
              <a:rPr lang="en-US" sz="2400" dirty="0" smtClean="0">
                <a:latin typeface="+mj-lt"/>
              </a:rPr>
              <a:t> </a:t>
            </a:r>
            <a:r>
              <a:rPr lang="en-US" sz="2400" dirty="0" err="1" smtClean="0">
                <a:latin typeface="+mj-lt"/>
              </a:rPr>
              <a:t>praktik</a:t>
            </a:r>
            <a:r>
              <a:rPr lang="en-US" sz="2400" dirty="0" smtClean="0">
                <a:latin typeface="+mj-lt"/>
              </a:rPr>
              <a:t> </a:t>
            </a:r>
            <a:r>
              <a:rPr lang="en-US" sz="2400" dirty="0" err="1" smtClean="0">
                <a:latin typeface="+mj-lt"/>
              </a:rPr>
              <a:t>pengendalian</a:t>
            </a:r>
            <a:r>
              <a:rPr lang="en-US" sz="2400" dirty="0" smtClean="0">
                <a:latin typeface="+mj-lt"/>
              </a:rPr>
              <a:t> intern  </a:t>
            </a:r>
            <a:r>
              <a:rPr lang="en-US" sz="2400" dirty="0" err="1" smtClean="0">
                <a:latin typeface="+mj-lt"/>
              </a:rPr>
              <a:t>dan</a:t>
            </a:r>
            <a:r>
              <a:rPr lang="en-US" sz="2400" dirty="0" smtClean="0">
                <a:latin typeface="+mj-lt"/>
              </a:rPr>
              <a:t> </a:t>
            </a:r>
            <a:r>
              <a:rPr lang="en-US" sz="2400" dirty="0" err="1" smtClean="0">
                <a:latin typeface="+mj-lt"/>
              </a:rPr>
              <a:t>terdokumentasi</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baik</a:t>
            </a:r>
            <a:r>
              <a:rPr lang="en-US" sz="2400" dirty="0" smtClean="0">
                <a:latin typeface="+mj-lt"/>
              </a:rPr>
              <a:t>. </a:t>
            </a:r>
            <a:r>
              <a:rPr lang="en-US" sz="2400" dirty="0" err="1" smtClean="0">
                <a:latin typeface="+mj-lt"/>
              </a:rPr>
              <a:t>Namun</a:t>
            </a:r>
            <a:r>
              <a:rPr lang="en-US" sz="2400" dirty="0" smtClean="0">
                <a:latin typeface="+mj-lt"/>
              </a:rPr>
              <a:t> </a:t>
            </a:r>
            <a:r>
              <a:rPr lang="en-US" sz="2400" dirty="0" err="1" smtClean="0">
                <a:latin typeface="+mj-lt"/>
              </a:rPr>
              <a:t>evaluasi</a:t>
            </a:r>
            <a:r>
              <a:rPr lang="en-US" sz="2400" dirty="0" smtClean="0">
                <a:latin typeface="+mj-lt"/>
              </a:rPr>
              <a:t> </a:t>
            </a:r>
            <a:r>
              <a:rPr lang="en-US" sz="2400" dirty="0" err="1" smtClean="0">
                <a:latin typeface="+mj-lt"/>
              </a:rPr>
              <a:t>atas</a:t>
            </a:r>
            <a:r>
              <a:rPr lang="en-US" sz="2400" dirty="0" smtClean="0">
                <a:latin typeface="+mj-lt"/>
              </a:rPr>
              <a:t> </a:t>
            </a:r>
            <a:r>
              <a:rPr lang="en-US" sz="2400" dirty="0" err="1" smtClean="0">
                <a:latin typeface="+mj-lt"/>
              </a:rPr>
              <a:t>pengendalian</a:t>
            </a:r>
            <a:r>
              <a:rPr lang="en-US" sz="2400" dirty="0" smtClean="0">
                <a:latin typeface="+mj-lt"/>
              </a:rPr>
              <a:t> intern </a:t>
            </a:r>
            <a:r>
              <a:rPr lang="en-US" sz="2400" dirty="0" err="1" smtClean="0">
                <a:latin typeface="+mj-lt"/>
              </a:rPr>
              <a:t>dilakukan</a:t>
            </a:r>
            <a:r>
              <a:rPr lang="en-US" sz="2400" dirty="0" smtClean="0">
                <a:latin typeface="+mj-lt"/>
              </a:rPr>
              <a:t> </a:t>
            </a:r>
            <a:r>
              <a:rPr lang="en-US" sz="2400" dirty="0" err="1" smtClean="0">
                <a:latin typeface="+mj-lt"/>
              </a:rPr>
              <a:t>tanpa</a:t>
            </a:r>
            <a:r>
              <a:rPr lang="en-US" sz="2400" dirty="0" smtClean="0">
                <a:latin typeface="+mj-lt"/>
              </a:rPr>
              <a:t> </a:t>
            </a:r>
            <a:r>
              <a:rPr lang="en-US" sz="2400" dirty="0" err="1" smtClean="0">
                <a:latin typeface="+mj-lt"/>
              </a:rPr>
              <a:t>dokumentasi</a:t>
            </a:r>
            <a:r>
              <a:rPr lang="en-US" sz="2400" dirty="0" smtClean="0">
                <a:latin typeface="+mj-lt"/>
              </a:rPr>
              <a:t> yang </a:t>
            </a:r>
            <a:r>
              <a:rPr lang="en-US" sz="2400" dirty="0" err="1" smtClean="0">
                <a:latin typeface="+mj-lt"/>
              </a:rPr>
              <a:t>memadai</a:t>
            </a:r>
            <a:r>
              <a:rPr lang="en-US" sz="2400" dirty="0" smtClean="0">
                <a:latin typeface="+mj-lt"/>
              </a:rPr>
              <a:t>. </a:t>
            </a:r>
            <a:r>
              <a:rPr lang="en-US" sz="2400" dirty="0" err="1" smtClean="0">
                <a:latin typeface="+mj-lt"/>
              </a:rPr>
              <a:t>Beberapa</a:t>
            </a:r>
            <a:r>
              <a:rPr lang="en-US" sz="2400" dirty="0" smtClean="0">
                <a:latin typeface="+mj-lt"/>
              </a:rPr>
              <a:t> </a:t>
            </a:r>
            <a:r>
              <a:rPr lang="en-US" sz="2400" dirty="0" err="1" smtClean="0">
                <a:latin typeface="+mj-lt"/>
              </a:rPr>
              <a:t>kelemahan</a:t>
            </a:r>
            <a:r>
              <a:rPr lang="en-US" sz="2400" dirty="0" smtClean="0">
                <a:latin typeface="+mj-lt"/>
              </a:rPr>
              <a:t> </a:t>
            </a:r>
            <a:r>
              <a:rPr lang="en-US" sz="2400" dirty="0" err="1" smtClean="0">
                <a:latin typeface="+mj-lt"/>
              </a:rPr>
              <a:t>pengendalian</a:t>
            </a:r>
            <a:r>
              <a:rPr lang="en-US" sz="2400" dirty="0" smtClean="0">
                <a:latin typeface="+mj-lt"/>
              </a:rPr>
              <a:t> </a:t>
            </a:r>
            <a:r>
              <a:rPr lang="en-US" sz="2400" dirty="0" err="1" smtClean="0">
                <a:latin typeface="+mj-lt"/>
              </a:rPr>
              <a:t>terjadi</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dampak</a:t>
            </a:r>
            <a:r>
              <a:rPr lang="en-US" sz="2400" dirty="0" smtClean="0">
                <a:latin typeface="+mj-lt"/>
              </a:rPr>
              <a:t> yang </a:t>
            </a:r>
            <a:r>
              <a:rPr lang="en-US" sz="2400" dirty="0" err="1" smtClean="0">
                <a:latin typeface="+mj-lt"/>
              </a:rPr>
              <a:t>cukup</a:t>
            </a:r>
            <a:r>
              <a:rPr lang="en-US" sz="2400" dirty="0" smtClean="0">
                <a:latin typeface="+mj-lt"/>
              </a:rPr>
              <a:t> </a:t>
            </a:r>
            <a:r>
              <a:rPr lang="en-US" sz="2400" dirty="0" err="1" smtClean="0">
                <a:latin typeface="+mj-lt"/>
              </a:rPr>
              <a:t>berarti</a:t>
            </a:r>
            <a:r>
              <a:rPr lang="en-US" sz="2400" dirty="0" smtClean="0">
                <a:latin typeface="+mj-lt"/>
              </a:rPr>
              <a:t> </a:t>
            </a:r>
            <a:r>
              <a:rPr lang="en-US" sz="2400" dirty="0" err="1" smtClean="0">
                <a:latin typeface="+mj-lt"/>
              </a:rPr>
              <a:t>bagi</a:t>
            </a:r>
            <a:r>
              <a:rPr lang="en-US" sz="2400" dirty="0" smtClean="0">
                <a:latin typeface="+mj-lt"/>
              </a:rPr>
              <a:t>  </a:t>
            </a:r>
            <a:r>
              <a:rPr lang="en-US" sz="2400" dirty="0" err="1" smtClean="0">
                <a:latin typeface="+mj-lt"/>
              </a:rPr>
              <a:t>pencapaian</a:t>
            </a:r>
            <a:r>
              <a:rPr lang="en-US" sz="2400" dirty="0" smtClean="0">
                <a:latin typeface="+mj-lt"/>
              </a:rPr>
              <a:t> </a:t>
            </a:r>
            <a:r>
              <a:rPr lang="en-US" sz="2400" dirty="0" err="1" smtClean="0">
                <a:latin typeface="+mj-lt"/>
              </a:rPr>
              <a:t>tujuan</a:t>
            </a:r>
            <a:r>
              <a:rPr lang="en-US" sz="2400" dirty="0" smtClean="0">
                <a:latin typeface="+mj-lt"/>
              </a:rPr>
              <a:t> </a:t>
            </a:r>
            <a:r>
              <a:rPr lang="en-US" sz="2400" dirty="0" err="1" smtClean="0">
                <a:latin typeface="+mj-lt"/>
              </a:rPr>
              <a:t>organisasi</a:t>
            </a:r>
            <a:r>
              <a:rPr lang="en-US" sz="2400" dirty="0" smtClean="0">
                <a:latin typeface="+mj-lt"/>
              </a:rPr>
              <a:t>.</a:t>
            </a:r>
          </a:p>
          <a:p>
            <a:pPr marL="898525" indent="-898525">
              <a:buClrTx/>
              <a:buSzPct val="100000"/>
              <a:buNone/>
            </a:pPr>
            <a:endParaRPr lang="en-US" sz="2400" dirty="0">
              <a:latin typeface="+mj-lt"/>
            </a:endParaRPr>
          </a:p>
        </p:txBody>
      </p:sp>
      <p:sp>
        <p:nvSpPr>
          <p:cNvPr id="9" name="Title 3"/>
          <p:cNvSpPr>
            <a:spLocks noGrp="1"/>
          </p:cNvSpPr>
          <p:nvPr>
            <p:ph type="title"/>
          </p:nvPr>
        </p:nvSpPr>
        <p:spPr>
          <a:xfrm>
            <a:off x="192598" y="1609234"/>
            <a:ext cx="7620000" cy="466024"/>
          </a:xfrm>
        </p:spPr>
        <p:txBody>
          <a:bodyPr>
            <a:noAutofit/>
          </a:bodyPr>
          <a:lstStyle/>
          <a:p>
            <a:pPr eaLnBrk="1" fontAlgn="auto" hangingPunct="1">
              <a:spcAft>
                <a:spcPts val="0"/>
              </a:spcAft>
              <a:defRPr/>
            </a:pP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r>
              <a:rPr lang="id-ID" sz="2800" b="1" dirty="0" smtClean="0">
                <a:solidFill>
                  <a:schemeClr val="tx1"/>
                </a:solidFill>
              </a:rPr>
              <a:t> (Lanjutan)</a:t>
            </a:r>
            <a:endParaRPr lang="id-ID" sz="2800" b="1" dirty="0">
              <a:solidFill>
                <a:schemeClr val="tx1"/>
              </a:solidFill>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2060848"/>
            <a:ext cx="8715436" cy="3240360"/>
          </a:xfrm>
          <a:ln>
            <a:solidFill>
              <a:schemeClr val="tx1"/>
            </a:solidFill>
            <a:prstDash val="sysDash"/>
          </a:ln>
        </p:spPr>
        <p:txBody>
          <a:bodyPr/>
          <a:lstStyle/>
          <a:p>
            <a:pPr marL="993775" indent="-993775">
              <a:buClrTx/>
              <a:buSzPct val="100000"/>
              <a:buNone/>
            </a:pPr>
            <a:r>
              <a:rPr lang="en-US" sz="2400" b="1" dirty="0" smtClean="0">
                <a:latin typeface="+mj-lt"/>
              </a:rPr>
              <a:t>Tingkat </a:t>
            </a:r>
            <a:r>
              <a:rPr lang="en-US" sz="2400" b="1" dirty="0" err="1" smtClean="0">
                <a:latin typeface="+mj-lt"/>
              </a:rPr>
              <a:t>Terkelola</a:t>
            </a:r>
            <a:r>
              <a:rPr lang="en-US" sz="2400" b="1" dirty="0" smtClean="0">
                <a:latin typeface="+mj-lt"/>
              </a:rPr>
              <a:t> </a:t>
            </a:r>
            <a:r>
              <a:rPr lang="en-US" sz="2400" b="1" dirty="0" err="1" smtClean="0">
                <a:latin typeface="+mj-lt"/>
              </a:rPr>
              <a:t>dan</a:t>
            </a:r>
            <a:r>
              <a:rPr lang="en-US" sz="2400" b="1" dirty="0" smtClean="0">
                <a:latin typeface="+mj-lt"/>
              </a:rPr>
              <a:t> </a:t>
            </a:r>
            <a:r>
              <a:rPr lang="en-US" sz="2400" b="1" dirty="0" err="1" smtClean="0">
                <a:latin typeface="+mj-lt"/>
              </a:rPr>
              <a:t>Terukur</a:t>
            </a:r>
            <a:r>
              <a:rPr lang="en-US" sz="2400" b="1" dirty="0" smtClean="0">
                <a:latin typeface="+mj-lt"/>
              </a:rPr>
              <a:t>.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ini</a:t>
            </a:r>
            <a:r>
              <a:rPr lang="en-US" sz="2400" dirty="0" smtClean="0">
                <a:latin typeface="+mj-lt"/>
              </a:rPr>
              <a:t>, K/L/P </a:t>
            </a:r>
            <a:r>
              <a:rPr lang="en-US" sz="2400" dirty="0" err="1" smtClean="0">
                <a:latin typeface="+mj-lt"/>
              </a:rPr>
              <a:t>telah</a:t>
            </a:r>
            <a:r>
              <a:rPr lang="en-US" sz="2400" dirty="0" smtClean="0">
                <a:latin typeface="+mj-lt"/>
              </a:rPr>
              <a:t> </a:t>
            </a:r>
            <a:r>
              <a:rPr lang="en-US" sz="2400" dirty="0" err="1" smtClean="0">
                <a:latin typeface="+mj-lt"/>
              </a:rPr>
              <a:t>menerapkan</a:t>
            </a:r>
            <a:r>
              <a:rPr lang="en-US" sz="2400" dirty="0" smtClean="0">
                <a:latin typeface="+mj-lt"/>
              </a:rPr>
              <a:t> </a:t>
            </a:r>
            <a:r>
              <a:rPr lang="en-US" sz="2400" dirty="0" err="1" smtClean="0">
                <a:latin typeface="+mj-lt"/>
              </a:rPr>
              <a:t>pengendalian</a:t>
            </a:r>
            <a:r>
              <a:rPr lang="en-US" sz="2400" dirty="0" smtClean="0">
                <a:latin typeface="+mj-lt"/>
              </a:rPr>
              <a:t> internal yang </a:t>
            </a:r>
            <a:r>
              <a:rPr lang="en-US" sz="2400" dirty="0" err="1" smtClean="0">
                <a:latin typeface="+mj-lt"/>
              </a:rPr>
              <a:t>efektif</a:t>
            </a:r>
            <a:r>
              <a:rPr lang="en-US" sz="2400" dirty="0" smtClean="0">
                <a:latin typeface="+mj-lt"/>
              </a:rPr>
              <a:t>, </a:t>
            </a:r>
            <a:r>
              <a:rPr lang="en-US" sz="2400" dirty="0" err="1" smtClean="0">
                <a:latin typeface="+mj-lt"/>
              </a:rPr>
              <a:t>masing-masing</a:t>
            </a:r>
            <a:r>
              <a:rPr lang="en-US" sz="2400" dirty="0" smtClean="0">
                <a:latin typeface="+mj-lt"/>
              </a:rPr>
              <a:t> </a:t>
            </a:r>
            <a:r>
              <a:rPr lang="en-US" sz="2400" dirty="0" err="1" smtClean="0">
                <a:latin typeface="+mj-lt"/>
              </a:rPr>
              <a:t>personel</a:t>
            </a:r>
            <a:r>
              <a:rPr lang="en-US" sz="2400" dirty="0" smtClean="0">
                <a:latin typeface="+mj-lt"/>
              </a:rPr>
              <a:t> </a:t>
            </a:r>
            <a:r>
              <a:rPr lang="en-US" sz="2400" dirty="0" err="1" smtClean="0">
                <a:latin typeface="+mj-lt"/>
              </a:rPr>
              <a:t>pelaksana</a:t>
            </a:r>
            <a:r>
              <a:rPr lang="en-US" sz="2400" dirty="0" smtClean="0">
                <a:latin typeface="+mj-lt"/>
              </a:rPr>
              <a:t> </a:t>
            </a:r>
            <a:r>
              <a:rPr lang="en-US" sz="2400" dirty="0" err="1" smtClean="0">
                <a:latin typeface="+mj-lt"/>
              </a:rPr>
              <a:t>kegiatan</a:t>
            </a:r>
            <a:r>
              <a:rPr lang="en-US" sz="2400" dirty="0" smtClean="0">
                <a:latin typeface="+mj-lt"/>
              </a:rPr>
              <a:t> yang </a:t>
            </a:r>
            <a:r>
              <a:rPr lang="en-US" sz="2400" dirty="0" err="1" smtClean="0">
                <a:latin typeface="+mj-lt"/>
              </a:rPr>
              <a:t>selalu</a:t>
            </a:r>
            <a:r>
              <a:rPr lang="en-US" sz="2400" dirty="0" smtClean="0">
                <a:latin typeface="+mj-lt"/>
              </a:rPr>
              <a:t> </a:t>
            </a:r>
            <a:r>
              <a:rPr lang="en-US" sz="2400" dirty="0" err="1" smtClean="0">
                <a:latin typeface="+mj-lt"/>
              </a:rPr>
              <a:t>mengendalikan</a:t>
            </a:r>
            <a:r>
              <a:rPr lang="en-US" sz="2400" dirty="0" smtClean="0">
                <a:latin typeface="+mj-lt"/>
              </a:rPr>
              <a:t> </a:t>
            </a:r>
            <a:r>
              <a:rPr lang="en-US" sz="2400" dirty="0" err="1" smtClean="0">
                <a:latin typeface="+mj-lt"/>
              </a:rPr>
              <a:t>kegiatan</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pencapaian</a:t>
            </a:r>
            <a:r>
              <a:rPr lang="en-US" sz="2400" dirty="0" smtClean="0">
                <a:latin typeface="+mj-lt"/>
              </a:rPr>
              <a:t> </a:t>
            </a:r>
            <a:r>
              <a:rPr lang="en-US" sz="2400" dirty="0" err="1" smtClean="0">
                <a:latin typeface="+mj-lt"/>
              </a:rPr>
              <a:t>tujuan</a:t>
            </a:r>
            <a:r>
              <a:rPr lang="en-US" sz="2400" dirty="0" smtClean="0">
                <a:latin typeface="+mj-lt"/>
              </a:rPr>
              <a:t> </a:t>
            </a:r>
            <a:r>
              <a:rPr lang="en-US" sz="2400" dirty="0" err="1" smtClean="0">
                <a:latin typeface="+mj-lt"/>
              </a:rPr>
              <a:t>kegiatan</a:t>
            </a:r>
            <a:r>
              <a:rPr lang="en-US" sz="2400" dirty="0" smtClean="0">
                <a:latin typeface="+mj-lt"/>
              </a:rPr>
              <a:t> </a:t>
            </a:r>
            <a:r>
              <a:rPr lang="en-US" sz="2400" dirty="0" err="1" smtClean="0">
                <a:latin typeface="+mj-lt"/>
              </a:rPr>
              <a:t>itu</a:t>
            </a:r>
            <a:r>
              <a:rPr lang="en-US" sz="2400" dirty="0" smtClean="0">
                <a:latin typeface="+mj-lt"/>
              </a:rPr>
              <a:t> </a:t>
            </a:r>
            <a:r>
              <a:rPr lang="en-US" sz="2400" dirty="0" err="1" smtClean="0">
                <a:latin typeface="+mj-lt"/>
              </a:rPr>
              <a:t>sendiri</a:t>
            </a:r>
            <a:r>
              <a:rPr lang="en-US" sz="2400" dirty="0" smtClean="0">
                <a:latin typeface="+mj-lt"/>
              </a:rPr>
              <a:t> </a:t>
            </a:r>
            <a:r>
              <a:rPr lang="en-US" sz="2400" dirty="0" err="1" smtClean="0">
                <a:latin typeface="+mj-lt"/>
              </a:rPr>
              <a:t>maupun</a:t>
            </a:r>
            <a:r>
              <a:rPr lang="en-US" sz="2400" dirty="0" smtClean="0">
                <a:latin typeface="+mj-lt"/>
              </a:rPr>
              <a:t> </a:t>
            </a:r>
            <a:r>
              <a:rPr lang="en-US" sz="2400" dirty="0" err="1" smtClean="0">
                <a:latin typeface="+mj-lt"/>
              </a:rPr>
              <a:t>tujuan</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Evaluasi</a:t>
            </a:r>
            <a:r>
              <a:rPr lang="en-US" sz="2400" dirty="0" smtClean="0">
                <a:latin typeface="+mj-lt"/>
              </a:rPr>
              <a:t> formal </a:t>
            </a:r>
            <a:r>
              <a:rPr lang="en-US" sz="2400" dirty="0" err="1" smtClean="0">
                <a:latin typeface="+mj-lt"/>
              </a:rPr>
              <a:t>dan</a:t>
            </a:r>
            <a:r>
              <a:rPr lang="en-US" sz="2400" dirty="0" smtClean="0">
                <a:latin typeface="+mj-lt"/>
              </a:rPr>
              <a:t> </a:t>
            </a:r>
            <a:r>
              <a:rPr lang="en-US" sz="2400" dirty="0" err="1" smtClean="0">
                <a:latin typeface="+mj-lt"/>
              </a:rPr>
              <a:t>terdokumentasi</a:t>
            </a:r>
            <a:r>
              <a:rPr lang="en-US" sz="2400" dirty="0" smtClean="0">
                <a:latin typeface="+mj-lt"/>
              </a:rPr>
              <a:t>. </a:t>
            </a:r>
            <a:r>
              <a:rPr lang="en-US" sz="2400" dirty="0" err="1" smtClean="0">
                <a:latin typeface="+mj-lt"/>
              </a:rPr>
              <a:t>Namun</a:t>
            </a:r>
            <a:r>
              <a:rPr lang="en-US" sz="2400" dirty="0" smtClean="0">
                <a:latin typeface="+mj-lt"/>
              </a:rPr>
              <a:t>, </a:t>
            </a:r>
            <a:r>
              <a:rPr lang="en-US" sz="2400" dirty="0" err="1" smtClean="0">
                <a:latin typeface="+mj-lt"/>
              </a:rPr>
              <a:t>kebanyakan</a:t>
            </a:r>
            <a:r>
              <a:rPr lang="en-US" sz="2400" dirty="0" smtClean="0">
                <a:latin typeface="+mj-lt"/>
              </a:rPr>
              <a:t> </a:t>
            </a:r>
            <a:r>
              <a:rPr lang="en-US" sz="2400" dirty="0" err="1" smtClean="0">
                <a:latin typeface="+mj-lt"/>
              </a:rPr>
              <a:t>evaluasi</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secara</a:t>
            </a:r>
            <a:r>
              <a:rPr lang="en-US" sz="2400" dirty="0" smtClean="0">
                <a:latin typeface="+mj-lt"/>
              </a:rPr>
              <a:t> manual, </a:t>
            </a:r>
            <a:r>
              <a:rPr lang="en-US" sz="2400" dirty="0" err="1" smtClean="0">
                <a:latin typeface="+mj-lt"/>
              </a:rPr>
              <a:t>belum</a:t>
            </a:r>
            <a:r>
              <a:rPr lang="en-US" sz="2400" dirty="0" smtClean="0">
                <a:latin typeface="+mj-lt"/>
              </a:rPr>
              <a:t> </a:t>
            </a:r>
            <a:r>
              <a:rPr lang="en-US" sz="2400" dirty="0" err="1" smtClean="0">
                <a:latin typeface="+mj-lt"/>
              </a:rPr>
              <a:t>menggunakan</a:t>
            </a:r>
            <a:r>
              <a:rPr lang="en-US" sz="2400" dirty="0" smtClean="0">
                <a:latin typeface="+mj-lt"/>
              </a:rPr>
              <a:t> </a:t>
            </a:r>
            <a:r>
              <a:rPr lang="en-US" sz="2400" dirty="0" err="1" smtClean="0">
                <a:latin typeface="+mj-lt"/>
              </a:rPr>
              <a:t>alat</a:t>
            </a:r>
            <a:r>
              <a:rPr lang="en-US" sz="2400" dirty="0" smtClean="0">
                <a:latin typeface="+mj-lt"/>
              </a:rPr>
              <a:t> </a:t>
            </a:r>
            <a:r>
              <a:rPr lang="en-US" sz="2400" dirty="0" err="1" smtClean="0">
                <a:latin typeface="+mj-lt"/>
              </a:rPr>
              <a:t>bantú</a:t>
            </a:r>
            <a:r>
              <a:rPr lang="en-US" sz="2400" dirty="0" smtClean="0">
                <a:latin typeface="+mj-lt"/>
              </a:rPr>
              <a:t> </a:t>
            </a:r>
            <a:r>
              <a:rPr lang="en-US" sz="2400" dirty="0" err="1" smtClean="0">
                <a:latin typeface="+mj-lt"/>
              </a:rPr>
              <a:t>aplikasi</a:t>
            </a:r>
            <a:r>
              <a:rPr lang="en-US" sz="2400" dirty="0" smtClean="0">
                <a:latin typeface="+mj-lt"/>
              </a:rPr>
              <a:t> </a:t>
            </a:r>
            <a:r>
              <a:rPr lang="en-US" sz="2400" dirty="0" err="1" smtClean="0">
                <a:latin typeface="+mj-lt"/>
              </a:rPr>
              <a:t>komputer</a:t>
            </a:r>
            <a:r>
              <a:rPr lang="en-US" sz="2400" dirty="0" smtClean="0">
                <a:latin typeface="+mj-lt"/>
              </a:rPr>
              <a:t>.</a:t>
            </a:r>
          </a:p>
          <a:p>
            <a:pPr marL="898525" indent="-898525">
              <a:buClrTx/>
              <a:buSzPct val="100000"/>
              <a:buNone/>
            </a:pPr>
            <a:endParaRPr lang="en-US" sz="2400" dirty="0">
              <a:latin typeface="+mj-lt"/>
            </a:endParaRPr>
          </a:p>
        </p:txBody>
      </p:sp>
      <p:sp>
        <p:nvSpPr>
          <p:cNvPr id="9" name="Title 3"/>
          <p:cNvSpPr>
            <a:spLocks noGrp="1"/>
          </p:cNvSpPr>
          <p:nvPr>
            <p:ph type="title"/>
          </p:nvPr>
        </p:nvSpPr>
        <p:spPr>
          <a:xfrm>
            <a:off x="214282" y="1285860"/>
            <a:ext cx="7620000" cy="466024"/>
          </a:xfrm>
        </p:spPr>
        <p:txBody>
          <a:bodyPr>
            <a:noAutofit/>
          </a:bodyPr>
          <a:lstStyle/>
          <a:p>
            <a:pPr eaLnBrk="1" fontAlgn="auto" hangingPunct="1">
              <a:spcAft>
                <a:spcPts val="0"/>
              </a:spcAft>
              <a:defRPr/>
            </a:pP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r>
              <a:rPr lang="id-ID" sz="2800" b="1" dirty="0" smtClean="0">
                <a:solidFill>
                  <a:schemeClr val="tx1"/>
                </a:solidFill>
              </a:rPr>
              <a:t> (Lanjutan)</a:t>
            </a:r>
            <a:endParaRPr lang="id-ID" sz="2800" b="1" dirty="0">
              <a:solidFill>
                <a:schemeClr val="tx1"/>
              </a:solidFill>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22294" y="2034258"/>
            <a:ext cx="8715436" cy="3987030"/>
          </a:xfrm>
          <a:ln>
            <a:solidFill>
              <a:schemeClr val="tx1"/>
            </a:solidFill>
            <a:prstDash val="sysDash"/>
          </a:ln>
        </p:spPr>
        <p:txBody>
          <a:bodyPr/>
          <a:lstStyle/>
          <a:p>
            <a:pPr marL="993775" indent="-993775">
              <a:buClrTx/>
              <a:buSzPct val="100000"/>
              <a:buNone/>
            </a:pPr>
            <a:r>
              <a:rPr lang="en-US" sz="2400" b="1" dirty="0" smtClean="0">
                <a:latin typeface="+mj-lt"/>
              </a:rPr>
              <a:t>Tingkat Optimum.   </a:t>
            </a:r>
          </a:p>
          <a:p>
            <a:pPr marL="0" indent="0">
              <a:buClrTx/>
              <a:buSzPct val="100000"/>
              <a:buNone/>
            </a:pP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optimum, K/L/</a:t>
            </a:r>
            <a:r>
              <a:rPr lang="en-US" sz="2400" dirty="0" err="1" smtClean="0">
                <a:latin typeface="+mj-lt"/>
              </a:rPr>
              <a:t>Pemda</a:t>
            </a:r>
            <a:r>
              <a:rPr lang="en-US" sz="2400" dirty="0" smtClean="0">
                <a:latin typeface="+mj-lt"/>
              </a:rPr>
              <a:t> </a:t>
            </a:r>
            <a:r>
              <a:rPr lang="en-US" sz="2400" dirty="0" err="1" smtClean="0">
                <a:latin typeface="+mj-lt"/>
              </a:rPr>
              <a:t>telah</a:t>
            </a:r>
            <a:r>
              <a:rPr lang="en-US" sz="2400" dirty="0" smtClean="0">
                <a:latin typeface="+mj-lt"/>
              </a:rPr>
              <a:t> </a:t>
            </a:r>
            <a:r>
              <a:rPr lang="en-US" sz="2400" dirty="0" err="1" smtClean="0">
                <a:latin typeface="+mj-lt"/>
              </a:rPr>
              <a:t>menerapkan</a:t>
            </a:r>
            <a:r>
              <a:rPr lang="en-US" sz="2400" dirty="0" smtClean="0">
                <a:latin typeface="+mj-lt"/>
              </a:rPr>
              <a:t> </a:t>
            </a:r>
            <a:r>
              <a:rPr lang="en-US" sz="2400" dirty="0" err="1" smtClean="0">
                <a:latin typeface="+mj-lt"/>
              </a:rPr>
              <a:t>pengendalian</a:t>
            </a:r>
            <a:r>
              <a:rPr lang="en-US" sz="2400" dirty="0" smtClean="0">
                <a:latin typeface="+mj-lt"/>
              </a:rPr>
              <a:t> intern yang </a:t>
            </a:r>
            <a:r>
              <a:rPr lang="en-US" sz="2400" dirty="0" err="1" smtClean="0">
                <a:latin typeface="+mj-lt"/>
              </a:rPr>
              <a:t>berkelanjutan</a:t>
            </a:r>
            <a:r>
              <a:rPr lang="en-US" sz="2400" dirty="0" smtClean="0">
                <a:latin typeface="+mj-lt"/>
              </a:rPr>
              <a:t>, </a:t>
            </a:r>
            <a:r>
              <a:rPr lang="en-US" sz="2400" dirty="0" err="1" smtClean="0">
                <a:latin typeface="+mj-lt"/>
              </a:rPr>
              <a:t>terintegrasi</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pelaksanaan</a:t>
            </a:r>
            <a:r>
              <a:rPr lang="en-US" sz="2400" dirty="0" smtClean="0">
                <a:latin typeface="+mj-lt"/>
              </a:rPr>
              <a:t> </a:t>
            </a:r>
            <a:r>
              <a:rPr lang="en-US" sz="2400" dirty="0" err="1" smtClean="0">
                <a:latin typeface="+mj-lt"/>
              </a:rPr>
              <a:t>kegiatan</a:t>
            </a:r>
            <a:r>
              <a:rPr lang="en-US" sz="2400" dirty="0" smtClean="0">
                <a:latin typeface="+mj-lt"/>
              </a:rPr>
              <a:t> yang </a:t>
            </a:r>
            <a:r>
              <a:rPr lang="en-US" sz="2400" dirty="0" err="1" smtClean="0">
                <a:latin typeface="+mj-lt"/>
              </a:rPr>
              <a:t>didukung</a:t>
            </a:r>
            <a:r>
              <a:rPr lang="en-US" sz="2400" dirty="0" smtClean="0">
                <a:latin typeface="+mj-lt"/>
              </a:rPr>
              <a:t> </a:t>
            </a:r>
            <a:r>
              <a:rPr lang="en-US" sz="2400" dirty="0" err="1" smtClean="0">
                <a:latin typeface="+mj-lt"/>
              </a:rPr>
              <a:t>oleh</a:t>
            </a:r>
            <a:r>
              <a:rPr lang="en-US" sz="2400" dirty="0" smtClean="0">
                <a:latin typeface="+mj-lt"/>
              </a:rPr>
              <a:t> </a:t>
            </a:r>
            <a:r>
              <a:rPr lang="en-US" sz="2400" dirty="0" err="1" smtClean="0">
                <a:latin typeface="+mj-lt"/>
              </a:rPr>
              <a:t>pemantauan</a:t>
            </a:r>
            <a:r>
              <a:rPr lang="en-US" sz="2400" dirty="0" smtClean="0">
                <a:latin typeface="+mj-lt"/>
              </a:rPr>
              <a:t> </a:t>
            </a:r>
            <a:r>
              <a:rPr lang="en-US" sz="2400" dirty="0" err="1" smtClean="0">
                <a:latin typeface="+mj-lt"/>
              </a:rPr>
              <a:t>otomatis</a:t>
            </a:r>
            <a:r>
              <a:rPr lang="en-US" sz="2400" dirty="0" smtClean="0">
                <a:latin typeface="+mj-lt"/>
              </a:rPr>
              <a:t> </a:t>
            </a:r>
            <a:r>
              <a:rPr lang="en-US" sz="2400" dirty="0" err="1" smtClean="0">
                <a:latin typeface="+mj-lt"/>
              </a:rPr>
              <a:t>menggunakan</a:t>
            </a:r>
            <a:r>
              <a:rPr lang="en-US" sz="2400" dirty="0" smtClean="0">
                <a:latin typeface="+mj-lt"/>
              </a:rPr>
              <a:t> </a:t>
            </a:r>
            <a:r>
              <a:rPr lang="en-US" sz="2400" dirty="0" err="1" smtClean="0">
                <a:latin typeface="+mj-lt"/>
              </a:rPr>
              <a:t>aplikasi</a:t>
            </a:r>
            <a:r>
              <a:rPr lang="en-US" sz="2400" dirty="0" smtClean="0">
                <a:latin typeface="+mj-lt"/>
              </a:rPr>
              <a:t> </a:t>
            </a:r>
            <a:r>
              <a:rPr lang="en-US" sz="2400" dirty="0" err="1" smtClean="0">
                <a:latin typeface="+mj-lt"/>
              </a:rPr>
              <a:t>komputer</a:t>
            </a:r>
            <a:r>
              <a:rPr lang="en-US" sz="2400" dirty="0" smtClean="0">
                <a:latin typeface="+mj-lt"/>
              </a:rPr>
              <a:t>. </a:t>
            </a:r>
            <a:r>
              <a:rPr lang="en-US" sz="2400" dirty="0" err="1" smtClean="0">
                <a:latin typeface="+mj-lt"/>
              </a:rPr>
              <a:t>Akuntabilitas</a:t>
            </a:r>
            <a:r>
              <a:rPr lang="en-US" sz="2400" dirty="0" smtClean="0">
                <a:latin typeface="+mj-lt"/>
              </a:rPr>
              <a:t> </a:t>
            </a:r>
            <a:r>
              <a:rPr lang="en-US" sz="2400" dirty="0" err="1" smtClean="0">
                <a:latin typeface="+mj-lt"/>
              </a:rPr>
              <a:t>penuh</a:t>
            </a:r>
            <a:r>
              <a:rPr lang="en-US" sz="2400" dirty="0" smtClean="0">
                <a:latin typeface="+mj-lt"/>
              </a:rPr>
              <a:t> </a:t>
            </a:r>
            <a:r>
              <a:rPr lang="en-US" sz="2400" dirty="0" err="1" smtClean="0">
                <a:latin typeface="+mj-lt"/>
              </a:rPr>
              <a:t>diterapkan</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pemantauan</a:t>
            </a:r>
            <a:r>
              <a:rPr lang="en-US" sz="2400" dirty="0" smtClean="0">
                <a:latin typeface="+mj-lt"/>
              </a:rPr>
              <a:t> </a:t>
            </a:r>
            <a:r>
              <a:rPr lang="en-US" sz="2400" dirty="0" err="1" smtClean="0">
                <a:latin typeface="+mj-lt"/>
              </a:rPr>
              <a:t>pengendalian</a:t>
            </a:r>
            <a:r>
              <a:rPr lang="en-US" sz="2400" dirty="0" smtClean="0">
                <a:latin typeface="+mj-lt"/>
              </a:rPr>
              <a:t>, </a:t>
            </a:r>
            <a:r>
              <a:rPr lang="en-US" sz="2400" dirty="0" err="1" smtClean="0">
                <a:latin typeface="+mj-lt"/>
              </a:rPr>
              <a:t>manajemen</a:t>
            </a:r>
            <a:r>
              <a:rPr lang="en-US" sz="2400" dirty="0" smtClean="0">
                <a:latin typeface="+mj-lt"/>
              </a:rPr>
              <a:t> </a:t>
            </a:r>
            <a:r>
              <a:rPr lang="en-US" sz="2400" dirty="0" err="1" smtClean="0">
                <a:latin typeface="+mj-lt"/>
              </a:rPr>
              <a:t>risiko</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penegakan</a:t>
            </a:r>
            <a:r>
              <a:rPr lang="en-US" sz="2400" dirty="0" smtClean="0">
                <a:latin typeface="+mj-lt"/>
              </a:rPr>
              <a:t> </a:t>
            </a:r>
            <a:r>
              <a:rPr lang="en-US" sz="2400" dirty="0" err="1" smtClean="0">
                <a:latin typeface="+mj-lt"/>
              </a:rPr>
              <a:t>aturan</a:t>
            </a:r>
            <a:r>
              <a:rPr lang="en-US" sz="2400" dirty="0" smtClean="0">
                <a:latin typeface="+mj-lt"/>
              </a:rPr>
              <a:t>. </a:t>
            </a:r>
            <a:r>
              <a:rPr lang="en-US" sz="2400" dirty="0" err="1" smtClean="0">
                <a:latin typeface="+mj-lt"/>
              </a:rPr>
              <a:t>Evaluasi</a:t>
            </a:r>
            <a:r>
              <a:rPr lang="en-US" sz="2400" dirty="0" smtClean="0">
                <a:latin typeface="+mj-lt"/>
              </a:rPr>
              <a:t> </a:t>
            </a:r>
            <a:r>
              <a:rPr lang="en-US" sz="2400" dirty="0" err="1" smtClean="0">
                <a:latin typeface="+mj-lt"/>
              </a:rPr>
              <a:t>diri</a:t>
            </a:r>
            <a:r>
              <a:rPr lang="en-US" sz="2400" dirty="0" smtClean="0">
                <a:latin typeface="+mj-lt"/>
              </a:rPr>
              <a:t> </a:t>
            </a:r>
            <a:r>
              <a:rPr lang="en-US" sz="2400" dirty="0" err="1" smtClean="0">
                <a:latin typeface="+mj-lt"/>
              </a:rPr>
              <a:t>sendiri</a:t>
            </a:r>
            <a:r>
              <a:rPr lang="en-US" sz="2400" dirty="0" smtClean="0">
                <a:latin typeface="+mj-lt"/>
              </a:rPr>
              <a:t> (</a:t>
            </a:r>
            <a:r>
              <a:rPr lang="en-US" sz="2400" i="1" dirty="0" smtClean="0">
                <a:latin typeface="+mj-lt"/>
              </a:rPr>
              <a:t>self assessment</a:t>
            </a:r>
            <a:r>
              <a:rPr lang="en-US" sz="2400" dirty="0" smtClean="0">
                <a:latin typeface="+mj-lt"/>
              </a:rPr>
              <a:t>) </a:t>
            </a:r>
            <a:r>
              <a:rPr lang="en-US" sz="2400" dirty="0" err="1" smtClean="0">
                <a:latin typeface="+mj-lt"/>
              </a:rPr>
              <a:t>atas</a:t>
            </a:r>
            <a:r>
              <a:rPr lang="en-US" sz="2400" dirty="0" smtClean="0">
                <a:latin typeface="+mj-lt"/>
              </a:rPr>
              <a:t> </a:t>
            </a:r>
            <a:r>
              <a:rPr lang="en-US" sz="2400" dirty="0" err="1" smtClean="0">
                <a:latin typeface="+mj-lt"/>
              </a:rPr>
              <a:t>pengendalian</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secara</a:t>
            </a:r>
            <a:r>
              <a:rPr lang="en-US" sz="2400" dirty="0" smtClean="0">
                <a:latin typeface="+mj-lt"/>
              </a:rPr>
              <a:t> </a:t>
            </a:r>
            <a:r>
              <a:rPr lang="en-US" sz="2400" dirty="0" err="1" smtClean="0">
                <a:latin typeface="+mj-lt"/>
              </a:rPr>
              <a:t>terus</a:t>
            </a:r>
            <a:r>
              <a:rPr lang="en-US" sz="2400" dirty="0" smtClean="0">
                <a:latin typeface="+mj-lt"/>
              </a:rPr>
              <a:t> </a:t>
            </a:r>
            <a:r>
              <a:rPr lang="en-US" sz="2400" dirty="0" err="1" smtClean="0">
                <a:latin typeface="+mj-lt"/>
              </a:rPr>
              <a:t>menerus</a:t>
            </a:r>
            <a:r>
              <a:rPr lang="en-US" sz="2400" dirty="0" smtClean="0">
                <a:latin typeface="+mj-lt"/>
              </a:rPr>
              <a:t> </a:t>
            </a:r>
            <a:r>
              <a:rPr lang="en-US" sz="2400" dirty="0" err="1" smtClean="0">
                <a:latin typeface="+mj-lt"/>
              </a:rPr>
              <a:t>berdasarkan</a:t>
            </a:r>
            <a:r>
              <a:rPr lang="en-US" sz="2400" dirty="0" smtClean="0">
                <a:latin typeface="+mj-lt"/>
              </a:rPr>
              <a:t> </a:t>
            </a:r>
            <a:r>
              <a:rPr lang="en-US" sz="2400" dirty="0" err="1" smtClean="0">
                <a:latin typeface="+mj-lt"/>
              </a:rPr>
              <a:t>analisis</a:t>
            </a:r>
            <a:r>
              <a:rPr lang="en-US" sz="2400" dirty="0" smtClean="0">
                <a:latin typeface="+mj-lt"/>
              </a:rPr>
              <a:t> gap </a:t>
            </a:r>
            <a:r>
              <a:rPr lang="en-US" sz="2400" dirty="0" err="1" smtClean="0">
                <a:latin typeface="+mj-lt"/>
              </a:rPr>
              <a:t>dan</a:t>
            </a:r>
            <a:r>
              <a:rPr lang="en-US" sz="2400" dirty="0" smtClean="0">
                <a:latin typeface="+mj-lt"/>
              </a:rPr>
              <a:t> </a:t>
            </a:r>
            <a:r>
              <a:rPr lang="en-US" sz="2400" dirty="0" err="1" smtClean="0">
                <a:latin typeface="+mj-lt"/>
              </a:rPr>
              <a:t>penyebabnya</a:t>
            </a:r>
            <a:r>
              <a:rPr lang="en-US" sz="2400" dirty="0" smtClean="0">
                <a:latin typeface="+mj-lt"/>
              </a:rPr>
              <a:t>. Para </a:t>
            </a:r>
            <a:r>
              <a:rPr lang="en-US" sz="2400" dirty="0" err="1" smtClean="0">
                <a:latin typeface="+mj-lt"/>
              </a:rPr>
              <a:t>pegawai</a:t>
            </a:r>
            <a:r>
              <a:rPr lang="en-US" sz="2400" dirty="0" smtClean="0">
                <a:latin typeface="+mj-lt"/>
              </a:rPr>
              <a:t> </a:t>
            </a:r>
            <a:r>
              <a:rPr lang="en-US" sz="2400" dirty="0" err="1" smtClean="0">
                <a:latin typeface="+mj-lt"/>
              </a:rPr>
              <a:t>terlibat</a:t>
            </a:r>
            <a:r>
              <a:rPr lang="en-US" sz="2400" dirty="0" smtClean="0">
                <a:latin typeface="+mj-lt"/>
              </a:rPr>
              <a:t> </a:t>
            </a:r>
            <a:r>
              <a:rPr lang="en-US" sz="2400" dirty="0" err="1" smtClean="0">
                <a:latin typeface="+mj-lt"/>
              </a:rPr>
              <a:t>secara</a:t>
            </a:r>
            <a:r>
              <a:rPr lang="en-US" sz="2400" dirty="0" smtClean="0">
                <a:latin typeface="+mj-lt"/>
              </a:rPr>
              <a:t> </a:t>
            </a:r>
            <a:r>
              <a:rPr lang="en-US" sz="2400" dirty="0" err="1" smtClean="0">
                <a:latin typeface="+mj-lt"/>
              </a:rPr>
              <a:t>aktif</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penyempurnaan</a:t>
            </a:r>
            <a:r>
              <a:rPr lang="en-US" sz="2400" dirty="0" smtClean="0">
                <a:latin typeface="+mj-lt"/>
              </a:rPr>
              <a:t> </a:t>
            </a:r>
            <a:r>
              <a:rPr lang="en-US" sz="2400" dirty="0" err="1" smtClean="0">
                <a:latin typeface="+mj-lt"/>
              </a:rPr>
              <a:t>sistem</a:t>
            </a:r>
            <a:r>
              <a:rPr lang="en-US" sz="2400" dirty="0" smtClean="0">
                <a:latin typeface="+mj-lt"/>
              </a:rPr>
              <a:t> </a:t>
            </a:r>
            <a:r>
              <a:rPr lang="en-US" sz="2400" dirty="0" err="1" smtClean="0">
                <a:latin typeface="+mj-lt"/>
              </a:rPr>
              <a:t>pengendalian</a:t>
            </a:r>
            <a:r>
              <a:rPr lang="en-US" sz="2400" dirty="0" smtClean="0">
                <a:latin typeface="+mj-lt"/>
              </a:rPr>
              <a:t> intern.</a:t>
            </a:r>
          </a:p>
          <a:p>
            <a:pPr marL="898525" indent="-898525">
              <a:buClrTx/>
              <a:buSzPct val="100000"/>
              <a:buNone/>
            </a:pPr>
            <a:endParaRPr lang="en-US" sz="2400" dirty="0">
              <a:latin typeface="+mj-lt"/>
            </a:endParaRPr>
          </a:p>
        </p:txBody>
      </p:sp>
      <p:sp>
        <p:nvSpPr>
          <p:cNvPr id="9" name="Title 3"/>
          <p:cNvSpPr>
            <a:spLocks noGrp="1"/>
          </p:cNvSpPr>
          <p:nvPr>
            <p:ph type="title"/>
          </p:nvPr>
        </p:nvSpPr>
        <p:spPr>
          <a:xfrm>
            <a:off x="222294" y="1407058"/>
            <a:ext cx="7620000" cy="466024"/>
          </a:xfrm>
        </p:spPr>
        <p:txBody>
          <a:bodyPr>
            <a:noAutofit/>
          </a:bodyPr>
          <a:lstStyle/>
          <a:p>
            <a:pPr eaLnBrk="1" fontAlgn="auto" hangingPunct="1">
              <a:spcAft>
                <a:spcPts val="0"/>
              </a:spcAft>
              <a:defRPr/>
            </a:pPr>
            <a:r>
              <a:rPr lang="en-US" sz="2800" b="1" dirty="0" err="1" smtClean="0">
                <a:solidFill>
                  <a:schemeClr val="tx1"/>
                </a:solidFill>
              </a:rPr>
              <a:t>Karakteristik</a:t>
            </a:r>
            <a:r>
              <a:rPr lang="en-US" sz="2800" b="1" dirty="0" smtClean="0">
                <a:solidFill>
                  <a:schemeClr val="tx1"/>
                </a:solidFill>
              </a:rPr>
              <a:t> Tingkat </a:t>
            </a:r>
            <a:r>
              <a:rPr lang="en-US" sz="2800" b="1" dirty="0" err="1" smtClean="0">
                <a:solidFill>
                  <a:schemeClr val="tx1"/>
                </a:solidFill>
              </a:rPr>
              <a:t>Maturitas</a:t>
            </a:r>
            <a:r>
              <a:rPr lang="en-US" sz="2800" b="1" dirty="0" smtClean="0">
                <a:solidFill>
                  <a:schemeClr val="tx1"/>
                </a:solidFill>
              </a:rPr>
              <a:t> SPIP</a:t>
            </a:r>
            <a:r>
              <a:rPr lang="id-ID" sz="2800" b="1" dirty="0" smtClean="0">
                <a:solidFill>
                  <a:schemeClr val="tx1"/>
                </a:solidFill>
              </a:rPr>
              <a:t> (Lanjutan)</a:t>
            </a:r>
            <a:endParaRPr lang="id-ID" sz="2800" b="1" dirty="0">
              <a:solidFill>
                <a:schemeClr val="tx1"/>
              </a:solidFill>
            </a:endParaRPr>
          </a:p>
        </p:txBody>
      </p:sp>
      <p:sp>
        <p:nvSpPr>
          <p:cNvPr id="4" name="TextBox 3"/>
          <p:cNvSpPr txBox="1"/>
          <p:nvPr/>
        </p:nvSpPr>
        <p:spPr>
          <a:xfrm>
            <a:off x="0" y="285728"/>
            <a:ext cx="9144000" cy="861774"/>
          </a:xfrm>
          <a:prstGeom prst="rect">
            <a:avLst/>
          </a:prstGeom>
          <a:noFill/>
        </p:spPr>
        <p:txBody>
          <a:bodyPr wrap="square" rtlCol="0">
            <a:spAutoFit/>
          </a:bodyPr>
          <a:lstStyle/>
          <a:p>
            <a:r>
              <a:rPr lang="en-US" sz="3200" b="1" dirty="0" smtClean="0">
                <a:latin typeface="+mj-lt"/>
              </a:rPr>
              <a:t>A. </a:t>
            </a:r>
            <a:r>
              <a:rPr lang="id-ID" sz="3200" b="1" dirty="0" smtClean="0">
                <a:latin typeface="+mj-lt"/>
              </a:rPr>
              <a:t>STRUKTUR MATURITAS SPIP</a:t>
            </a:r>
          </a:p>
          <a:p>
            <a:endParaRPr lang="en-US"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a:spLocks noGrp="1"/>
          </p:cNvSpPr>
          <p:nvPr>
            <p:ph type="title"/>
          </p:nvPr>
        </p:nvSpPr>
        <p:spPr>
          <a:xfrm>
            <a:off x="175935" y="103813"/>
            <a:ext cx="8572529" cy="990600"/>
          </a:xfrm>
        </p:spPr>
        <p:txBody>
          <a:bodyPr>
            <a:normAutofit/>
          </a:bodyPr>
          <a:lstStyle/>
          <a:p>
            <a:pPr eaLnBrk="1" fontAlgn="auto" hangingPunct="1">
              <a:spcAft>
                <a:spcPts val="0"/>
              </a:spcAft>
              <a:defRPr/>
            </a:pPr>
            <a:r>
              <a:rPr lang="id-ID" sz="2800" b="1" dirty="0" smtClean="0">
                <a:solidFill>
                  <a:schemeClr val="tx1"/>
                </a:solidFill>
              </a:rPr>
              <a:t>B. </a:t>
            </a:r>
            <a:r>
              <a:rPr lang="en-US" sz="2800" b="1" dirty="0" smtClean="0">
                <a:solidFill>
                  <a:schemeClr val="tx1"/>
                </a:solidFill>
              </a:rPr>
              <a:t>FOKUS PENILAIAN TINGKAT MATURITAS SPIP</a:t>
            </a:r>
            <a:endParaRPr lang="id-ID" sz="2800" b="1" dirty="0">
              <a:solidFill>
                <a:schemeClr val="tx1"/>
              </a:solidFill>
            </a:endParaRPr>
          </a:p>
        </p:txBody>
      </p:sp>
      <p:sp>
        <p:nvSpPr>
          <p:cNvPr id="4" name="TextBox 3"/>
          <p:cNvSpPr txBox="1"/>
          <p:nvPr/>
        </p:nvSpPr>
        <p:spPr>
          <a:xfrm>
            <a:off x="5572132" y="3140968"/>
            <a:ext cx="3071834" cy="286232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n-US" sz="2000" dirty="0" err="1" smtClean="0">
                <a:latin typeface="+mj-lt"/>
              </a:rPr>
              <a:t>Fokus</a:t>
            </a:r>
            <a:r>
              <a:rPr lang="en-US" sz="2000" dirty="0" smtClean="0">
                <a:latin typeface="+mj-lt"/>
              </a:rPr>
              <a:t> </a:t>
            </a:r>
            <a:r>
              <a:rPr lang="en-US" sz="2000" dirty="0" err="1" smtClean="0">
                <a:latin typeface="+mj-lt"/>
              </a:rPr>
              <a:t>penilaian</a:t>
            </a:r>
            <a:r>
              <a:rPr lang="en-US" sz="2000" dirty="0" smtClean="0">
                <a:latin typeface="+mj-lt"/>
              </a:rPr>
              <a:t> </a:t>
            </a:r>
            <a:r>
              <a:rPr lang="en-US" sz="2000" dirty="0" err="1" smtClean="0">
                <a:latin typeface="+mj-lt"/>
              </a:rPr>
              <a:t>maturitas</a:t>
            </a:r>
            <a:r>
              <a:rPr lang="en-US" sz="2000" dirty="0" smtClean="0">
                <a:latin typeface="+mj-lt"/>
              </a:rPr>
              <a:t> SPIP </a:t>
            </a:r>
            <a:r>
              <a:rPr lang="en-US" sz="2000" dirty="0" err="1" smtClean="0">
                <a:latin typeface="+mj-lt"/>
              </a:rPr>
              <a:t>merupakan</a:t>
            </a:r>
            <a:r>
              <a:rPr lang="en-US" sz="2000" dirty="0" smtClean="0">
                <a:latin typeface="+mj-lt"/>
              </a:rPr>
              <a:t> </a:t>
            </a:r>
            <a:r>
              <a:rPr lang="en-US" sz="2000" dirty="0" err="1" smtClean="0">
                <a:latin typeface="+mj-lt"/>
              </a:rPr>
              <a:t>variabel</a:t>
            </a:r>
            <a:r>
              <a:rPr lang="en-US" sz="2000" dirty="0" smtClean="0">
                <a:latin typeface="+mj-lt"/>
              </a:rPr>
              <a:t> yang </a:t>
            </a:r>
            <a:r>
              <a:rPr lang="en-US" sz="2000" dirty="0" err="1" smtClean="0">
                <a:latin typeface="+mj-lt"/>
              </a:rPr>
              <a:t>digunakan</a:t>
            </a:r>
            <a:r>
              <a:rPr lang="en-US" sz="2000" dirty="0" smtClean="0">
                <a:latin typeface="+mj-lt"/>
              </a:rPr>
              <a:t> </a:t>
            </a:r>
            <a:r>
              <a:rPr lang="en-US" sz="2000" dirty="0" err="1" smtClean="0">
                <a:latin typeface="+mj-lt"/>
              </a:rPr>
              <a:t>untuk</a:t>
            </a:r>
            <a:r>
              <a:rPr lang="en-US" sz="2000" dirty="0" smtClean="0">
                <a:latin typeface="+mj-lt"/>
              </a:rPr>
              <a:t> </a:t>
            </a:r>
            <a:r>
              <a:rPr lang="en-US" sz="2000" dirty="0" err="1" smtClean="0">
                <a:latin typeface="+mj-lt"/>
              </a:rPr>
              <a:t>menunjukkan</a:t>
            </a:r>
            <a:r>
              <a:rPr lang="en-US" sz="2000" dirty="0" smtClean="0">
                <a:latin typeface="+mj-lt"/>
              </a:rPr>
              <a:t> </a:t>
            </a:r>
            <a:r>
              <a:rPr lang="en-US" sz="2000" dirty="0" err="1" smtClean="0">
                <a:latin typeface="+mj-lt"/>
              </a:rPr>
              <a:t>tingkat</a:t>
            </a:r>
            <a:r>
              <a:rPr lang="en-US" sz="2000" dirty="0" smtClean="0">
                <a:latin typeface="+mj-lt"/>
              </a:rPr>
              <a:t> </a:t>
            </a:r>
            <a:r>
              <a:rPr lang="en-US" sz="2000" dirty="0" err="1" smtClean="0">
                <a:latin typeface="+mj-lt"/>
              </a:rPr>
              <a:t>maturitas</a:t>
            </a:r>
            <a:r>
              <a:rPr lang="en-US" sz="2000" dirty="0" smtClean="0">
                <a:latin typeface="+mj-lt"/>
              </a:rPr>
              <a:t> </a:t>
            </a:r>
            <a:r>
              <a:rPr lang="en-US" sz="2000" dirty="0" err="1" smtClean="0">
                <a:latin typeface="+mj-lt"/>
              </a:rPr>
              <a:t>penyelenggaraan</a:t>
            </a:r>
            <a:r>
              <a:rPr lang="en-US" sz="2000" dirty="0" smtClean="0">
                <a:latin typeface="+mj-lt"/>
              </a:rPr>
              <a:t> SPIP. </a:t>
            </a:r>
            <a:r>
              <a:rPr lang="en-US" sz="2000" dirty="0" err="1" smtClean="0">
                <a:latin typeface="+mj-lt"/>
              </a:rPr>
              <a:t>Variabel</a:t>
            </a:r>
            <a:r>
              <a:rPr lang="en-US" sz="2000" dirty="0" smtClean="0">
                <a:latin typeface="+mj-lt"/>
              </a:rPr>
              <a:t> </a:t>
            </a:r>
            <a:r>
              <a:rPr lang="en-US" sz="2000" dirty="0" err="1" smtClean="0">
                <a:latin typeface="+mj-lt"/>
              </a:rPr>
              <a:t>tersebut</a:t>
            </a:r>
            <a:r>
              <a:rPr lang="en-US" sz="2000" dirty="0" smtClean="0">
                <a:latin typeface="+mj-lt"/>
              </a:rPr>
              <a:t> </a:t>
            </a:r>
            <a:r>
              <a:rPr lang="en-US" sz="2000" dirty="0" err="1" smtClean="0">
                <a:latin typeface="+mj-lt"/>
              </a:rPr>
              <a:t>merupakan</a:t>
            </a:r>
            <a:r>
              <a:rPr lang="en-US" sz="2000" dirty="0" smtClean="0">
                <a:latin typeface="+mj-lt"/>
              </a:rPr>
              <a:t> sub-sub </a:t>
            </a:r>
            <a:r>
              <a:rPr lang="en-US" sz="2000" dirty="0" err="1" smtClean="0">
                <a:latin typeface="+mj-lt"/>
              </a:rPr>
              <a:t>unsur</a:t>
            </a:r>
            <a:r>
              <a:rPr lang="en-US" sz="2000" dirty="0" smtClean="0">
                <a:latin typeface="+mj-lt"/>
              </a:rPr>
              <a:t> SPIP </a:t>
            </a:r>
            <a:r>
              <a:rPr lang="en-US" sz="2000" dirty="0" err="1" smtClean="0">
                <a:latin typeface="+mj-lt"/>
              </a:rPr>
              <a:t>di</a:t>
            </a:r>
            <a:r>
              <a:rPr lang="en-US" sz="2000" dirty="0" smtClean="0">
                <a:latin typeface="+mj-lt"/>
              </a:rPr>
              <a:t> </a:t>
            </a:r>
            <a:r>
              <a:rPr lang="en-US" sz="2000" dirty="0" err="1" smtClean="0">
                <a:latin typeface="+mj-lt"/>
              </a:rPr>
              <a:t>dalam</a:t>
            </a:r>
            <a:r>
              <a:rPr lang="en-US" sz="2000" dirty="0" smtClean="0">
                <a:latin typeface="+mj-lt"/>
              </a:rPr>
              <a:t> PP </a:t>
            </a:r>
            <a:r>
              <a:rPr lang="en-US" sz="2000" dirty="0" err="1" smtClean="0">
                <a:latin typeface="+mj-lt"/>
              </a:rPr>
              <a:t>Nomor</a:t>
            </a:r>
            <a:r>
              <a:rPr lang="en-US" sz="2000" dirty="0" smtClean="0">
                <a:latin typeface="+mj-lt"/>
              </a:rPr>
              <a:t> 60 </a:t>
            </a:r>
            <a:r>
              <a:rPr lang="en-US" sz="2000" dirty="0" err="1" smtClean="0">
                <a:latin typeface="+mj-lt"/>
              </a:rPr>
              <a:t>Tahun</a:t>
            </a:r>
            <a:r>
              <a:rPr lang="en-US" sz="2000" dirty="0" smtClean="0">
                <a:latin typeface="+mj-lt"/>
              </a:rPr>
              <a:t> 2008</a:t>
            </a:r>
            <a:endParaRPr lang="id-ID" sz="2000" dirty="0">
              <a:latin typeface="+mj-lt"/>
            </a:endParaRPr>
          </a:p>
        </p:txBody>
      </p:sp>
      <p:graphicFrame>
        <p:nvGraphicFramePr>
          <p:cNvPr id="6" name="Diagram 5"/>
          <p:cNvGraphicFramePr/>
          <p:nvPr/>
        </p:nvGraphicFramePr>
        <p:xfrm>
          <a:off x="467544" y="1446398"/>
          <a:ext cx="8280920" cy="50069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188640"/>
            <a:ext cx="8820472" cy="990600"/>
          </a:xfrm>
        </p:spPr>
        <p:txBody>
          <a:bodyPr>
            <a:normAutofit/>
          </a:bodyPr>
          <a:lstStyle/>
          <a:p>
            <a:pPr eaLnBrk="1" fontAlgn="auto" hangingPunct="1">
              <a:spcAft>
                <a:spcPts val="0"/>
              </a:spcAft>
              <a:defRPr/>
            </a:pPr>
            <a:r>
              <a:rPr lang="id-ID" sz="2800" b="1" dirty="0" smtClean="0">
                <a:solidFill>
                  <a:schemeClr val="tx1"/>
                </a:solidFill>
              </a:rPr>
              <a:t>C. PENILAIAN TINGKAT MATURITAS SPIP</a:t>
            </a:r>
            <a:endParaRPr lang="id-ID" sz="2800" b="1"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452550350"/>
              </p:ext>
            </p:extLst>
          </p:nvPr>
        </p:nvGraphicFramePr>
        <p:xfrm>
          <a:off x="323528" y="1700808"/>
          <a:ext cx="8492794" cy="3377125"/>
        </p:xfrm>
        <a:graphic>
          <a:graphicData uri="http://schemas.openxmlformats.org/drawingml/2006/table">
            <a:tbl>
              <a:tblPr/>
              <a:tblGrid>
                <a:gridCol w="936103">
                  <a:extLst>
                    <a:ext uri="{9D8B030D-6E8A-4147-A177-3AD203B41FA5}">
                      <a16:colId xmlns:a16="http://schemas.microsoft.com/office/drawing/2014/main" val="20000"/>
                    </a:ext>
                  </a:extLst>
                </a:gridCol>
                <a:gridCol w="1959737">
                  <a:extLst>
                    <a:ext uri="{9D8B030D-6E8A-4147-A177-3AD203B41FA5}">
                      <a16:colId xmlns:a16="http://schemas.microsoft.com/office/drawing/2014/main" val="20001"/>
                    </a:ext>
                  </a:extLst>
                </a:gridCol>
                <a:gridCol w="1742373">
                  <a:extLst>
                    <a:ext uri="{9D8B030D-6E8A-4147-A177-3AD203B41FA5}">
                      <a16:colId xmlns:a16="http://schemas.microsoft.com/office/drawing/2014/main" val="20002"/>
                    </a:ext>
                  </a:extLst>
                </a:gridCol>
                <a:gridCol w="1793267">
                  <a:extLst>
                    <a:ext uri="{9D8B030D-6E8A-4147-A177-3AD203B41FA5}">
                      <a16:colId xmlns:a16="http://schemas.microsoft.com/office/drawing/2014/main" val="20003"/>
                    </a:ext>
                  </a:extLst>
                </a:gridCol>
                <a:gridCol w="2061314">
                  <a:extLst>
                    <a:ext uri="{9D8B030D-6E8A-4147-A177-3AD203B41FA5}">
                      <a16:colId xmlns:a16="http://schemas.microsoft.com/office/drawing/2014/main" val="20004"/>
                    </a:ext>
                  </a:extLst>
                </a:gridCol>
              </a:tblGrid>
              <a:tr h="720080">
                <a:tc>
                  <a:txBody>
                    <a:bodyPr/>
                    <a:lstStyle/>
                    <a:p>
                      <a:pPr marL="457200" indent="-284163" algn="ctr">
                        <a:lnSpc>
                          <a:spcPct val="115000"/>
                        </a:lnSpc>
                        <a:spcAft>
                          <a:spcPts val="0"/>
                        </a:spcAft>
                      </a:pPr>
                      <a:r>
                        <a:rPr lang="en-GB" sz="1400" b="1" dirty="0" smtClean="0">
                          <a:solidFill>
                            <a:srgbClr val="000000"/>
                          </a:solidFill>
                          <a:latin typeface="Calibri"/>
                          <a:ea typeface="Calibri"/>
                          <a:cs typeface="Times New Roman"/>
                        </a:rPr>
                        <a:t>NO</a:t>
                      </a:r>
                      <a:endParaRPr lang="id-ID" sz="1400" b="1"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8CCE4"/>
                    </a:solidFill>
                  </a:tcPr>
                </a:tc>
                <a:tc>
                  <a:txBody>
                    <a:bodyPr/>
                    <a:lstStyle/>
                    <a:p>
                      <a:pPr marL="98425" indent="-98425" algn="ctr">
                        <a:lnSpc>
                          <a:spcPct val="115000"/>
                        </a:lnSpc>
                        <a:spcAft>
                          <a:spcPts val="0"/>
                        </a:spcAft>
                      </a:pPr>
                      <a:r>
                        <a:rPr lang="en-US" sz="1400" b="1" dirty="0">
                          <a:solidFill>
                            <a:srgbClr val="000000"/>
                          </a:solidFill>
                          <a:latin typeface="Iskoola Pota"/>
                          <a:ea typeface="Times New Roman"/>
                          <a:cs typeface="Times New Roman"/>
                        </a:rPr>
                        <a:t>UNSUR</a:t>
                      </a:r>
                      <a:endParaRPr lang="id-ID" sz="1400" b="1"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8CCE4"/>
                    </a:solidFill>
                  </a:tcPr>
                </a:tc>
                <a:tc>
                  <a:txBody>
                    <a:bodyPr/>
                    <a:lstStyle/>
                    <a:p>
                      <a:pPr marL="98425" indent="-98425" algn="ctr">
                        <a:lnSpc>
                          <a:spcPct val="115000"/>
                        </a:lnSpc>
                        <a:spcAft>
                          <a:spcPts val="0"/>
                        </a:spcAft>
                      </a:pPr>
                      <a:r>
                        <a:rPr lang="en-US" sz="1400" b="1" dirty="0">
                          <a:solidFill>
                            <a:srgbClr val="000000"/>
                          </a:solidFill>
                          <a:latin typeface="Iskoola Pota"/>
                          <a:ea typeface="Times New Roman"/>
                          <a:cs typeface="Times New Roman"/>
                        </a:rPr>
                        <a:t>JUMLAH SUB UNSUR</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8CCE4"/>
                    </a:solidFill>
                  </a:tcPr>
                </a:tc>
                <a:tc>
                  <a:txBody>
                    <a:bodyPr/>
                    <a:lstStyle/>
                    <a:p>
                      <a:pPr marL="0" indent="0" algn="ctr">
                        <a:lnSpc>
                          <a:spcPct val="115000"/>
                        </a:lnSpc>
                        <a:spcAft>
                          <a:spcPts val="0"/>
                        </a:spcAft>
                      </a:pPr>
                      <a:r>
                        <a:rPr lang="en-US" sz="1400" b="1" dirty="0">
                          <a:solidFill>
                            <a:srgbClr val="000000"/>
                          </a:solidFill>
                          <a:latin typeface="Iskoola Pota"/>
                          <a:ea typeface="Times New Roman"/>
                          <a:cs typeface="Times New Roman"/>
                        </a:rPr>
                        <a:t>BOBOT SUB UNSUR</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8CCE4"/>
                    </a:solidFill>
                  </a:tcPr>
                </a:tc>
                <a:tc>
                  <a:txBody>
                    <a:bodyPr/>
                    <a:lstStyle/>
                    <a:p>
                      <a:pPr marL="98425" indent="0" algn="ctr">
                        <a:lnSpc>
                          <a:spcPct val="115000"/>
                        </a:lnSpc>
                        <a:spcAft>
                          <a:spcPts val="0"/>
                        </a:spcAft>
                      </a:pPr>
                      <a:r>
                        <a:rPr lang="id-ID" sz="1400" b="1" dirty="0">
                          <a:solidFill>
                            <a:srgbClr val="000000"/>
                          </a:solidFill>
                          <a:latin typeface="Iskoola Pota"/>
                          <a:ea typeface="Times New Roman"/>
                          <a:cs typeface="Times New Roman"/>
                        </a:rPr>
                        <a:t>JUMLAH BOBOT UNSUR</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B8CCE4"/>
                    </a:solidFill>
                  </a:tcPr>
                </a:tc>
                <a:extLst>
                  <a:ext uri="{0D108BD9-81ED-4DB2-BD59-A6C34878D82A}">
                    <a16:rowId xmlns:a16="http://schemas.microsoft.com/office/drawing/2014/main" val="10000"/>
                  </a:ext>
                </a:extLst>
              </a:tr>
              <a:tr h="626249">
                <a:tc>
                  <a:txBody>
                    <a:bodyPr/>
                    <a:lstStyle/>
                    <a:p>
                      <a:pPr marL="0" indent="0" algn="ctr">
                        <a:lnSpc>
                          <a:spcPct val="150000"/>
                        </a:lnSpc>
                        <a:spcBef>
                          <a:spcPts val="600"/>
                        </a:spcBef>
                        <a:spcAft>
                          <a:spcPts val="0"/>
                        </a:spcAft>
                      </a:pPr>
                      <a:r>
                        <a:rPr lang="id-ID" sz="1400" b="1" dirty="0">
                          <a:solidFill>
                            <a:srgbClr val="000000"/>
                          </a:solidFill>
                          <a:latin typeface="Iskoola Pota"/>
                          <a:ea typeface="Calibri"/>
                          <a:cs typeface="Times New Roman"/>
                        </a:rPr>
                        <a:t>1.</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indent="0" algn="just">
                        <a:lnSpc>
                          <a:spcPct val="150000"/>
                        </a:lnSpc>
                        <a:spcBef>
                          <a:spcPts val="600"/>
                        </a:spcBef>
                        <a:spcAft>
                          <a:spcPts val="0"/>
                        </a:spcAft>
                      </a:pPr>
                      <a:r>
                        <a:rPr lang="id-ID" sz="1400" dirty="0">
                          <a:solidFill>
                            <a:srgbClr val="000000"/>
                          </a:solidFill>
                          <a:latin typeface="Iskoola Pota"/>
                          <a:ea typeface="Calibri"/>
                          <a:cs typeface="Times New Roman"/>
                        </a:rPr>
                        <a:t>Lingkungan Pengendalian</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8</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3,75</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30</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1"/>
                  </a:ext>
                </a:extLst>
              </a:tr>
              <a:tr h="416765">
                <a:tc>
                  <a:txBody>
                    <a:bodyPr/>
                    <a:lstStyle/>
                    <a:p>
                      <a:pPr marL="0" indent="0" algn="ctr">
                        <a:lnSpc>
                          <a:spcPct val="150000"/>
                        </a:lnSpc>
                        <a:spcBef>
                          <a:spcPts val="600"/>
                        </a:spcBef>
                        <a:spcAft>
                          <a:spcPts val="0"/>
                        </a:spcAft>
                      </a:pPr>
                      <a:r>
                        <a:rPr lang="id-ID" sz="1400" b="1" dirty="0">
                          <a:solidFill>
                            <a:srgbClr val="000000"/>
                          </a:solidFill>
                          <a:latin typeface="Iskoola Pota"/>
                          <a:ea typeface="Calibri"/>
                          <a:cs typeface="Times New Roman"/>
                        </a:rPr>
                        <a:t>2.</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0" indent="0" algn="just">
                        <a:lnSpc>
                          <a:spcPct val="150000"/>
                        </a:lnSpc>
                        <a:spcBef>
                          <a:spcPts val="600"/>
                        </a:spcBef>
                        <a:spcAft>
                          <a:spcPts val="0"/>
                        </a:spcAft>
                      </a:pPr>
                      <a:r>
                        <a:rPr lang="id-ID" sz="1400" dirty="0">
                          <a:solidFill>
                            <a:srgbClr val="000000"/>
                          </a:solidFill>
                          <a:latin typeface="Iskoola Pota"/>
                          <a:ea typeface="Calibri"/>
                          <a:cs typeface="Times New Roman"/>
                        </a:rPr>
                        <a:t>Penilaian Risiko</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smtClean="0">
                          <a:solidFill>
                            <a:srgbClr val="000000"/>
                          </a:solidFill>
                          <a:latin typeface="Iskoola Pota"/>
                          <a:ea typeface="Calibri"/>
                          <a:cs typeface="Times New Roman"/>
                        </a:rPr>
                        <a:t>10</a:t>
                      </a:r>
                      <a:r>
                        <a:rPr lang="en-US" sz="1400" smtClean="0">
                          <a:solidFill>
                            <a:srgbClr val="000000"/>
                          </a:solidFill>
                          <a:latin typeface="Iskoola Pota"/>
                          <a:ea typeface="Calibri"/>
                          <a:cs typeface="Times New Roman"/>
                        </a:rPr>
                        <a:t>,00</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20</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432048">
                <a:tc>
                  <a:txBody>
                    <a:bodyPr/>
                    <a:lstStyle/>
                    <a:p>
                      <a:pPr marL="0" indent="0" algn="ctr">
                        <a:lnSpc>
                          <a:spcPct val="150000"/>
                        </a:lnSpc>
                        <a:spcBef>
                          <a:spcPts val="600"/>
                        </a:spcBef>
                        <a:spcAft>
                          <a:spcPts val="0"/>
                        </a:spcAft>
                      </a:pPr>
                      <a:r>
                        <a:rPr lang="id-ID" sz="1400" b="1" dirty="0">
                          <a:solidFill>
                            <a:srgbClr val="000000"/>
                          </a:solidFill>
                          <a:latin typeface="Iskoola Pota"/>
                          <a:ea typeface="Calibri"/>
                          <a:cs typeface="Times New Roman"/>
                        </a:rPr>
                        <a:t>3.</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indent="0" algn="just">
                        <a:lnSpc>
                          <a:spcPct val="150000"/>
                        </a:lnSpc>
                        <a:spcBef>
                          <a:spcPts val="600"/>
                        </a:spcBef>
                        <a:spcAft>
                          <a:spcPts val="0"/>
                        </a:spcAft>
                      </a:pPr>
                      <a:r>
                        <a:rPr lang="id-ID" sz="1400" dirty="0">
                          <a:solidFill>
                            <a:srgbClr val="000000"/>
                          </a:solidFill>
                          <a:latin typeface="Iskoola Pota"/>
                          <a:ea typeface="Calibri"/>
                          <a:cs typeface="Times New Roman"/>
                        </a:rPr>
                        <a:t>Kegiatan Pengendalian</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dirty="0">
                          <a:solidFill>
                            <a:srgbClr val="000000"/>
                          </a:solidFill>
                          <a:latin typeface="Iskoola Pota"/>
                          <a:ea typeface="Calibri"/>
                          <a:cs typeface="Times New Roman"/>
                        </a:rPr>
                        <a:t>11</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2,27</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25</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3"/>
                  </a:ext>
                </a:extLst>
              </a:tr>
              <a:tr h="626249">
                <a:tc>
                  <a:txBody>
                    <a:bodyPr/>
                    <a:lstStyle/>
                    <a:p>
                      <a:pPr marL="0" indent="0" algn="ctr">
                        <a:lnSpc>
                          <a:spcPct val="150000"/>
                        </a:lnSpc>
                        <a:spcBef>
                          <a:spcPts val="600"/>
                        </a:spcBef>
                        <a:spcAft>
                          <a:spcPts val="0"/>
                        </a:spcAft>
                      </a:pPr>
                      <a:r>
                        <a:rPr lang="id-ID" sz="1400" b="1" dirty="0">
                          <a:solidFill>
                            <a:srgbClr val="000000"/>
                          </a:solidFill>
                          <a:latin typeface="Iskoola Pota"/>
                          <a:ea typeface="Calibri"/>
                          <a:cs typeface="Times New Roman"/>
                        </a:rPr>
                        <a:t>4.</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0" indent="0" algn="just">
                        <a:lnSpc>
                          <a:spcPct val="150000"/>
                        </a:lnSpc>
                        <a:spcBef>
                          <a:spcPts val="600"/>
                        </a:spcBef>
                        <a:spcAft>
                          <a:spcPts val="0"/>
                        </a:spcAft>
                      </a:pPr>
                      <a:r>
                        <a:rPr lang="id-ID" sz="1400" dirty="0">
                          <a:solidFill>
                            <a:srgbClr val="000000"/>
                          </a:solidFill>
                          <a:latin typeface="Iskoola Pota"/>
                          <a:ea typeface="Calibri"/>
                          <a:cs typeface="Times New Roman"/>
                        </a:rPr>
                        <a:t>Informasi dan Komunikasi</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smtClean="0">
                          <a:solidFill>
                            <a:srgbClr val="000000"/>
                          </a:solidFill>
                          <a:latin typeface="Iskoola Pota"/>
                          <a:ea typeface="Calibri"/>
                          <a:cs typeface="Times New Roman"/>
                        </a:rPr>
                        <a:t>5</a:t>
                      </a:r>
                      <a:r>
                        <a:rPr lang="en-US" sz="1400" smtClean="0">
                          <a:solidFill>
                            <a:srgbClr val="000000"/>
                          </a:solidFill>
                          <a:latin typeface="Iskoola Pota"/>
                          <a:ea typeface="Calibri"/>
                          <a:cs typeface="Times New Roman"/>
                        </a:rPr>
                        <a:t>,00</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10</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309855">
                <a:tc>
                  <a:txBody>
                    <a:bodyPr/>
                    <a:lstStyle/>
                    <a:p>
                      <a:pPr marL="0" indent="0" algn="ctr">
                        <a:lnSpc>
                          <a:spcPct val="150000"/>
                        </a:lnSpc>
                        <a:spcBef>
                          <a:spcPts val="600"/>
                        </a:spcBef>
                        <a:spcAft>
                          <a:spcPts val="0"/>
                        </a:spcAft>
                      </a:pPr>
                      <a:r>
                        <a:rPr lang="id-ID" sz="1400" b="1" dirty="0">
                          <a:solidFill>
                            <a:srgbClr val="000000"/>
                          </a:solidFill>
                          <a:latin typeface="Iskoola Pota"/>
                          <a:ea typeface="Calibri"/>
                          <a:cs typeface="Times New Roman"/>
                        </a:rPr>
                        <a:t>5.</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0" indent="0" algn="just">
                        <a:lnSpc>
                          <a:spcPct val="150000"/>
                        </a:lnSpc>
                        <a:spcBef>
                          <a:spcPts val="600"/>
                        </a:spcBef>
                        <a:spcAft>
                          <a:spcPts val="0"/>
                        </a:spcAft>
                      </a:pPr>
                      <a:r>
                        <a:rPr lang="id-ID" sz="1400" dirty="0">
                          <a:solidFill>
                            <a:srgbClr val="000000"/>
                          </a:solidFill>
                          <a:latin typeface="Iskoola Pota"/>
                          <a:ea typeface="Calibri"/>
                          <a:cs typeface="Times New Roman"/>
                        </a:rPr>
                        <a:t>Pemantauan</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a:solidFill>
                            <a:srgbClr val="000000"/>
                          </a:solidFill>
                          <a:latin typeface="Iskoola Pota"/>
                          <a:ea typeface="Calibri"/>
                          <a:cs typeface="Times New Roman"/>
                        </a:rPr>
                        <a:t>2</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smtClean="0">
                          <a:solidFill>
                            <a:srgbClr val="000000"/>
                          </a:solidFill>
                          <a:latin typeface="Iskoola Pota"/>
                          <a:ea typeface="Calibri"/>
                          <a:cs typeface="Times New Roman"/>
                        </a:rPr>
                        <a:t>7,5</a:t>
                      </a:r>
                      <a:r>
                        <a:rPr lang="en-US" sz="1400" smtClean="0">
                          <a:solidFill>
                            <a:srgbClr val="000000"/>
                          </a:solidFill>
                          <a:latin typeface="Iskoola Pota"/>
                          <a:ea typeface="Calibri"/>
                          <a:cs typeface="Times New Roman"/>
                        </a:rPr>
                        <a:t>0</a:t>
                      </a:r>
                      <a:endParaRPr lang="id-ID" sz="140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tc>
                  <a:txBody>
                    <a:bodyPr/>
                    <a:lstStyle/>
                    <a:p>
                      <a:pPr marL="457200" algn="ctr">
                        <a:lnSpc>
                          <a:spcPct val="150000"/>
                        </a:lnSpc>
                        <a:spcBef>
                          <a:spcPts val="600"/>
                        </a:spcBef>
                        <a:spcAft>
                          <a:spcPts val="0"/>
                        </a:spcAft>
                      </a:pPr>
                      <a:r>
                        <a:rPr lang="id-ID" sz="1400" dirty="0">
                          <a:solidFill>
                            <a:srgbClr val="000000"/>
                          </a:solidFill>
                          <a:latin typeface="Iskoola Pota"/>
                          <a:ea typeface="Calibri"/>
                          <a:cs typeface="Times New Roman"/>
                        </a:rPr>
                        <a:t>15</a:t>
                      </a:r>
                      <a:endParaRPr lang="id-ID" sz="1400" dirty="0">
                        <a:solidFill>
                          <a:srgbClr val="000000"/>
                        </a:solidFill>
                        <a:latin typeface="Calibri"/>
                        <a:ea typeface="Calibri"/>
                        <a:cs typeface="Times New Roman"/>
                      </a:endParaRPr>
                    </a:p>
                  </a:txBody>
                  <a:tcPr marL="68580" marR="6858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BE5F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611560" y="260648"/>
            <a:ext cx="7600929" cy="990600"/>
          </a:xfrm>
        </p:spPr>
        <p:txBody>
          <a:bodyPr>
            <a:normAutofit/>
          </a:bodyPr>
          <a:lstStyle/>
          <a:p>
            <a:pPr eaLnBrk="1" fontAlgn="auto" hangingPunct="1">
              <a:spcAft>
                <a:spcPts val="0"/>
              </a:spcAft>
              <a:defRPr/>
            </a:pPr>
            <a:r>
              <a:rPr lang="id-ID" sz="2800" b="1" dirty="0" smtClean="0">
                <a:solidFill>
                  <a:schemeClr val="tx1"/>
                </a:solidFill>
              </a:rPr>
              <a:t>C</a:t>
            </a:r>
            <a:r>
              <a:rPr lang="id-ID" sz="2800" dirty="0" smtClean="0">
                <a:solidFill>
                  <a:schemeClr val="tx1"/>
                </a:solidFill>
              </a:rPr>
              <a:t>. </a:t>
            </a:r>
            <a:r>
              <a:rPr lang="id-ID" sz="2800" b="1" dirty="0" smtClean="0">
                <a:solidFill>
                  <a:schemeClr val="tx1"/>
                </a:solidFill>
              </a:rPr>
              <a:t>PENILAIAN TINGKAT MATURITAS SPIP</a:t>
            </a:r>
            <a:endParaRPr lang="id-ID" sz="2800" b="1" dirty="0">
              <a:solidFill>
                <a:schemeClr val="tx1"/>
              </a:solidFill>
            </a:endParaRPr>
          </a:p>
        </p:txBody>
      </p:sp>
      <p:graphicFrame>
        <p:nvGraphicFramePr>
          <p:cNvPr id="6" name="Table 5"/>
          <p:cNvGraphicFramePr>
            <a:graphicFrameLocks noGrp="1"/>
          </p:cNvGraphicFramePr>
          <p:nvPr/>
        </p:nvGraphicFramePr>
        <p:xfrm>
          <a:off x="428596" y="1500173"/>
          <a:ext cx="8286808" cy="4227380"/>
        </p:xfrm>
        <a:graphic>
          <a:graphicData uri="http://schemas.openxmlformats.org/drawingml/2006/table">
            <a:tbl>
              <a:tblPr/>
              <a:tblGrid>
                <a:gridCol w="628135">
                  <a:extLst>
                    <a:ext uri="{9D8B030D-6E8A-4147-A177-3AD203B41FA5}">
                      <a16:colId xmlns:a16="http://schemas.microsoft.com/office/drawing/2014/main" val="20000"/>
                    </a:ext>
                  </a:extLst>
                </a:gridCol>
                <a:gridCol w="3015203">
                  <a:extLst>
                    <a:ext uri="{9D8B030D-6E8A-4147-A177-3AD203B41FA5}">
                      <a16:colId xmlns:a16="http://schemas.microsoft.com/office/drawing/2014/main" val="20001"/>
                    </a:ext>
                  </a:extLst>
                </a:gridCol>
                <a:gridCol w="4643470">
                  <a:extLst>
                    <a:ext uri="{9D8B030D-6E8A-4147-A177-3AD203B41FA5}">
                      <a16:colId xmlns:a16="http://schemas.microsoft.com/office/drawing/2014/main" val="20002"/>
                    </a:ext>
                  </a:extLst>
                </a:gridCol>
              </a:tblGrid>
              <a:tr h="500067">
                <a:tc>
                  <a:txBody>
                    <a:bodyPr/>
                    <a:lstStyle/>
                    <a:p>
                      <a:pPr marL="0" marR="0" algn="ctr">
                        <a:lnSpc>
                          <a:spcPct val="150000"/>
                        </a:lnSpc>
                        <a:spcBef>
                          <a:spcPts val="0"/>
                        </a:spcBef>
                        <a:spcAft>
                          <a:spcPts val="1200"/>
                        </a:spcAft>
                      </a:pPr>
                      <a:r>
                        <a:rPr lang="en-US" sz="2100" b="1" dirty="0">
                          <a:latin typeface="+mj-lt"/>
                          <a:ea typeface="Calibri"/>
                          <a:cs typeface="Times New Roman"/>
                        </a:rPr>
                        <a:t>NO</a:t>
                      </a:r>
                      <a:endParaRPr lang="en-US" sz="2100" dirty="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4B6D2"/>
                    </a:solidFill>
                  </a:tcPr>
                </a:tc>
                <a:tc>
                  <a:txBody>
                    <a:bodyPr/>
                    <a:lstStyle/>
                    <a:p>
                      <a:pPr marL="95250" marR="0" indent="0" algn="l">
                        <a:lnSpc>
                          <a:spcPct val="150000"/>
                        </a:lnSpc>
                        <a:spcBef>
                          <a:spcPts val="0"/>
                        </a:spcBef>
                        <a:spcAft>
                          <a:spcPts val="1200"/>
                        </a:spcAft>
                      </a:pPr>
                      <a:r>
                        <a:rPr lang="en-US" sz="2100" b="1">
                          <a:latin typeface="+mj-lt"/>
                          <a:ea typeface="Calibri"/>
                          <a:cs typeface="Times New Roman"/>
                        </a:rPr>
                        <a:t>TINGKAT MATURITAS</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4B6D2"/>
                    </a:solidFill>
                  </a:tcPr>
                </a:tc>
                <a:tc>
                  <a:txBody>
                    <a:bodyPr/>
                    <a:lstStyle/>
                    <a:p>
                      <a:pPr marL="95250" marR="0" indent="0" algn="l">
                        <a:lnSpc>
                          <a:spcPct val="150000"/>
                        </a:lnSpc>
                        <a:spcBef>
                          <a:spcPts val="0"/>
                        </a:spcBef>
                        <a:spcAft>
                          <a:spcPts val="1200"/>
                        </a:spcAft>
                      </a:pPr>
                      <a:r>
                        <a:rPr lang="en-US" sz="2100" b="1">
                          <a:latin typeface="+mj-lt"/>
                          <a:ea typeface="Calibri"/>
                          <a:cs typeface="Times New Roman"/>
                        </a:rPr>
                        <a:t>INTERVAL SKOR</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94B6D2"/>
                    </a:solidFill>
                  </a:tcPr>
                </a:tc>
                <a:extLst>
                  <a:ext uri="{0D108BD9-81ED-4DB2-BD59-A6C34878D82A}">
                    <a16:rowId xmlns:a16="http://schemas.microsoft.com/office/drawing/2014/main" val="10000"/>
                  </a:ext>
                </a:extLst>
              </a:tr>
              <a:tr h="570399">
                <a:tc>
                  <a:txBody>
                    <a:bodyPr/>
                    <a:lstStyle/>
                    <a:p>
                      <a:pPr marL="0" marR="0" algn="ctr">
                        <a:lnSpc>
                          <a:spcPct val="150000"/>
                        </a:lnSpc>
                        <a:spcBef>
                          <a:spcPts val="0"/>
                        </a:spcBef>
                        <a:spcAft>
                          <a:spcPts val="1200"/>
                        </a:spcAft>
                      </a:pPr>
                      <a:r>
                        <a:rPr lang="en-US" sz="2100">
                          <a:latin typeface="+mj-lt"/>
                          <a:ea typeface="Calibri"/>
                          <a:cs typeface="Times New Roman"/>
                        </a:rPr>
                        <a:t>0</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114935" marR="0" algn="l">
                        <a:lnSpc>
                          <a:spcPct val="150000"/>
                        </a:lnSpc>
                        <a:spcBef>
                          <a:spcPts val="0"/>
                        </a:spcBef>
                        <a:spcAft>
                          <a:spcPts val="1200"/>
                        </a:spcAft>
                      </a:pPr>
                      <a:r>
                        <a:rPr lang="en-US" sz="2100" smtClean="0">
                          <a:latin typeface="+mj-lt"/>
                          <a:ea typeface="Calibri"/>
                          <a:cs typeface="Times New Roman"/>
                        </a:rPr>
                        <a:t>Belum Ada</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50800" marR="0" algn="just">
                        <a:lnSpc>
                          <a:spcPct val="150000"/>
                        </a:lnSpc>
                        <a:spcBef>
                          <a:spcPts val="0"/>
                        </a:spcBef>
                        <a:spcAft>
                          <a:spcPts val="1200"/>
                        </a:spcAft>
                      </a:pPr>
                      <a:r>
                        <a:rPr lang="id-ID" sz="2100">
                          <a:latin typeface="+mj-lt"/>
                          <a:ea typeface="Calibri"/>
                          <a:cs typeface="Times New Roman"/>
                        </a:rPr>
                        <a:t>Kurang dari 1,</a:t>
                      </a:r>
                      <a:r>
                        <a:rPr lang="en-US" sz="2100">
                          <a:latin typeface="+mj-lt"/>
                          <a:ea typeface="Calibri"/>
                          <a:cs typeface="Times New Roman"/>
                        </a:rPr>
                        <a:t>0</a:t>
                      </a:r>
                      <a:r>
                        <a:rPr lang="id-ID" sz="2100">
                          <a:latin typeface="+mj-lt"/>
                          <a:ea typeface="Calibri"/>
                          <a:cs typeface="Times New Roman"/>
                        </a:rPr>
                        <a:t>  (0 &lt; skor &lt;1,</a:t>
                      </a:r>
                      <a:r>
                        <a:rPr lang="en-US" sz="2100">
                          <a:latin typeface="+mj-lt"/>
                          <a:ea typeface="Calibri"/>
                          <a:cs typeface="Times New Roman"/>
                        </a:rPr>
                        <a:t>0</a:t>
                      </a:r>
                      <a:r>
                        <a:rPr lang="id-ID" sz="2100">
                          <a:latin typeface="+mj-lt"/>
                          <a:ea typeface="Calibri"/>
                          <a:cs typeface="Times New Roman"/>
                        </a:rPr>
                        <a:t>)</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0001"/>
                  </a:ext>
                </a:extLst>
              </a:tr>
              <a:tr h="616876">
                <a:tc>
                  <a:txBody>
                    <a:bodyPr/>
                    <a:lstStyle/>
                    <a:p>
                      <a:pPr marL="0" marR="0" algn="ctr">
                        <a:lnSpc>
                          <a:spcPct val="150000"/>
                        </a:lnSpc>
                        <a:spcBef>
                          <a:spcPts val="0"/>
                        </a:spcBef>
                        <a:spcAft>
                          <a:spcPts val="1200"/>
                        </a:spcAft>
                      </a:pPr>
                      <a:r>
                        <a:rPr lang="en-US" sz="2100">
                          <a:latin typeface="+mj-lt"/>
                          <a:ea typeface="Calibri"/>
                          <a:cs typeface="Times New Roman"/>
                        </a:rPr>
                        <a:t>1</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114935" marR="0" algn="l">
                        <a:lnSpc>
                          <a:spcPct val="150000"/>
                        </a:lnSpc>
                        <a:spcBef>
                          <a:spcPts val="0"/>
                        </a:spcBef>
                        <a:spcAft>
                          <a:spcPts val="1200"/>
                        </a:spcAft>
                      </a:pPr>
                      <a:r>
                        <a:rPr lang="en-US" sz="2100" smtClean="0">
                          <a:latin typeface="+mj-lt"/>
                          <a:ea typeface="Calibri"/>
                          <a:cs typeface="Times New Roman"/>
                        </a:rPr>
                        <a:t>Rintisan</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50800" marR="0" algn="just">
                        <a:lnSpc>
                          <a:spcPct val="150000"/>
                        </a:lnSpc>
                        <a:spcBef>
                          <a:spcPts val="0"/>
                        </a:spcBef>
                        <a:spcAft>
                          <a:spcPts val="1200"/>
                        </a:spcAft>
                      </a:pPr>
                      <a:r>
                        <a:rPr lang="id-ID" sz="2100">
                          <a:latin typeface="+mj-lt"/>
                          <a:ea typeface="Calibri"/>
                          <a:cs typeface="Times New Roman"/>
                        </a:rPr>
                        <a:t>1,</a:t>
                      </a:r>
                      <a:r>
                        <a:rPr lang="en-US" sz="2100">
                          <a:latin typeface="+mj-lt"/>
                          <a:ea typeface="Calibri"/>
                          <a:cs typeface="Times New Roman"/>
                        </a:rPr>
                        <a:t>0</a:t>
                      </a:r>
                      <a:r>
                        <a:rPr lang="id-ID" sz="2100">
                          <a:latin typeface="+mj-lt"/>
                          <a:ea typeface="Calibri"/>
                          <a:cs typeface="Times New Roman"/>
                        </a:rPr>
                        <a:t> s/d kurang dari 2,</a:t>
                      </a:r>
                      <a:r>
                        <a:rPr lang="en-US" sz="2100">
                          <a:latin typeface="+mj-lt"/>
                          <a:ea typeface="Calibri"/>
                          <a:cs typeface="Times New Roman"/>
                        </a:rPr>
                        <a:t>0</a:t>
                      </a:r>
                      <a:r>
                        <a:rPr lang="id-ID" sz="2100">
                          <a:latin typeface="+mj-lt"/>
                          <a:ea typeface="Calibri"/>
                          <a:cs typeface="Times New Roman"/>
                        </a:rPr>
                        <a:t> (1,</a:t>
                      </a:r>
                      <a:r>
                        <a:rPr lang="en-US" sz="2100">
                          <a:latin typeface="+mj-lt"/>
                          <a:ea typeface="Calibri"/>
                          <a:cs typeface="Times New Roman"/>
                        </a:rPr>
                        <a:t>0</a:t>
                      </a:r>
                      <a:r>
                        <a:rPr lang="id-ID" sz="2100">
                          <a:latin typeface="+mj-lt"/>
                          <a:ea typeface="Calibri"/>
                          <a:cs typeface="Times New Roman"/>
                        </a:rPr>
                        <a:t> ≤ skor &lt; 2,</a:t>
                      </a:r>
                      <a:r>
                        <a:rPr lang="en-US" sz="2100">
                          <a:latin typeface="+mj-lt"/>
                          <a:ea typeface="Calibri"/>
                          <a:cs typeface="Times New Roman"/>
                        </a:rPr>
                        <a:t>0</a:t>
                      </a:r>
                      <a:r>
                        <a:rPr lang="id-ID" sz="2100">
                          <a:latin typeface="+mj-lt"/>
                          <a:ea typeface="Calibri"/>
                          <a:cs typeface="Times New Roman"/>
                        </a:rPr>
                        <a:t>)</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0002"/>
                  </a:ext>
                </a:extLst>
              </a:tr>
              <a:tr h="616876">
                <a:tc>
                  <a:txBody>
                    <a:bodyPr/>
                    <a:lstStyle/>
                    <a:p>
                      <a:pPr marL="0" marR="0" algn="ctr">
                        <a:lnSpc>
                          <a:spcPct val="150000"/>
                        </a:lnSpc>
                        <a:spcBef>
                          <a:spcPts val="0"/>
                        </a:spcBef>
                        <a:spcAft>
                          <a:spcPts val="1200"/>
                        </a:spcAft>
                      </a:pPr>
                      <a:r>
                        <a:rPr lang="id-ID" sz="2100" dirty="0" smtClean="0">
                          <a:latin typeface="+mj-lt"/>
                          <a:ea typeface="Calibri"/>
                          <a:cs typeface="Times New Roman"/>
                        </a:rPr>
                        <a:t>2</a:t>
                      </a:r>
                      <a:endParaRPr lang="en-US" sz="2100" dirty="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114935" marR="0" algn="l">
                        <a:lnSpc>
                          <a:spcPct val="150000"/>
                        </a:lnSpc>
                        <a:spcBef>
                          <a:spcPts val="0"/>
                        </a:spcBef>
                        <a:spcAft>
                          <a:spcPts val="1200"/>
                        </a:spcAft>
                      </a:pPr>
                      <a:r>
                        <a:rPr lang="id-ID" sz="2100" dirty="0" smtClean="0">
                          <a:latin typeface="+mj-lt"/>
                          <a:ea typeface="Calibri"/>
                          <a:cs typeface="Times New Roman"/>
                        </a:rPr>
                        <a:t>Berkembang</a:t>
                      </a:r>
                      <a:endParaRPr lang="en-US" sz="2100" dirty="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50800" marR="0" algn="just">
                        <a:lnSpc>
                          <a:spcPct val="150000"/>
                        </a:lnSpc>
                        <a:spcBef>
                          <a:spcPts val="0"/>
                        </a:spcBef>
                        <a:spcAft>
                          <a:spcPts val="1200"/>
                        </a:spcAft>
                      </a:pPr>
                      <a:r>
                        <a:rPr lang="en-US" sz="2100">
                          <a:latin typeface="+mj-lt"/>
                          <a:ea typeface="Calibri"/>
                          <a:cs typeface="Times New Roman"/>
                        </a:rPr>
                        <a:t>2</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s/d kurang dari </a:t>
                      </a:r>
                      <a:r>
                        <a:rPr lang="en-US" sz="2100">
                          <a:latin typeface="+mj-lt"/>
                          <a:ea typeface="Calibri"/>
                          <a:cs typeface="Times New Roman"/>
                        </a:rPr>
                        <a:t>3</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a:t>
                      </a:r>
                      <a:r>
                        <a:rPr lang="en-US" sz="2100">
                          <a:latin typeface="+mj-lt"/>
                          <a:ea typeface="Calibri"/>
                          <a:cs typeface="Times New Roman"/>
                        </a:rPr>
                        <a:t>2</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 skor &lt; </a:t>
                      </a:r>
                      <a:r>
                        <a:rPr lang="en-US" sz="2100">
                          <a:latin typeface="+mj-lt"/>
                          <a:ea typeface="Calibri"/>
                          <a:cs typeface="Times New Roman"/>
                        </a:rPr>
                        <a:t>3</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0003"/>
                  </a:ext>
                </a:extLst>
              </a:tr>
              <a:tr h="616876">
                <a:tc>
                  <a:txBody>
                    <a:bodyPr/>
                    <a:lstStyle/>
                    <a:p>
                      <a:pPr marL="0" marR="0" algn="ctr">
                        <a:lnSpc>
                          <a:spcPct val="150000"/>
                        </a:lnSpc>
                        <a:spcBef>
                          <a:spcPts val="0"/>
                        </a:spcBef>
                        <a:spcAft>
                          <a:spcPts val="1200"/>
                        </a:spcAft>
                      </a:pPr>
                      <a:r>
                        <a:rPr lang="en-US" sz="2100">
                          <a:latin typeface="+mj-lt"/>
                          <a:ea typeface="Calibri"/>
                          <a:cs typeface="Times New Roman"/>
                        </a:rPr>
                        <a:t>3</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114935" marR="0" algn="l">
                        <a:lnSpc>
                          <a:spcPct val="150000"/>
                        </a:lnSpc>
                        <a:spcBef>
                          <a:spcPts val="0"/>
                        </a:spcBef>
                        <a:spcAft>
                          <a:spcPts val="1200"/>
                        </a:spcAft>
                      </a:pPr>
                      <a:r>
                        <a:rPr lang="en-US" sz="2100" smtClean="0">
                          <a:latin typeface="+mj-lt"/>
                          <a:ea typeface="Calibri"/>
                          <a:cs typeface="Times New Roman"/>
                        </a:rPr>
                        <a:t>Terdefinisi</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50800" marR="0" algn="just">
                        <a:lnSpc>
                          <a:spcPct val="150000"/>
                        </a:lnSpc>
                        <a:spcBef>
                          <a:spcPts val="0"/>
                        </a:spcBef>
                        <a:spcAft>
                          <a:spcPts val="1200"/>
                        </a:spcAft>
                      </a:pPr>
                      <a:r>
                        <a:rPr lang="en-US" sz="2100">
                          <a:latin typeface="+mj-lt"/>
                          <a:ea typeface="Calibri"/>
                          <a:cs typeface="Times New Roman"/>
                        </a:rPr>
                        <a:t>3</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s/d kurang dari </a:t>
                      </a: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a:t>
                      </a:r>
                      <a:r>
                        <a:rPr lang="en-US" sz="2100">
                          <a:latin typeface="+mj-lt"/>
                          <a:ea typeface="Calibri"/>
                          <a:cs typeface="Times New Roman"/>
                        </a:rPr>
                        <a:t>3</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 skor &lt; </a:t>
                      </a: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0004"/>
                  </a:ext>
                </a:extLst>
              </a:tr>
              <a:tr h="616876">
                <a:tc>
                  <a:txBody>
                    <a:bodyPr/>
                    <a:lstStyle/>
                    <a:p>
                      <a:pPr marL="0" marR="0" algn="ctr">
                        <a:lnSpc>
                          <a:spcPct val="150000"/>
                        </a:lnSpc>
                        <a:spcBef>
                          <a:spcPts val="0"/>
                        </a:spcBef>
                        <a:spcAft>
                          <a:spcPts val="1200"/>
                        </a:spcAft>
                      </a:pPr>
                      <a:r>
                        <a:rPr lang="en-US" sz="2100">
                          <a:latin typeface="+mj-lt"/>
                          <a:ea typeface="Calibri"/>
                          <a:cs typeface="Times New Roman"/>
                        </a:rPr>
                        <a:t>4</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114935" marR="0" algn="l">
                        <a:lnSpc>
                          <a:spcPct val="150000"/>
                        </a:lnSpc>
                        <a:spcBef>
                          <a:spcPts val="0"/>
                        </a:spcBef>
                        <a:spcAft>
                          <a:spcPts val="1200"/>
                        </a:spcAft>
                      </a:pPr>
                      <a:r>
                        <a:rPr lang="en-US" sz="2100" smtClean="0">
                          <a:latin typeface="+mj-lt"/>
                          <a:ea typeface="Calibri"/>
                          <a:cs typeface="Times New Roman"/>
                        </a:rPr>
                        <a:t>Terkelola Dan Terukur</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tc>
                  <a:txBody>
                    <a:bodyPr/>
                    <a:lstStyle/>
                    <a:p>
                      <a:pPr marL="50800" marR="0" algn="just">
                        <a:lnSpc>
                          <a:spcPct val="150000"/>
                        </a:lnSpc>
                        <a:spcBef>
                          <a:spcPts val="0"/>
                        </a:spcBef>
                        <a:spcAft>
                          <a:spcPts val="1200"/>
                        </a:spcAft>
                      </a:pP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s/d kurang dari </a:t>
                      </a: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5</a:t>
                      </a:r>
                      <a:r>
                        <a:rPr lang="id-ID" sz="2100">
                          <a:latin typeface="+mj-lt"/>
                          <a:ea typeface="Calibri"/>
                          <a:cs typeface="Times New Roman"/>
                        </a:rPr>
                        <a:t> (</a:t>
                      </a: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0</a:t>
                      </a:r>
                      <a:r>
                        <a:rPr lang="id-ID" sz="2100">
                          <a:latin typeface="+mj-lt"/>
                          <a:ea typeface="Calibri"/>
                          <a:cs typeface="Times New Roman"/>
                        </a:rPr>
                        <a:t> ≤ skor &lt; </a:t>
                      </a:r>
                      <a:r>
                        <a:rPr lang="en-US" sz="2100">
                          <a:latin typeface="+mj-lt"/>
                          <a:ea typeface="Calibri"/>
                          <a:cs typeface="Times New Roman"/>
                        </a:rPr>
                        <a:t>4</a:t>
                      </a:r>
                      <a:r>
                        <a:rPr lang="id-ID" sz="2100">
                          <a:latin typeface="+mj-lt"/>
                          <a:ea typeface="Calibri"/>
                          <a:cs typeface="Times New Roman"/>
                        </a:rPr>
                        <a:t>,</a:t>
                      </a:r>
                      <a:r>
                        <a:rPr lang="en-US" sz="2100">
                          <a:latin typeface="+mj-lt"/>
                          <a:ea typeface="Calibri"/>
                          <a:cs typeface="Times New Roman"/>
                        </a:rPr>
                        <a:t>5</a:t>
                      </a:r>
                      <a:r>
                        <a:rPr lang="id-ID" sz="2100">
                          <a:latin typeface="+mj-lt"/>
                          <a:ea typeface="Calibri"/>
                          <a:cs typeface="Times New Roman"/>
                        </a:rPr>
                        <a:t>)</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CE5EE"/>
                    </a:solidFill>
                  </a:tcPr>
                </a:tc>
                <a:extLst>
                  <a:ext uri="{0D108BD9-81ED-4DB2-BD59-A6C34878D82A}">
                    <a16:rowId xmlns:a16="http://schemas.microsoft.com/office/drawing/2014/main" val="10005"/>
                  </a:ext>
                </a:extLst>
              </a:tr>
              <a:tr h="616876">
                <a:tc>
                  <a:txBody>
                    <a:bodyPr/>
                    <a:lstStyle/>
                    <a:p>
                      <a:pPr marL="0" marR="0" algn="ctr">
                        <a:lnSpc>
                          <a:spcPct val="150000"/>
                        </a:lnSpc>
                        <a:spcBef>
                          <a:spcPts val="0"/>
                        </a:spcBef>
                        <a:spcAft>
                          <a:spcPts val="1200"/>
                        </a:spcAft>
                      </a:pPr>
                      <a:r>
                        <a:rPr lang="en-US" sz="2100">
                          <a:latin typeface="+mj-lt"/>
                          <a:ea typeface="Calibri"/>
                          <a:cs typeface="Times New Roman"/>
                        </a:rPr>
                        <a:t>5</a:t>
                      </a: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114935" marR="0" algn="l">
                        <a:lnSpc>
                          <a:spcPct val="150000"/>
                        </a:lnSpc>
                        <a:spcBef>
                          <a:spcPts val="0"/>
                        </a:spcBef>
                        <a:spcAft>
                          <a:spcPts val="1200"/>
                        </a:spcAft>
                      </a:pPr>
                      <a:r>
                        <a:rPr lang="en-US" sz="2100" smtClean="0">
                          <a:latin typeface="+mj-lt"/>
                          <a:ea typeface="Calibri"/>
                          <a:cs typeface="Times New Roman"/>
                        </a:rPr>
                        <a:t>Optimum</a:t>
                      </a:r>
                      <a:endParaRPr lang="en-US" sz="210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tc>
                  <a:txBody>
                    <a:bodyPr/>
                    <a:lstStyle/>
                    <a:p>
                      <a:pPr marL="50800" marR="0" algn="just">
                        <a:lnSpc>
                          <a:spcPct val="150000"/>
                        </a:lnSpc>
                        <a:spcBef>
                          <a:spcPts val="0"/>
                        </a:spcBef>
                        <a:spcAft>
                          <a:spcPts val="1200"/>
                        </a:spcAft>
                      </a:pPr>
                      <a:r>
                        <a:rPr lang="en-US" sz="2100" dirty="0" err="1">
                          <a:latin typeface="+mj-lt"/>
                          <a:ea typeface="Calibri"/>
                          <a:cs typeface="Times New Roman"/>
                        </a:rPr>
                        <a:t>Antara</a:t>
                      </a:r>
                      <a:r>
                        <a:rPr lang="en-US" sz="2100" dirty="0">
                          <a:latin typeface="+mj-lt"/>
                          <a:ea typeface="Calibri"/>
                          <a:cs typeface="Times New Roman"/>
                        </a:rPr>
                        <a:t> </a:t>
                      </a:r>
                      <a:r>
                        <a:rPr lang="id-ID" sz="2100" dirty="0">
                          <a:latin typeface="+mj-lt"/>
                          <a:ea typeface="Calibri"/>
                          <a:cs typeface="Times New Roman"/>
                        </a:rPr>
                        <a:t>4,5 s/d 5</a:t>
                      </a:r>
                      <a:r>
                        <a:rPr lang="en-US" sz="2100" dirty="0">
                          <a:latin typeface="+mj-lt"/>
                          <a:ea typeface="Calibri"/>
                          <a:cs typeface="Times New Roman"/>
                        </a:rPr>
                        <a:t>,0</a:t>
                      </a:r>
                      <a:r>
                        <a:rPr lang="id-ID" sz="2100" dirty="0">
                          <a:latin typeface="+mj-lt"/>
                          <a:ea typeface="Calibri"/>
                          <a:cs typeface="Times New Roman"/>
                        </a:rPr>
                        <a:t> (</a:t>
                      </a:r>
                      <a:r>
                        <a:rPr lang="id-ID" sz="2100" dirty="0" smtClean="0">
                          <a:latin typeface="+mj-lt"/>
                          <a:ea typeface="Calibri"/>
                          <a:cs typeface="Times New Roman"/>
                        </a:rPr>
                        <a:t>4,5</a:t>
                      </a:r>
                      <a:r>
                        <a:rPr lang="en-US" sz="2100" dirty="0" smtClean="0">
                          <a:latin typeface="+mj-lt"/>
                          <a:ea typeface="Calibri"/>
                          <a:cs typeface="Times New Roman"/>
                        </a:rPr>
                        <a:t> </a:t>
                      </a:r>
                      <a:r>
                        <a:rPr lang="id-ID" sz="2100" dirty="0" smtClean="0">
                          <a:latin typeface="+mj-lt"/>
                          <a:ea typeface="Calibri"/>
                          <a:cs typeface="Times New Roman"/>
                        </a:rPr>
                        <a:t>≤</a:t>
                      </a:r>
                      <a:r>
                        <a:rPr lang="en-US" sz="2100" dirty="0" smtClean="0">
                          <a:latin typeface="+mj-lt"/>
                          <a:ea typeface="Calibri"/>
                          <a:cs typeface="Times New Roman"/>
                        </a:rPr>
                        <a:t> </a:t>
                      </a:r>
                      <a:r>
                        <a:rPr lang="id-ID" sz="2100" dirty="0" smtClean="0">
                          <a:latin typeface="+mj-lt"/>
                          <a:ea typeface="Calibri"/>
                          <a:cs typeface="Times New Roman"/>
                        </a:rPr>
                        <a:t>skor</a:t>
                      </a:r>
                      <a:r>
                        <a:rPr lang="en-US" sz="2100" dirty="0" smtClean="0">
                          <a:latin typeface="+mj-lt"/>
                          <a:ea typeface="Calibri"/>
                          <a:cs typeface="Times New Roman"/>
                        </a:rPr>
                        <a:t> </a:t>
                      </a:r>
                      <a:r>
                        <a:rPr lang="id-ID" sz="2100" dirty="0" smtClean="0">
                          <a:latin typeface="+mj-lt"/>
                          <a:ea typeface="Calibri"/>
                          <a:cs typeface="Times New Roman"/>
                        </a:rPr>
                        <a:t>≤</a:t>
                      </a:r>
                      <a:r>
                        <a:rPr lang="en-US" sz="2100" dirty="0" smtClean="0">
                          <a:latin typeface="+mj-lt"/>
                          <a:ea typeface="Calibri"/>
                          <a:cs typeface="Times New Roman"/>
                        </a:rPr>
                        <a:t> </a:t>
                      </a:r>
                      <a:r>
                        <a:rPr lang="id-ID" sz="2100" dirty="0" smtClean="0">
                          <a:latin typeface="+mj-lt"/>
                          <a:ea typeface="Calibri"/>
                          <a:cs typeface="Times New Roman"/>
                        </a:rPr>
                        <a:t>5</a:t>
                      </a:r>
                      <a:r>
                        <a:rPr lang="id-ID" sz="2100" dirty="0">
                          <a:latin typeface="+mj-lt"/>
                          <a:ea typeface="Calibri"/>
                          <a:cs typeface="Times New Roman"/>
                        </a:rPr>
                        <a:t>)</a:t>
                      </a:r>
                      <a:endParaRPr lang="en-US" sz="2100" dirty="0">
                        <a:latin typeface="+mj-lt"/>
                        <a:ea typeface="Calibri"/>
                        <a:cs typeface="Times New Roman"/>
                      </a:endParaRPr>
                    </a:p>
                  </a:txBody>
                  <a:tcP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F7"/>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32856"/>
            <a:ext cx="9144000" cy="1867648"/>
          </a:xfrm>
        </p:spPr>
        <p:txBody>
          <a:bodyPr/>
          <a:lstStyle/>
          <a:p>
            <a:pPr algn="ctr"/>
            <a:r>
              <a:rPr lang="id-ID" b="1" dirty="0" smtClean="0">
                <a:solidFill>
                  <a:schemeClr val="tx1"/>
                </a:solidFill>
              </a:rPr>
              <a:t>BAB III </a:t>
            </a:r>
            <a:r>
              <a:rPr lang="en-GB" b="1" dirty="0" smtClean="0">
                <a:solidFill>
                  <a:schemeClr val="tx1"/>
                </a:solidFill>
              </a:rPr>
              <a:t/>
            </a:r>
            <a:br>
              <a:rPr lang="en-GB" b="1" dirty="0" smtClean="0">
                <a:solidFill>
                  <a:schemeClr val="tx1"/>
                </a:solidFill>
              </a:rPr>
            </a:br>
            <a:r>
              <a:rPr lang="id-ID" b="1" dirty="0" smtClean="0">
                <a:solidFill>
                  <a:schemeClr val="tx1"/>
                </a:solidFill>
              </a:rPr>
              <a:t>MEKANISME PENILAIAN TINGKAT MATURITAS PENYELENGGARAAN SPIP</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539552" y="2852937"/>
            <a:ext cx="7632848" cy="2232248"/>
          </a:xfrm>
          <a:prstGeom prst="rect">
            <a:avLst/>
          </a:prstGeom>
          <a:solidFill>
            <a:srgbClr val="D8D8D8"/>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1" i="1" u="none" strike="noStrike" cap="none" normalizeH="0" baseline="0" smtClean="0">
                <a:ln>
                  <a:noFill/>
                </a:ln>
                <a:solidFill>
                  <a:schemeClr val="tx1"/>
                </a:solidFill>
                <a:effectLst/>
                <a:latin typeface="Iskoola Pota" pitchFamily="34" charset="0"/>
                <a:cs typeface="Arial" pitchFamily="34" charset="0"/>
              </a:rPr>
              <a:t>Indikator Keberhasilan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2400" b="0" i="1" u="none" strike="noStrike" cap="none" normalizeH="0" baseline="0" smtClean="0">
                <a:ln>
                  <a:noFill/>
                </a:ln>
                <a:solidFill>
                  <a:schemeClr val="tx1"/>
                </a:solidFill>
                <a:effectLst/>
                <a:latin typeface="Iskoola Pota" pitchFamily="34" charset="0"/>
                <a:cs typeface="Arial" pitchFamily="34" charset="0"/>
              </a:rPr>
              <a:t>Setelah mengikuti materi ini, peserta diharapkan mampu memahami langkah-langkah dalam melakukan penilaian maturitas SPIP.</a:t>
            </a:r>
            <a:endParaRPr kumimoji="0" lang="id-ID" sz="36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899" y="332656"/>
            <a:ext cx="9127101" cy="990600"/>
          </a:xfrm>
        </p:spPr>
        <p:txBody>
          <a:bodyPr>
            <a:normAutofit/>
          </a:bodyPr>
          <a:lstStyle/>
          <a:p>
            <a:pPr algn="ctr" eaLnBrk="1" fontAlgn="auto" hangingPunct="1">
              <a:spcAft>
                <a:spcPts val="0"/>
              </a:spcAft>
              <a:defRPr/>
            </a:pPr>
            <a:r>
              <a:rPr lang="id-ID" sz="2800" b="1" dirty="0" smtClean="0">
                <a:solidFill>
                  <a:schemeClr val="tx1"/>
                </a:solidFill>
                <a:latin typeface="Arial" panose="020B0604020202020204" pitchFamily="34" charset="0"/>
                <a:cs typeface="Arial" panose="020B0604020202020204" pitchFamily="34" charset="0"/>
              </a:rPr>
              <a:t>BAHAN AJAR PENILAIAN MATURITAS SPIP</a:t>
            </a:r>
            <a:endParaRPr lang="id-ID" sz="2800" b="1" dirty="0">
              <a:solidFill>
                <a:schemeClr val="tx1"/>
              </a:solidFill>
              <a:latin typeface="Arial" panose="020B0604020202020204" pitchFamily="34" charset="0"/>
              <a:cs typeface="Arial" panose="020B0604020202020204" pitchFamily="34" charset="0"/>
            </a:endParaRPr>
          </a:p>
        </p:txBody>
      </p:sp>
      <p:sp>
        <p:nvSpPr>
          <p:cNvPr id="5" name="Content Placeholder 1"/>
          <p:cNvSpPr>
            <a:spLocks noGrp="1"/>
          </p:cNvSpPr>
          <p:nvPr>
            <p:ph sz="quarter" idx="1"/>
          </p:nvPr>
        </p:nvSpPr>
        <p:spPr>
          <a:xfrm>
            <a:off x="222731" y="1556792"/>
            <a:ext cx="8715436" cy="4527448"/>
          </a:xfrm>
          <a:ln>
            <a:solidFill>
              <a:schemeClr val="tx1"/>
            </a:solidFill>
            <a:prstDash val="sysDash"/>
          </a:ln>
        </p:spPr>
        <p:txBody>
          <a:bodyPr/>
          <a:lstStyle/>
          <a:p>
            <a:pPr marL="0" indent="0" defTabSz="993775">
              <a:buClrTx/>
              <a:buSzPct val="100000"/>
              <a:buNone/>
            </a:pPr>
            <a:r>
              <a:rPr lang="en-US" sz="2400" b="1" dirty="0" smtClean="0">
                <a:latin typeface="+mj-lt"/>
              </a:rPr>
              <a:t>MEKANISME PENILAIAN TINGKAT MATURITAS </a:t>
            </a:r>
            <a:r>
              <a:rPr lang="id-ID" sz="2400" b="1" dirty="0" smtClean="0">
                <a:latin typeface="+mj-lt"/>
              </a:rPr>
              <a:t> PENYELENGGARAAN </a:t>
            </a:r>
            <a:r>
              <a:rPr lang="en-US" sz="2400" b="1" dirty="0" smtClean="0">
                <a:latin typeface="+mj-lt"/>
              </a:rPr>
              <a:t>SPIP</a:t>
            </a:r>
          </a:p>
          <a:p>
            <a:pPr marL="371475" indent="0" defTabSz="993775">
              <a:buClrTx/>
              <a:buSzPct val="100000"/>
              <a:buNone/>
            </a:pPr>
            <a:r>
              <a:rPr lang="id-ID" sz="2400" dirty="0" smtClean="0">
                <a:latin typeface="+mj-lt"/>
              </a:rPr>
              <a:t>T</a:t>
            </a:r>
            <a:r>
              <a:rPr lang="fi-FI" sz="2400" dirty="0" smtClean="0">
                <a:latin typeface="+mj-lt"/>
              </a:rPr>
              <a:t>ahapan teknis penilaian. Penilaian dimulai dari penilaian persepsi K/L/Pemda tentang tingkat maturitas SPIP kemudian dengan pengumpulan data untuk keperluan mendukung persepsi dimaksud.</a:t>
            </a:r>
            <a:endParaRPr lang="en-US" sz="2400" dirty="0" smtClean="0">
              <a:latin typeface="+mj-lt"/>
            </a:endParaRPr>
          </a:p>
          <a:p>
            <a:pPr marL="993775" indent="-993775">
              <a:buClrTx/>
              <a:buSzPct val="100000"/>
              <a:buNone/>
            </a:pPr>
            <a:r>
              <a:rPr lang="id-ID" sz="2400" b="1" dirty="0" smtClean="0">
                <a:latin typeface="+mj-lt"/>
              </a:rPr>
              <a:t>STRATEGI PENINGKATAN MATURITAS PENYELENGGARAAN SPIP</a:t>
            </a:r>
            <a:endParaRPr lang="en-US" sz="2400" b="1" dirty="0" smtClean="0">
              <a:latin typeface="+mj-lt"/>
            </a:endParaRPr>
          </a:p>
          <a:p>
            <a:pPr marL="371475" indent="0">
              <a:buClrTx/>
              <a:buSzPct val="100000"/>
              <a:buNone/>
            </a:pPr>
            <a:r>
              <a:rPr lang="id-ID" sz="2400" dirty="0" smtClean="0">
                <a:latin typeface="Calibri" pitchFamily="34" charset="0"/>
              </a:rPr>
              <a:t>T</a:t>
            </a:r>
            <a:r>
              <a:rPr lang="en-US" sz="2400" dirty="0" err="1" smtClean="0">
                <a:latin typeface="Calibri" pitchFamily="34" charset="0"/>
              </a:rPr>
              <a:t>ujuan</a:t>
            </a:r>
            <a:r>
              <a:rPr lang="en-US" sz="2400" dirty="0" smtClean="0">
                <a:latin typeface="Calibri" pitchFamily="34" charset="0"/>
              </a:rPr>
              <a:t> </a:t>
            </a:r>
            <a:r>
              <a:rPr lang="en-US" sz="2400" dirty="0" err="1" smtClean="0">
                <a:latin typeface="Calibri" pitchFamily="34" charset="0"/>
              </a:rPr>
              <a:t>dan</a:t>
            </a:r>
            <a:r>
              <a:rPr lang="en-US" sz="2400" dirty="0" smtClean="0">
                <a:latin typeface="Calibri" pitchFamily="34" charset="0"/>
              </a:rPr>
              <a:t> </a:t>
            </a:r>
            <a:r>
              <a:rPr lang="en-US" sz="2400" dirty="0" err="1" smtClean="0">
                <a:latin typeface="Calibri" pitchFamily="34" charset="0"/>
              </a:rPr>
              <a:t>strategi</a:t>
            </a:r>
            <a:r>
              <a:rPr lang="en-US" sz="2400" dirty="0" smtClean="0">
                <a:latin typeface="Calibri" pitchFamily="34" charset="0"/>
              </a:rPr>
              <a:t> </a:t>
            </a:r>
            <a:r>
              <a:rPr lang="en-US" sz="2400" dirty="0" err="1" smtClean="0">
                <a:latin typeface="Calibri" pitchFamily="34" charset="0"/>
              </a:rPr>
              <a:t>peningkatan</a:t>
            </a:r>
            <a:r>
              <a:rPr lang="en-US" sz="2400" dirty="0" smtClean="0">
                <a:latin typeface="Calibri" pitchFamily="34" charset="0"/>
              </a:rPr>
              <a:t> </a:t>
            </a:r>
            <a:r>
              <a:rPr lang="en-US" sz="2400" dirty="0" err="1" smtClean="0">
                <a:latin typeface="Calibri" pitchFamily="34" charset="0"/>
              </a:rPr>
              <a:t>maturitas</a:t>
            </a:r>
            <a:r>
              <a:rPr lang="en-US" sz="2400" dirty="0" smtClean="0">
                <a:latin typeface="Calibri" pitchFamily="34" charset="0"/>
              </a:rPr>
              <a:t> </a:t>
            </a:r>
            <a:r>
              <a:rPr lang="en-US" sz="2400" dirty="0" err="1" smtClean="0">
                <a:latin typeface="Calibri" pitchFamily="34" charset="0"/>
              </a:rPr>
              <a:t>penyelenggaraan</a:t>
            </a:r>
            <a:r>
              <a:rPr lang="en-US" sz="2400" dirty="0" smtClean="0">
                <a:latin typeface="Calibri" pitchFamily="34" charset="0"/>
              </a:rPr>
              <a:t> SPIP </a:t>
            </a:r>
            <a:r>
              <a:rPr lang="en-US" sz="2400" dirty="0" err="1" smtClean="0">
                <a:latin typeface="Calibri" pitchFamily="34" charset="0"/>
              </a:rPr>
              <a:t>dari</a:t>
            </a:r>
            <a:r>
              <a:rPr lang="en-US" sz="2400" dirty="0" smtClean="0">
                <a:latin typeface="Calibri" pitchFamily="34" charset="0"/>
              </a:rPr>
              <a:t> </a:t>
            </a:r>
            <a:r>
              <a:rPr lang="en-US" sz="2400" dirty="0" err="1" smtClean="0">
                <a:latin typeface="Calibri" pitchFamily="34" charset="0"/>
              </a:rPr>
              <a:t>suatu</a:t>
            </a:r>
            <a:r>
              <a:rPr lang="en-US" sz="2400" dirty="0" smtClean="0">
                <a:latin typeface="Calibri" pitchFamily="34" charset="0"/>
              </a:rPr>
              <a:t> level </a:t>
            </a:r>
            <a:r>
              <a:rPr lang="en-US" sz="2400" dirty="0" err="1" smtClean="0">
                <a:latin typeface="Calibri" pitchFamily="34" charset="0"/>
              </a:rPr>
              <a:t>ke</a:t>
            </a:r>
            <a:r>
              <a:rPr lang="en-US" sz="2400" dirty="0" smtClean="0">
                <a:latin typeface="Calibri" pitchFamily="34" charset="0"/>
              </a:rPr>
              <a:t> level </a:t>
            </a:r>
            <a:r>
              <a:rPr lang="en-US" sz="2400" dirty="0" err="1" smtClean="0">
                <a:latin typeface="Calibri" pitchFamily="34" charset="0"/>
              </a:rPr>
              <a:t>berikutnya</a:t>
            </a:r>
            <a:r>
              <a:rPr lang="en-US" sz="2400" dirty="0" smtClean="0">
                <a:latin typeface="Calibri" pitchFamily="34" charset="0"/>
              </a:rPr>
              <a:t>.</a:t>
            </a:r>
          </a:p>
          <a:p>
            <a:pPr marL="898525" indent="-898525">
              <a:buClrTx/>
              <a:buSzPct val="100000"/>
              <a:buNone/>
            </a:pPr>
            <a:endParaRPr lang="en-US" sz="24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332656"/>
            <a:ext cx="8153400" cy="720080"/>
          </a:xfrm>
        </p:spPr>
        <p:txBody>
          <a:bodyPr/>
          <a:lstStyle/>
          <a:p>
            <a:pPr>
              <a:buNone/>
            </a:pPr>
            <a:r>
              <a:rPr lang="id-ID" sz="3200" b="1" dirty="0" smtClean="0">
                <a:latin typeface="+mj-lt"/>
              </a:rPr>
              <a:t>TAHAPAN PENILAIAN</a:t>
            </a:r>
          </a:p>
          <a:p>
            <a:pPr>
              <a:buNone/>
            </a:pPr>
            <a:endParaRPr lang="id-ID" dirty="0">
              <a:latin typeface="+mj-lt"/>
            </a:endParaRPr>
          </a:p>
        </p:txBody>
      </p:sp>
      <p:pic>
        <p:nvPicPr>
          <p:cNvPr id="4" name="Picture 2"/>
          <p:cNvPicPr>
            <a:picLocks noChangeAspect="1" noChangeArrowheads="1"/>
          </p:cNvPicPr>
          <p:nvPr/>
        </p:nvPicPr>
        <p:blipFill>
          <a:blip r:embed="rId2" cstate="print"/>
          <a:srcRect l="33394" t="22266" r="28462" b="7844"/>
          <a:stretch>
            <a:fillRect/>
          </a:stretch>
        </p:blipFill>
        <p:spPr bwMode="auto">
          <a:xfrm>
            <a:off x="539552" y="1470640"/>
            <a:ext cx="7632848" cy="48386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smtClean="0">
                <a:solidFill>
                  <a:schemeClr val="tx1"/>
                </a:solidFill>
              </a:rPr>
              <a:t>A. TAHAP PERSIAPAN</a:t>
            </a:r>
            <a:endParaRPr lang="id-ID" sz="3200" b="1" dirty="0">
              <a:solidFill>
                <a:schemeClr val="tx1"/>
              </a:solidFill>
            </a:endParaRPr>
          </a:p>
        </p:txBody>
      </p:sp>
      <p:sp>
        <p:nvSpPr>
          <p:cNvPr id="3" name="Content Placeholder 2"/>
          <p:cNvSpPr>
            <a:spLocks noGrp="1"/>
          </p:cNvSpPr>
          <p:nvPr>
            <p:ph sz="quarter" idx="1"/>
          </p:nvPr>
        </p:nvSpPr>
        <p:spPr>
          <a:xfrm>
            <a:off x="612648" y="1600200"/>
            <a:ext cx="8153400" cy="4277072"/>
          </a:xfrm>
          <a:ln>
            <a:solidFill>
              <a:schemeClr val="tx1"/>
            </a:solidFill>
            <a:prstDash val="sysDash"/>
          </a:ln>
        </p:spPr>
        <p:txBody>
          <a:bodyPr/>
          <a:lstStyle/>
          <a:p>
            <a:pPr lvl="0"/>
            <a:r>
              <a:rPr lang="en-US" dirty="0" err="1" smtClean="0">
                <a:latin typeface="+mj-lt"/>
              </a:rPr>
              <a:t>Penetapan</a:t>
            </a:r>
            <a:r>
              <a:rPr lang="en-US" dirty="0" smtClean="0">
                <a:latin typeface="+mj-lt"/>
              </a:rPr>
              <a:t> </a:t>
            </a:r>
            <a:r>
              <a:rPr lang="en-US" dirty="0" err="1" smtClean="0">
                <a:latin typeface="+mj-lt"/>
              </a:rPr>
              <a:t>satuan</a:t>
            </a:r>
            <a:r>
              <a:rPr lang="en-US" dirty="0" smtClean="0">
                <a:latin typeface="+mj-lt"/>
              </a:rPr>
              <a:t> </a:t>
            </a:r>
            <a:r>
              <a:rPr lang="en-US" dirty="0" err="1" smtClean="0">
                <a:latin typeface="+mj-lt"/>
              </a:rPr>
              <a:t>kerja</a:t>
            </a:r>
            <a:r>
              <a:rPr lang="en-US" dirty="0" smtClean="0">
                <a:latin typeface="+mj-lt"/>
              </a:rPr>
              <a:t> </a:t>
            </a:r>
            <a:r>
              <a:rPr lang="en-US" dirty="0" err="1" smtClean="0">
                <a:latin typeface="+mj-lt"/>
              </a:rPr>
              <a:t>sebagai</a:t>
            </a:r>
            <a:r>
              <a:rPr lang="en-US" dirty="0" smtClean="0">
                <a:latin typeface="+mj-lt"/>
              </a:rPr>
              <a:t> </a:t>
            </a:r>
            <a:r>
              <a:rPr lang="en-US" dirty="0" err="1" smtClean="0">
                <a:latin typeface="+mj-lt"/>
              </a:rPr>
              <a:t>sampel</a:t>
            </a:r>
            <a:r>
              <a:rPr lang="en-US" dirty="0" smtClean="0">
                <a:latin typeface="+mj-lt"/>
              </a:rPr>
              <a:t>;</a:t>
            </a:r>
            <a:endParaRPr lang="id-ID" dirty="0" smtClean="0">
              <a:latin typeface="+mj-lt"/>
            </a:endParaRPr>
          </a:p>
          <a:p>
            <a:pPr lvl="0"/>
            <a:r>
              <a:rPr lang="en-US" dirty="0" err="1" smtClean="0">
                <a:latin typeface="+mj-lt"/>
              </a:rPr>
              <a:t>Penyiapan</a:t>
            </a:r>
            <a:r>
              <a:rPr lang="en-US" dirty="0" smtClean="0">
                <a:latin typeface="+mj-lt"/>
              </a:rPr>
              <a:t> </a:t>
            </a:r>
            <a:r>
              <a:rPr lang="en-US" dirty="0" err="1" smtClean="0">
                <a:latin typeface="+mj-lt"/>
              </a:rPr>
              <a:t>tim</a:t>
            </a:r>
            <a:r>
              <a:rPr lang="en-US" dirty="0" smtClean="0">
                <a:latin typeface="+mj-lt"/>
              </a:rPr>
              <a:t> </a:t>
            </a:r>
            <a:r>
              <a:rPr lang="en-US" i="1" dirty="0" smtClean="0">
                <a:latin typeface="+mj-lt"/>
              </a:rPr>
              <a:t>assessor</a:t>
            </a:r>
            <a:r>
              <a:rPr lang="en-US" dirty="0" smtClean="0">
                <a:latin typeface="+mj-lt"/>
              </a:rPr>
              <a:t>;</a:t>
            </a:r>
            <a:endParaRPr lang="id-ID" dirty="0" smtClean="0">
              <a:latin typeface="+mj-lt"/>
            </a:endParaRPr>
          </a:p>
          <a:p>
            <a:pPr lvl="0"/>
            <a:r>
              <a:rPr lang="en-US" dirty="0" err="1" smtClean="0">
                <a:latin typeface="+mj-lt"/>
              </a:rPr>
              <a:t>Pembentukan</a:t>
            </a:r>
            <a:r>
              <a:rPr lang="en-US" dirty="0" smtClean="0">
                <a:latin typeface="+mj-lt"/>
              </a:rPr>
              <a:t> </a:t>
            </a:r>
            <a:r>
              <a:rPr lang="en-US" dirty="0" err="1" smtClean="0">
                <a:latin typeface="+mj-lt"/>
              </a:rPr>
              <a:t>tim</a:t>
            </a:r>
            <a:r>
              <a:rPr lang="en-US" dirty="0" smtClean="0">
                <a:latin typeface="+mj-lt"/>
              </a:rPr>
              <a:t> yang </a:t>
            </a:r>
            <a:r>
              <a:rPr lang="en-US" dirty="0" err="1" smtClean="0">
                <a:latin typeface="+mj-lt"/>
              </a:rPr>
              <a:t>akan</a:t>
            </a:r>
            <a:r>
              <a:rPr lang="en-US" dirty="0" smtClean="0">
                <a:latin typeface="+mj-lt"/>
              </a:rPr>
              <a:t> </a:t>
            </a:r>
            <a:r>
              <a:rPr lang="en-US" dirty="0" err="1" smtClean="0">
                <a:latin typeface="+mj-lt"/>
              </a:rPr>
              <a:t>menjadi</a:t>
            </a:r>
            <a:r>
              <a:rPr lang="en-US" dirty="0" smtClean="0">
                <a:latin typeface="+mj-lt"/>
              </a:rPr>
              <a:t> </a:t>
            </a:r>
            <a:r>
              <a:rPr lang="en-US" dirty="0" err="1" smtClean="0">
                <a:latin typeface="+mj-lt"/>
              </a:rPr>
              <a:t>rekan</a:t>
            </a:r>
            <a:r>
              <a:rPr lang="en-US" dirty="0" smtClean="0">
                <a:latin typeface="+mj-lt"/>
              </a:rPr>
              <a:t> </a:t>
            </a:r>
            <a:r>
              <a:rPr lang="en-US" dirty="0" err="1" smtClean="0">
                <a:latin typeface="+mj-lt"/>
              </a:rPr>
              <a:t>kerja</a:t>
            </a:r>
            <a:r>
              <a:rPr lang="en-US" dirty="0" smtClean="0">
                <a:latin typeface="+mj-lt"/>
              </a:rPr>
              <a:t> (</a:t>
            </a:r>
            <a:r>
              <a:rPr lang="en-US" i="1" dirty="0" smtClean="0">
                <a:latin typeface="+mj-lt"/>
              </a:rPr>
              <a:t>counterpart</a:t>
            </a:r>
            <a:r>
              <a:rPr lang="en-US" dirty="0" smtClean="0">
                <a:latin typeface="+mj-lt"/>
              </a:rPr>
              <a:t>);</a:t>
            </a:r>
            <a:endParaRPr lang="id-ID" dirty="0" smtClean="0">
              <a:latin typeface="+mj-lt"/>
            </a:endParaRPr>
          </a:p>
          <a:p>
            <a:pPr lvl="0"/>
            <a:r>
              <a:rPr lang="en-US" dirty="0" err="1" smtClean="0">
                <a:latin typeface="+mj-lt"/>
              </a:rPr>
              <a:t>Penetapan</a:t>
            </a:r>
            <a:r>
              <a:rPr lang="en-US" dirty="0" smtClean="0">
                <a:latin typeface="+mj-lt"/>
              </a:rPr>
              <a:t> </a:t>
            </a:r>
            <a:r>
              <a:rPr lang="en-US" dirty="0" err="1" smtClean="0">
                <a:latin typeface="+mj-lt"/>
              </a:rPr>
              <a:t>rencana</a:t>
            </a:r>
            <a:r>
              <a:rPr lang="en-US" dirty="0" smtClean="0">
                <a:latin typeface="+mj-lt"/>
              </a:rPr>
              <a:t> </a:t>
            </a:r>
            <a:r>
              <a:rPr lang="en-US" dirty="0" err="1" smtClean="0">
                <a:latin typeface="+mj-lt"/>
              </a:rPr>
              <a:t>tindak</a:t>
            </a:r>
            <a:r>
              <a:rPr lang="en-US" dirty="0" smtClean="0">
                <a:latin typeface="+mj-lt"/>
              </a:rPr>
              <a:t> (</a:t>
            </a:r>
            <a:r>
              <a:rPr lang="en-US" i="1" dirty="0" smtClean="0">
                <a:latin typeface="+mj-lt"/>
              </a:rPr>
              <a:t>action plan</a:t>
            </a:r>
            <a:r>
              <a:rPr lang="en-US" dirty="0" smtClean="0">
                <a:latin typeface="+mj-lt"/>
              </a:rPr>
              <a:t>) </a:t>
            </a:r>
            <a:r>
              <a:rPr lang="en-US" dirty="0" err="1" smtClean="0">
                <a:latin typeface="+mj-lt"/>
              </a:rPr>
              <a:t>penilaian</a:t>
            </a:r>
            <a:r>
              <a:rPr lang="en-US" dirty="0" smtClean="0">
                <a:latin typeface="+mj-lt"/>
              </a:rPr>
              <a:t>; </a:t>
            </a:r>
            <a:r>
              <a:rPr lang="en-US" dirty="0" err="1" smtClean="0">
                <a:latin typeface="+mj-lt"/>
              </a:rPr>
              <a:t>dan</a:t>
            </a:r>
            <a:endParaRPr lang="id-ID" dirty="0" smtClean="0">
              <a:latin typeface="+mj-lt"/>
            </a:endParaRPr>
          </a:p>
          <a:p>
            <a:pPr lvl="0"/>
            <a:r>
              <a:rPr lang="en-US" dirty="0" err="1" smtClean="0">
                <a:latin typeface="+mj-lt"/>
              </a:rPr>
              <a:t>Presentasi</a:t>
            </a:r>
            <a:r>
              <a:rPr lang="en-US" dirty="0" smtClean="0">
                <a:latin typeface="+mj-lt"/>
              </a:rPr>
              <a:t> </a:t>
            </a:r>
            <a:r>
              <a:rPr lang="en-US" dirty="0" err="1" smtClean="0">
                <a:latin typeface="+mj-lt"/>
              </a:rPr>
              <a:t>awal</a:t>
            </a:r>
            <a:r>
              <a:rPr lang="en-US" dirty="0" smtClean="0">
                <a:latin typeface="+mj-lt"/>
              </a:rPr>
              <a:t> (</a:t>
            </a:r>
            <a:r>
              <a:rPr lang="en-US" i="1" dirty="0" smtClean="0">
                <a:latin typeface="+mj-lt"/>
              </a:rPr>
              <a:t>entry meeting</a:t>
            </a:r>
            <a:r>
              <a:rPr lang="en-US" dirty="0" smtClean="0">
                <a:latin typeface="+mj-lt"/>
              </a:rPr>
              <a:t>) </a:t>
            </a:r>
            <a:r>
              <a:rPr lang="en-US" dirty="0" err="1" smtClean="0">
                <a:latin typeface="+mj-lt"/>
              </a:rPr>
              <a:t>berupa</a:t>
            </a:r>
            <a:r>
              <a:rPr lang="en-US" dirty="0" smtClean="0">
                <a:latin typeface="+mj-lt"/>
              </a:rPr>
              <a:t> </a:t>
            </a:r>
            <a:r>
              <a:rPr lang="en-US" dirty="0" err="1" smtClean="0">
                <a:latin typeface="+mj-lt"/>
              </a:rPr>
              <a:t>pemaparan</a:t>
            </a:r>
            <a:r>
              <a:rPr lang="en-US" dirty="0" smtClean="0">
                <a:latin typeface="+mj-lt"/>
              </a:rPr>
              <a:t> </a:t>
            </a:r>
            <a:r>
              <a:rPr lang="en-US" dirty="0" err="1" smtClean="0">
                <a:latin typeface="+mj-lt"/>
              </a:rPr>
              <a:t>rencana</a:t>
            </a:r>
            <a:r>
              <a:rPr lang="en-US" dirty="0" smtClean="0">
                <a:latin typeface="+mj-lt"/>
              </a:rPr>
              <a:t> </a:t>
            </a:r>
            <a:r>
              <a:rPr lang="en-US" dirty="0" err="1" smtClean="0">
                <a:latin typeface="+mj-lt"/>
              </a:rPr>
              <a:t>tindak</a:t>
            </a:r>
            <a:r>
              <a:rPr lang="en-US" dirty="0" smtClean="0">
                <a:latin typeface="+mj-lt"/>
              </a:rPr>
              <a:t> </a:t>
            </a:r>
            <a:r>
              <a:rPr lang="en-US" dirty="0" err="1" smtClean="0">
                <a:latin typeface="+mj-lt"/>
              </a:rPr>
              <a:t>penilaian</a:t>
            </a:r>
            <a:r>
              <a:rPr lang="en-US" dirty="0" smtClean="0">
                <a:latin typeface="+mj-lt"/>
              </a:rPr>
              <a:t>.</a:t>
            </a:r>
            <a:endParaRPr lang="id-ID" dirty="0" smtClean="0">
              <a:latin typeface="+mj-lt"/>
            </a:endParaRPr>
          </a:p>
          <a:p>
            <a:endParaRPr lang="id-ID"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428596" y="332656"/>
            <a:ext cx="7786742" cy="990600"/>
          </a:xfrm>
        </p:spPr>
        <p:txBody>
          <a:bodyPr>
            <a:normAutofit/>
          </a:bodyPr>
          <a:lstStyle/>
          <a:p>
            <a:pPr eaLnBrk="1" fontAlgn="auto" hangingPunct="1">
              <a:spcAft>
                <a:spcPts val="0"/>
              </a:spcAft>
              <a:defRPr/>
            </a:pPr>
            <a:r>
              <a:rPr lang="id-ID" sz="2800" b="1" dirty="0" smtClean="0">
                <a:solidFill>
                  <a:schemeClr val="tx1"/>
                </a:solidFill>
              </a:rPr>
              <a:t>B. TAHAP PENILAIAN</a:t>
            </a:r>
            <a:endParaRPr lang="id-ID" sz="2800" b="1" dirty="0">
              <a:solidFill>
                <a:schemeClr val="tx1"/>
              </a:solidFill>
            </a:endParaRPr>
          </a:p>
        </p:txBody>
      </p:sp>
      <p:pic>
        <p:nvPicPr>
          <p:cNvPr id="1027" name="Picture 3"/>
          <p:cNvPicPr>
            <a:picLocks noChangeAspect="1" noChangeArrowheads="1"/>
          </p:cNvPicPr>
          <p:nvPr/>
        </p:nvPicPr>
        <p:blipFill>
          <a:blip r:embed="rId2" cstate="print"/>
          <a:srcRect r="34624"/>
          <a:stretch>
            <a:fillRect/>
          </a:stretch>
        </p:blipFill>
        <p:spPr bwMode="auto">
          <a:xfrm>
            <a:off x="622760" y="1928802"/>
            <a:ext cx="5163686" cy="3143271"/>
          </a:xfrm>
          <a:prstGeom prst="rect">
            <a:avLst/>
          </a:prstGeom>
          <a:noFill/>
          <a:ln w="9525">
            <a:noFill/>
            <a:miter lim="800000"/>
            <a:headEnd/>
            <a:tailEnd/>
          </a:ln>
          <a:effectLst/>
        </p:spPr>
      </p:pic>
      <p:sp>
        <p:nvSpPr>
          <p:cNvPr id="4" name="Rectangle 3"/>
          <p:cNvSpPr/>
          <p:nvPr/>
        </p:nvSpPr>
        <p:spPr>
          <a:xfrm>
            <a:off x="428596" y="1357298"/>
            <a:ext cx="5357850" cy="4149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rPr>
              <a:t>1. </a:t>
            </a:r>
            <a:r>
              <a:rPr lang="id-ID" dirty="0" smtClean="0">
                <a:latin typeface="+mj-lt"/>
              </a:rPr>
              <a:t>Penilaian Pendahuluan Tingkat Maturitas SPIP</a:t>
            </a:r>
            <a:endParaRPr lang="id-ID" dirty="0">
              <a:latin typeface="+mj-lt"/>
            </a:endParaRPr>
          </a:p>
        </p:txBody>
      </p:sp>
      <p:sp>
        <p:nvSpPr>
          <p:cNvPr id="5" name="Rectangle 4"/>
          <p:cNvSpPr/>
          <p:nvPr/>
        </p:nvSpPr>
        <p:spPr>
          <a:xfrm>
            <a:off x="428596" y="1785926"/>
            <a:ext cx="5357850" cy="2643206"/>
          </a:xfrm>
          <a:prstGeom prst="rect">
            <a:avLst/>
          </a:prstGeom>
          <a:solidFill>
            <a:srgbClr val="94B6D2">
              <a:alpha val="1411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mj-lt"/>
            </a:endParaRPr>
          </a:p>
        </p:txBody>
      </p:sp>
      <p:sp>
        <p:nvSpPr>
          <p:cNvPr id="6" name="Rectangle 5"/>
          <p:cNvSpPr/>
          <p:nvPr/>
        </p:nvSpPr>
        <p:spPr>
          <a:xfrm>
            <a:off x="6143636" y="1357298"/>
            <a:ext cx="2286016" cy="5000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latin typeface="+mj-lt"/>
              </a:rPr>
              <a:t>2. </a:t>
            </a:r>
            <a:r>
              <a:rPr lang="en-US" dirty="0" err="1" smtClean="0">
                <a:latin typeface="+mj-lt"/>
              </a:rPr>
              <a:t>Pengujian</a:t>
            </a:r>
            <a:r>
              <a:rPr lang="en-US" dirty="0" smtClean="0">
                <a:latin typeface="+mj-lt"/>
              </a:rPr>
              <a:t>  </a:t>
            </a:r>
            <a:r>
              <a:rPr lang="en-US" dirty="0" err="1" smtClean="0">
                <a:latin typeface="+mj-lt"/>
              </a:rPr>
              <a:t>Bukti</a:t>
            </a:r>
            <a:r>
              <a:rPr lang="en-US" dirty="0" smtClean="0">
                <a:latin typeface="+mj-lt"/>
              </a:rPr>
              <a:t> </a:t>
            </a:r>
            <a:r>
              <a:rPr lang="en-US" dirty="0" err="1" smtClean="0">
                <a:latin typeface="+mj-lt"/>
              </a:rPr>
              <a:t>Maturitas</a:t>
            </a:r>
            <a:r>
              <a:rPr lang="en-US" dirty="0" smtClean="0">
                <a:latin typeface="+mj-lt"/>
              </a:rPr>
              <a:t> SPIP</a:t>
            </a:r>
            <a:endParaRPr lang="en-US" dirty="0">
              <a:latin typeface="+mj-lt"/>
            </a:endParaRPr>
          </a:p>
        </p:txBody>
      </p:sp>
      <p:sp>
        <p:nvSpPr>
          <p:cNvPr id="9" name="Flowchart: Document 8"/>
          <p:cNvSpPr/>
          <p:nvPr/>
        </p:nvSpPr>
        <p:spPr>
          <a:xfrm>
            <a:off x="6357950" y="5072074"/>
            <a:ext cx="2000264" cy="1071570"/>
          </a:xfrm>
          <a:prstGeom prst="flowChartDocumen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err="1" smtClean="0">
                <a:latin typeface="+mj-lt"/>
              </a:rPr>
              <a:t>Simpulan</a:t>
            </a:r>
            <a:r>
              <a:rPr lang="en-US" dirty="0" smtClean="0">
                <a:latin typeface="+mj-lt"/>
              </a:rPr>
              <a:t> Tingkat </a:t>
            </a:r>
            <a:r>
              <a:rPr lang="en-US" dirty="0" err="1" smtClean="0">
                <a:latin typeface="+mj-lt"/>
              </a:rPr>
              <a:t>Maturitas</a:t>
            </a:r>
            <a:endParaRPr lang="en-US" dirty="0">
              <a:latin typeface="+mj-lt"/>
            </a:endParaRPr>
          </a:p>
        </p:txBody>
      </p:sp>
      <p:sp>
        <p:nvSpPr>
          <p:cNvPr id="10" name="Rectangle 9"/>
          <p:cNvSpPr/>
          <p:nvPr/>
        </p:nvSpPr>
        <p:spPr>
          <a:xfrm>
            <a:off x="6286512" y="3214686"/>
            <a:ext cx="2214578" cy="15716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latin typeface="+mj-lt"/>
              </a:rPr>
              <a:t>- </a:t>
            </a:r>
            <a:r>
              <a:rPr lang="en-US" dirty="0" err="1" smtClean="0">
                <a:latin typeface="+mj-lt"/>
              </a:rPr>
              <a:t>Kuesioner</a:t>
            </a:r>
            <a:r>
              <a:rPr lang="en-US" dirty="0" smtClean="0">
                <a:latin typeface="+mj-lt"/>
              </a:rPr>
              <a:t> </a:t>
            </a:r>
            <a:r>
              <a:rPr lang="en-US" dirty="0" err="1" smtClean="0">
                <a:latin typeface="+mj-lt"/>
              </a:rPr>
              <a:t>Lanjutan</a:t>
            </a:r>
            <a:endParaRPr lang="en-US" dirty="0" smtClean="0">
              <a:latin typeface="+mj-lt"/>
            </a:endParaRPr>
          </a:p>
          <a:p>
            <a:pPr algn="ctr">
              <a:buFontTx/>
              <a:buChar char="-"/>
            </a:pPr>
            <a:r>
              <a:rPr lang="en-US" smtClean="0">
                <a:latin typeface="+mj-lt"/>
              </a:rPr>
              <a:t>Wawancara</a:t>
            </a:r>
            <a:endParaRPr lang="en-US" dirty="0" smtClean="0">
              <a:latin typeface="+mj-lt"/>
            </a:endParaRPr>
          </a:p>
          <a:p>
            <a:pPr algn="ctr">
              <a:buFontTx/>
              <a:buChar char="-"/>
            </a:pPr>
            <a:r>
              <a:rPr lang="en-US" dirty="0" err="1" smtClean="0">
                <a:latin typeface="+mj-lt"/>
              </a:rPr>
              <a:t>Analisis</a:t>
            </a:r>
            <a:r>
              <a:rPr lang="en-US" dirty="0" smtClean="0">
                <a:latin typeface="+mj-lt"/>
              </a:rPr>
              <a:t> </a:t>
            </a:r>
            <a:r>
              <a:rPr lang="en-US" dirty="0" err="1" smtClean="0">
                <a:latin typeface="+mj-lt"/>
              </a:rPr>
              <a:t>dokumen</a:t>
            </a:r>
            <a:endParaRPr lang="en-US" dirty="0" smtClean="0">
              <a:latin typeface="+mj-lt"/>
            </a:endParaRPr>
          </a:p>
          <a:p>
            <a:pPr algn="ctr">
              <a:buFontTx/>
              <a:buChar char="-"/>
            </a:pPr>
            <a:r>
              <a:rPr lang="en-US" dirty="0" smtClean="0">
                <a:latin typeface="+mj-lt"/>
              </a:rPr>
              <a:t> </a:t>
            </a:r>
            <a:r>
              <a:rPr lang="en-US" dirty="0" err="1" smtClean="0">
                <a:latin typeface="+mj-lt"/>
              </a:rPr>
              <a:t>Observasi</a:t>
            </a:r>
            <a:endParaRPr lang="en-US" dirty="0">
              <a:latin typeface="+mj-lt"/>
            </a:endParaRPr>
          </a:p>
        </p:txBody>
      </p:sp>
      <p:cxnSp>
        <p:nvCxnSpPr>
          <p:cNvPr id="13" name="Straight Arrow Connector 12"/>
          <p:cNvCxnSpPr/>
          <p:nvPr/>
        </p:nvCxnSpPr>
        <p:spPr>
          <a:xfrm rot="5400000">
            <a:off x="6072992" y="2571744"/>
            <a:ext cx="1285090"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6573058" y="492919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6858016" y="1928802"/>
            <a:ext cx="2285984" cy="523220"/>
          </a:xfrm>
          <a:prstGeom prst="rect">
            <a:avLst/>
          </a:prstGeom>
          <a:noFill/>
        </p:spPr>
        <p:txBody>
          <a:bodyPr wrap="square" rtlCol="0">
            <a:spAutoFit/>
          </a:bodyPr>
          <a:lstStyle/>
          <a:p>
            <a:r>
              <a:rPr lang="en-US" sz="1400" err="1" smtClean="0">
                <a:latin typeface="+mj-lt"/>
              </a:rPr>
              <a:t>Pemilihan</a:t>
            </a:r>
            <a:r>
              <a:rPr lang="en-US" sz="1400" smtClean="0">
                <a:latin typeface="+mj-lt"/>
              </a:rPr>
              <a:t> tekhnik pengumpulan bukti</a:t>
            </a:r>
            <a:endParaRPr lang="en-US" sz="1400" dirty="0">
              <a:latin typeface="+mj-lt"/>
            </a:endParaRPr>
          </a:p>
        </p:txBody>
      </p:sp>
      <p:sp>
        <p:nvSpPr>
          <p:cNvPr id="24" name="TextBox 23"/>
          <p:cNvSpPr txBox="1"/>
          <p:nvPr/>
        </p:nvSpPr>
        <p:spPr>
          <a:xfrm>
            <a:off x="6858016" y="2621157"/>
            <a:ext cx="1928826" cy="307777"/>
          </a:xfrm>
          <a:prstGeom prst="rect">
            <a:avLst/>
          </a:prstGeom>
          <a:noFill/>
        </p:spPr>
        <p:txBody>
          <a:bodyPr wrap="square" rtlCol="0">
            <a:spAutoFit/>
          </a:bodyPr>
          <a:lstStyle/>
          <a:p>
            <a:r>
              <a:rPr lang="en-US" sz="1400" err="1" smtClean="0">
                <a:latin typeface="+mj-lt"/>
              </a:rPr>
              <a:t>Pemilihan</a:t>
            </a:r>
            <a:r>
              <a:rPr lang="en-US" sz="1400" smtClean="0">
                <a:latin typeface="+mj-lt"/>
              </a:rPr>
              <a:t> fokus </a:t>
            </a:r>
            <a:r>
              <a:rPr lang="en-US" sz="1400" err="1" smtClean="0">
                <a:latin typeface="+mj-lt"/>
              </a:rPr>
              <a:t>yg</a:t>
            </a:r>
            <a:r>
              <a:rPr lang="en-US" sz="1400" smtClean="0">
                <a:latin typeface="+mj-lt"/>
              </a:rPr>
              <a:t> diuji</a:t>
            </a:r>
            <a:endParaRPr lang="en-US" sz="1400" dirty="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687634"/>
            <a:ext cx="8715436" cy="4405662"/>
          </a:xfrm>
          <a:ln>
            <a:solidFill>
              <a:schemeClr val="tx1"/>
            </a:solidFill>
            <a:prstDash val="sysDash"/>
          </a:ln>
        </p:spPr>
        <p:txBody>
          <a:bodyPr/>
          <a:lstStyle/>
          <a:p>
            <a:pPr marL="993775" indent="-993775">
              <a:buClrTx/>
              <a:buSzPct val="100000"/>
              <a:buNone/>
            </a:pPr>
            <a:r>
              <a:rPr lang="en-US" sz="2400" b="1" dirty="0" err="1" smtClean="0">
                <a:latin typeface="+mj-lt"/>
              </a:rPr>
              <a:t>Survai</a:t>
            </a:r>
            <a:r>
              <a:rPr lang="en-US" sz="2400" b="1" dirty="0" smtClean="0">
                <a:latin typeface="+mj-lt"/>
              </a:rPr>
              <a:t> </a:t>
            </a:r>
            <a:r>
              <a:rPr lang="en-US" sz="2400" b="1" dirty="0" err="1" smtClean="0">
                <a:latin typeface="+mj-lt"/>
              </a:rPr>
              <a:t>Persepsi</a:t>
            </a:r>
            <a:r>
              <a:rPr lang="en-US" sz="2400" b="1" dirty="0" smtClean="0">
                <a:latin typeface="+mj-lt"/>
              </a:rPr>
              <a:t> </a:t>
            </a:r>
            <a:r>
              <a:rPr lang="en-US" sz="2400" b="1" dirty="0" err="1" smtClean="0">
                <a:latin typeface="+mj-lt"/>
              </a:rPr>
              <a:t>Maturitas</a:t>
            </a:r>
            <a:r>
              <a:rPr lang="en-US" sz="2400" b="1" dirty="0" smtClean="0">
                <a:latin typeface="+mj-lt"/>
              </a:rPr>
              <a:t> SPIP   </a:t>
            </a:r>
          </a:p>
          <a:p>
            <a:pPr marL="0" indent="0">
              <a:buClrTx/>
              <a:buSzPct val="100000"/>
              <a:buNone/>
            </a:pPr>
            <a:r>
              <a:rPr lang="en-US" sz="2400" dirty="0" err="1" smtClean="0">
                <a:latin typeface="+mj-lt"/>
              </a:rPr>
              <a:t>Penilaian</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berdasarkan</a:t>
            </a:r>
            <a:r>
              <a:rPr lang="en-US" sz="2400" dirty="0" smtClean="0">
                <a:latin typeface="+mj-lt"/>
              </a:rPr>
              <a:t> </a:t>
            </a:r>
            <a:r>
              <a:rPr lang="en-US" sz="2400" dirty="0" err="1" smtClean="0">
                <a:latin typeface="+mj-lt"/>
              </a:rPr>
              <a:t>persepsi</a:t>
            </a:r>
            <a:r>
              <a:rPr lang="en-US" sz="2400" dirty="0" smtClean="0">
                <a:latin typeface="+mj-lt"/>
              </a:rPr>
              <a:t> </a:t>
            </a:r>
            <a:r>
              <a:rPr lang="en-US" sz="2400" dirty="0" err="1" smtClean="0">
                <a:latin typeface="+mj-lt"/>
              </a:rPr>
              <a:t>pihak</a:t>
            </a:r>
            <a:r>
              <a:rPr lang="en-US" sz="2400" dirty="0" smtClean="0">
                <a:latin typeface="+mj-lt"/>
              </a:rPr>
              <a:t> yang </a:t>
            </a:r>
            <a:r>
              <a:rPr lang="en-US" sz="2400" dirty="0" err="1" smtClean="0">
                <a:latin typeface="+mj-lt"/>
              </a:rPr>
              <a:t>mewakili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terhadap</a:t>
            </a:r>
            <a:r>
              <a:rPr lang="en-US" sz="2400" dirty="0" smtClean="0">
                <a:latin typeface="+mj-lt"/>
              </a:rPr>
              <a:t> </a:t>
            </a:r>
            <a:r>
              <a:rPr lang="en-US" sz="2400" dirty="0" err="1" smtClean="0">
                <a:latin typeface="+mj-lt"/>
              </a:rPr>
              <a:t>indikator</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setiap</a:t>
            </a:r>
            <a:r>
              <a:rPr lang="en-US" sz="2400" dirty="0" smtClean="0">
                <a:latin typeface="+mj-lt"/>
              </a:rPr>
              <a:t> </a:t>
            </a:r>
            <a:r>
              <a:rPr lang="en-US" sz="2400" dirty="0" err="1" smtClean="0">
                <a:latin typeface="+mj-lt"/>
              </a:rPr>
              <a:t>unsur</a:t>
            </a:r>
            <a:r>
              <a:rPr lang="en-US" sz="2400" dirty="0" smtClean="0">
                <a:latin typeface="+mj-lt"/>
              </a:rPr>
              <a:t> </a:t>
            </a:r>
            <a:r>
              <a:rPr lang="en-US" sz="2400" dirty="0" err="1" smtClean="0">
                <a:latin typeface="+mj-lt"/>
              </a:rPr>
              <a:t>penilaian</a:t>
            </a:r>
            <a:r>
              <a:rPr lang="en-US" sz="2400" dirty="0" smtClean="0">
                <a:latin typeface="+mj-lt"/>
              </a:rPr>
              <a:t> </a:t>
            </a:r>
            <a:r>
              <a:rPr lang="en-US" sz="2400" dirty="0" err="1" smtClean="0">
                <a:latin typeface="+mj-lt"/>
              </a:rPr>
              <a:t>maturitas</a:t>
            </a:r>
            <a:r>
              <a:rPr lang="en-US" sz="2400" dirty="0" smtClean="0">
                <a:latin typeface="+mj-lt"/>
              </a:rPr>
              <a:t> SPIP. </a:t>
            </a:r>
            <a:r>
              <a:rPr lang="en-US" sz="2400" dirty="0" err="1" smtClean="0">
                <a:latin typeface="+mj-lt"/>
              </a:rPr>
              <a:t>Responden</a:t>
            </a:r>
            <a:r>
              <a:rPr lang="en-US" sz="2400" dirty="0" smtClean="0">
                <a:latin typeface="+mj-lt"/>
              </a:rPr>
              <a:t> yang </a:t>
            </a:r>
            <a:r>
              <a:rPr lang="en-US" sz="2400" dirty="0" err="1" smtClean="0">
                <a:latin typeface="+mj-lt"/>
              </a:rPr>
              <a:t>mewakili</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harus</a:t>
            </a:r>
            <a:r>
              <a:rPr lang="en-US" sz="2400" dirty="0" smtClean="0">
                <a:latin typeface="+mj-lt"/>
              </a:rPr>
              <a:t> </a:t>
            </a:r>
            <a:r>
              <a:rPr lang="en-US" sz="2400" dirty="0" err="1" smtClean="0">
                <a:latin typeface="+mj-lt"/>
              </a:rPr>
              <a:t>lah</a:t>
            </a:r>
            <a:r>
              <a:rPr lang="en-US" sz="2400" dirty="0" smtClean="0">
                <a:latin typeface="+mj-lt"/>
              </a:rPr>
              <a:t> </a:t>
            </a:r>
            <a:r>
              <a:rPr lang="en-US" sz="2400" dirty="0" err="1" smtClean="0">
                <a:latin typeface="+mj-lt"/>
              </a:rPr>
              <a:t>pihak</a:t>
            </a:r>
            <a:r>
              <a:rPr lang="en-US" sz="2400" dirty="0" smtClean="0">
                <a:latin typeface="+mj-lt"/>
              </a:rPr>
              <a:t> yang paling </a:t>
            </a:r>
            <a:r>
              <a:rPr lang="en-US" sz="2400" dirty="0" err="1" smtClean="0">
                <a:latin typeface="+mj-lt"/>
              </a:rPr>
              <a:t>mengetahui</a:t>
            </a:r>
            <a:r>
              <a:rPr lang="en-US" sz="2400" dirty="0" smtClean="0">
                <a:latin typeface="+mj-lt"/>
              </a:rPr>
              <a:t> </a:t>
            </a:r>
            <a:r>
              <a:rPr lang="en-US" sz="2400" dirty="0" err="1" smtClean="0">
                <a:latin typeface="+mj-lt"/>
              </a:rPr>
              <a:t>implementasi</a:t>
            </a:r>
            <a:r>
              <a:rPr lang="en-US" sz="2400" dirty="0" smtClean="0">
                <a:latin typeface="+mj-lt"/>
              </a:rPr>
              <a:t> </a:t>
            </a:r>
            <a:r>
              <a:rPr lang="en-US" sz="2400" dirty="0" err="1" smtClean="0">
                <a:latin typeface="+mj-lt"/>
              </a:rPr>
              <a:t>dari</a:t>
            </a:r>
            <a:r>
              <a:rPr lang="en-US" sz="2400" dirty="0" smtClean="0">
                <a:latin typeface="+mj-lt"/>
              </a:rPr>
              <a:t> parameter yang </a:t>
            </a:r>
            <a:r>
              <a:rPr lang="en-US" sz="2400" dirty="0" err="1" smtClean="0">
                <a:latin typeface="+mj-lt"/>
              </a:rPr>
              <a:t>ditanyakan</a:t>
            </a:r>
            <a:r>
              <a:rPr lang="en-US" sz="2400" dirty="0" smtClean="0">
                <a:latin typeface="+mj-lt"/>
              </a:rPr>
              <a:t>.</a:t>
            </a:r>
          </a:p>
          <a:p>
            <a:pPr marL="0" indent="0">
              <a:buClrTx/>
              <a:buSzPct val="100000"/>
              <a:buNone/>
            </a:pPr>
            <a:r>
              <a:rPr lang="en-US" sz="2400" dirty="0" err="1" smtClean="0">
                <a:latin typeface="+mj-lt"/>
              </a:rPr>
              <a:t>Dilakukan</a:t>
            </a:r>
            <a:r>
              <a:rPr lang="en-US" sz="2400" dirty="0" smtClean="0">
                <a:latin typeface="+mj-lt"/>
              </a:rPr>
              <a:t> </a:t>
            </a:r>
            <a:r>
              <a:rPr lang="en-US" sz="2400" dirty="0" err="1" smtClean="0">
                <a:latin typeface="+mj-lt"/>
              </a:rPr>
              <a:t>secara</a:t>
            </a:r>
            <a:r>
              <a:rPr lang="en-US" sz="2400" dirty="0" smtClean="0">
                <a:latin typeface="+mj-lt"/>
              </a:rPr>
              <a:t> panel (</a:t>
            </a:r>
            <a:r>
              <a:rPr lang="en-US" sz="2400" dirty="0" err="1" smtClean="0">
                <a:latin typeface="+mj-lt"/>
              </a:rPr>
              <a:t>bersama-sama</a:t>
            </a:r>
            <a:r>
              <a:rPr lang="en-US" sz="2400" dirty="0" smtClean="0">
                <a:latin typeface="+mj-lt"/>
              </a:rPr>
              <a:t>) </a:t>
            </a:r>
            <a:r>
              <a:rPr lang="en-US" sz="2400" dirty="0" err="1" smtClean="0">
                <a:latin typeface="+mj-lt"/>
              </a:rPr>
              <a:t>maupun</a:t>
            </a:r>
            <a:r>
              <a:rPr lang="en-US" sz="2400" dirty="0" smtClean="0">
                <a:latin typeface="+mj-lt"/>
              </a:rPr>
              <a:t> </a:t>
            </a:r>
            <a:r>
              <a:rPr lang="en-US" sz="2400" dirty="0" err="1" smtClean="0">
                <a:latin typeface="+mj-lt"/>
              </a:rPr>
              <a:t>secara</a:t>
            </a:r>
            <a:r>
              <a:rPr lang="en-US" sz="2400" dirty="0" smtClean="0">
                <a:latin typeface="+mj-lt"/>
              </a:rPr>
              <a:t> </a:t>
            </a:r>
            <a:r>
              <a:rPr lang="en-US" sz="2400" dirty="0" err="1" smtClean="0">
                <a:latin typeface="+mj-lt"/>
              </a:rPr>
              <a:t>tersendiri</a:t>
            </a:r>
            <a:r>
              <a:rPr lang="en-US" sz="2400" dirty="0" smtClean="0">
                <a:latin typeface="+mj-lt"/>
              </a:rPr>
              <a:t> (individual). </a:t>
            </a:r>
          </a:p>
          <a:p>
            <a:pPr marL="0" indent="0">
              <a:buClrTx/>
              <a:buSzPct val="100000"/>
              <a:buNone/>
            </a:pPr>
            <a:r>
              <a:rPr lang="en-US" sz="2400" dirty="0" err="1" smtClean="0">
                <a:latin typeface="+mj-lt"/>
              </a:rPr>
              <a:t>Pengisian</a:t>
            </a:r>
            <a:r>
              <a:rPr lang="en-US" sz="2400" dirty="0" smtClean="0">
                <a:latin typeface="+mj-lt"/>
              </a:rPr>
              <a:t> </a:t>
            </a:r>
            <a:r>
              <a:rPr lang="en-US" sz="2400" dirty="0" err="1" smtClean="0">
                <a:latin typeface="+mj-lt"/>
              </a:rPr>
              <a:t>dapat</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atau</a:t>
            </a:r>
            <a:r>
              <a:rPr lang="en-US" sz="2400" dirty="0" smtClean="0">
                <a:latin typeface="+mj-lt"/>
              </a:rPr>
              <a:t> </a:t>
            </a:r>
            <a:r>
              <a:rPr lang="en-US" sz="2400" dirty="0" err="1" smtClean="0">
                <a:latin typeface="+mj-lt"/>
              </a:rPr>
              <a:t>tanpa</a:t>
            </a:r>
            <a:r>
              <a:rPr lang="en-US" sz="2400" dirty="0" smtClean="0">
                <a:latin typeface="+mj-lt"/>
              </a:rPr>
              <a:t> </a:t>
            </a:r>
            <a:r>
              <a:rPr lang="en-US" sz="2400" dirty="0" err="1" smtClean="0">
                <a:latin typeface="+mj-lt"/>
              </a:rPr>
              <a:t>didampingi</a:t>
            </a:r>
            <a:r>
              <a:rPr lang="en-US" sz="2400" dirty="0" smtClean="0">
                <a:latin typeface="+mj-lt"/>
              </a:rPr>
              <a:t> Tim </a:t>
            </a:r>
            <a:r>
              <a:rPr lang="en-US" sz="2400" dirty="0" err="1" smtClean="0">
                <a:latin typeface="+mj-lt"/>
              </a:rPr>
              <a:t>Penilai</a:t>
            </a:r>
            <a:r>
              <a:rPr lang="en-US" sz="2400" dirty="0" smtClean="0">
                <a:latin typeface="+mj-lt"/>
              </a:rPr>
              <a:t> </a:t>
            </a:r>
            <a:r>
              <a:rPr lang="en-US" sz="2400" dirty="0" err="1" smtClean="0">
                <a:latin typeface="+mj-lt"/>
              </a:rPr>
              <a:t>dari</a:t>
            </a:r>
            <a:r>
              <a:rPr lang="en-US" sz="2400" dirty="0" smtClean="0">
                <a:latin typeface="+mj-lt"/>
              </a:rPr>
              <a:t> BPKP. Tim </a:t>
            </a:r>
            <a:r>
              <a:rPr lang="en-US" sz="2400" dirty="0" err="1" smtClean="0">
                <a:latin typeface="+mj-lt"/>
              </a:rPr>
              <a:t>Penilai</a:t>
            </a:r>
            <a:r>
              <a:rPr lang="en-US" sz="2400" dirty="0" smtClean="0">
                <a:latin typeface="+mj-lt"/>
              </a:rPr>
              <a:t> BPKP </a:t>
            </a:r>
            <a:r>
              <a:rPr lang="en-US" sz="2400" dirty="0" err="1" smtClean="0">
                <a:latin typeface="+mj-lt"/>
              </a:rPr>
              <a:t>tidak</a:t>
            </a:r>
            <a:r>
              <a:rPr lang="en-US" sz="2400" dirty="0" smtClean="0">
                <a:latin typeface="+mj-lt"/>
              </a:rPr>
              <a:t> </a:t>
            </a:r>
            <a:r>
              <a:rPr lang="en-US" sz="2400" dirty="0" err="1" smtClean="0">
                <a:latin typeface="+mj-lt"/>
              </a:rPr>
              <a:t>diperkenankan</a:t>
            </a:r>
            <a:r>
              <a:rPr lang="en-US" sz="2400" dirty="0" smtClean="0">
                <a:latin typeface="+mj-lt"/>
              </a:rPr>
              <a:t> </a:t>
            </a:r>
            <a:r>
              <a:rPr lang="en-US" sz="2400" dirty="0" err="1" smtClean="0">
                <a:latin typeface="+mj-lt"/>
              </a:rPr>
              <a:t>mengarahkan</a:t>
            </a:r>
            <a:r>
              <a:rPr lang="en-US" sz="2400" dirty="0" smtClean="0">
                <a:latin typeface="+mj-lt"/>
              </a:rPr>
              <a:t> </a:t>
            </a:r>
            <a:r>
              <a:rPr lang="en-US" sz="2400" dirty="0" err="1" smtClean="0">
                <a:latin typeface="+mj-lt"/>
              </a:rPr>
              <a:t>jawaban</a:t>
            </a:r>
            <a:r>
              <a:rPr lang="en-US" sz="2400" dirty="0" smtClean="0">
                <a:latin typeface="+mj-lt"/>
              </a:rPr>
              <a:t> </a:t>
            </a:r>
            <a:r>
              <a:rPr lang="en-US" sz="2400" dirty="0" err="1" smtClean="0">
                <a:latin typeface="+mj-lt"/>
              </a:rPr>
              <a:t>responden</a:t>
            </a:r>
            <a:r>
              <a:rPr lang="en-US" sz="2400" dirty="0" smtClean="0">
                <a:latin typeface="+mj-lt"/>
              </a:rPr>
              <a:t>, </a:t>
            </a:r>
            <a:r>
              <a:rPr lang="en-US" sz="2400" dirty="0" err="1" smtClean="0">
                <a:latin typeface="+mj-lt"/>
              </a:rPr>
              <a:t>hanya</a:t>
            </a:r>
            <a:r>
              <a:rPr lang="en-US" sz="2400" dirty="0" smtClean="0">
                <a:latin typeface="+mj-lt"/>
              </a:rPr>
              <a:t> </a:t>
            </a:r>
            <a:r>
              <a:rPr lang="en-US" sz="2400" dirty="0" err="1" smtClean="0">
                <a:latin typeface="+mj-lt"/>
              </a:rPr>
              <a:t>bertugas</a:t>
            </a:r>
            <a:r>
              <a:rPr lang="en-US" sz="2400" dirty="0" smtClean="0">
                <a:latin typeface="+mj-lt"/>
              </a:rPr>
              <a:t> </a:t>
            </a:r>
            <a:r>
              <a:rPr lang="en-US" sz="2400" dirty="0" err="1" smtClean="0">
                <a:latin typeface="+mj-lt"/>
              </a:rPr>
              <a:t>menjelaskan</a:t>
            </a:r>
            <a:r>
              <a:rPr lang="en-US" sz="2400" dirty="0" smtClean="0">
                <a:latin typeface="+mj-lt"/>
              </a:rPr>
              <a:t> </a:t>
            </a:r>
            <a:r>
              <a:rPr lang="en-US" sz="2400" dirty="0" err="1" smtClean="0">
                <a:latin typeface="+mj-lt"/>
              </a:rPr>
              <a:t>maksud</a:t>
            </a:r>
            <a:r>
              <a:rPr lang="en-US" sz="2400" dirty="0" smtClean="0">
                <a:latin typeface="+mj-lt"/>
              </a:rPr>
              <a:t> </a:t>
            </a:r>
            <a:r>
              <a:rPr lang="en-US" sz="2400" dirty="0" err="1" smtClean="0">
                <a:latin typeface="+mj-lt"/>
              </a:rPr>
              <a:t>pertanyaan</a:t>
            </a:r>
            <a:r>
              <a:rPr lang="en-US" sz="2400" dirty="0" smtClean="0">
                <a:latin typeface="+mj-lt"/>
              </a:rPr>
              <a:t>.</a:t>
            </a:r>
          </a:p>
        </p:txBody>
      </p:sp>
      <p:sp>
        <p:nvSpPr>
          <p:cNvPr id="7" name="Title 3"/>
          <p:cNvSpPr>
            <a:spLocks noGrp="1"/>
          </p:cNvSpPr>
          <p:nvPr>
            <p:ph type="title"/>
          </p:nvPr>
        </p:nvSpPr>
        <p:spPr>
          <a:xfrm>
            <a:off x="107141" y="260648"/>
            <a:ext cx="8929718" cy="990600"/>
          </a:xfrm>
        </p:spPr>
        <p:txBody>
          <a:bodyPr>
            <a:normAutofit/>
          </a:bodyPr>
          <a:lstStyle/>
          <a:p>
            <a:pPr algn="ctr" eaLnBrk="1" fontAlgn="auto" hangingPunct="1">
              <a:spcAft>
                <a:spcPts val="0"/>
              </a:spcAft>
              <a:defRPr/>
            </a:pPr>
            <a:r>
              <a:rPr lang="fi-FI" sz="2800" b="1" dirty="0" smtClean="0">
                <a:solidFill>
                  <a:schemeClr val="tx1"/>
                </a:solidFill>
              </a:rPr>
              <a:t>PENILAIAN PENDAHULUAN TINGKAT MATURITAS SPIP</a:t>
            </a:r>
            <a:endParaRPr lang="id-ID" sz="2800" b="1" dirty="0">
              <a:solidFill>
                <a:schemeClr val="tx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6899" y="332656"/>
            <a:ext cx="7620000" cy="990600"/>
          </a:xfrm>
        </p:spPr>
        <p:txBody>
          <a:bodyPr>
            <a:normAutofit/>
          </a:bodyPr>
          <a:lstStyle/>
          <a:p>
            <a:pPr algn="ctr" eaLnBrk="1" fontAlgn="auto" hangingPunct="1">
              <a:spcAft>
                <a:spcPts val="0"/>
              </a:spcAft>
              <a:defRPr/>
            </a:pPr>
            <a:r>
              <a:rPr lang="en-US" sz="3600" b="1" dirty="0" smtClean="0">
                <a:solidFill>
                  <a:schemeClr val="tx1"/>
                </a:solidFill>
              </a:rPr>
              <a:t>KUESIONER PERSEPSI AWAL </a:t>
            </a:r>
            <a:endParaRPr lang="id-ID" sz="3600" b="1" dirty="0">
              <a:solidFill>
                <a:schemeClr val="tx1"/>
              </a:solidFill>
            </a:endParaRPr>
          </a:p>
        </p:txBody>
      </p:sp>
      <p:graphicFrame>
        <p:nvGraphicFramePr>
          <p:cNvPr id="4" name="Table 3"/>
          <p:cNvGraphicFramePr>
            <a:graphicFrameLocks noGrp="1"/>
          </p:cNvGraphicFramePr>
          <p:nvPr/>
        </p:nvGraphicFramePr>
        <p:xfrm>
          <a:off x="357158" y="1428735"/>
          <a:ext cx="8429683" cy="4991490"/>
        </p:xfrm>
        <a:graphic>
          <a:graphicData uri="http://schemas.openxmlformats.org/drawingml/2006/table">
            <a:tbl>
              <a:tblPr/>
              <a:tblGrid>
                <a:gridCol w="536281">
                  <a:extLst>
                    <a:ext uri="{9D8B030D-6E8A-4147-A177-3AD203B41FA5}">
                      <a16:colId xmlns:a16="http://schemas.microsoft.com/office/drawing/2014/main" val="20000"/>
                    </a:ext>
                  </a:extLst>
                </a:gridCol>
                <a:gridCol w="7266998">
                  <a:extLst>
                    <a:ext uri="{9D8B030D-6E8A-4147-A177-3AD203B41FA5}">
                      <a16:colId xmlns:a16="http://schemas.microsoft.com/office/drawing/2014/main" val="20001"/>
                    </a:ext>
                  </a:extLst>
                </a:gridCol>
                <a:gridCol w="626404">
                  <a:extLst>
                    <a:ext uri="{9D8B030D-6E8A-4147-A177-3AD203B41FA5}">
                      <a16:colId xmlns:a16="http://schemas.microsoft.com/office/drawing/2014/main" val="20002"/>
                    </a:ext>
                  </a:extLst>
                </a:gridCol>
              </a:tblGrid>
              <a:tr h="343783">
                <a:tc gridSpan="2">
                  <a:txBody>
                    <a:bodyPr/>
                    <a:lstStyle/>
                    <a:p>
                      <a:pPr marL="342900" marR="0" lvl="0" indent="-342900">
                        <a:lnSpc>
                          <a:spcPct val="115000"/>
                        </a:lnSpc>
                        <a:spcBef>
                          <a:spcPts val="0"/>
                        </a:spcBef>
                        <a:spcAft>
                          <a:spcPts val="0"/>
                        </a:spcAft>
                        <a:buFont typeface="+mj-lt"/>
                        <a:buNone/>
                      </a:pPr>
                      <a:r>
                        <a:rPr lang="id-ID" sz="1800" b="1" noProof="0" dirty="0" smtClean="0">
                          <a:solidFill>
                            <a:schemeClr val="bg1">
                              <a:lumMod val="95000"/>
                            </a:schemeClr>
                          </a:solidFill>
                          <a:latin typeface="+mj-lt"/>
                          <a:ea typeface="Times New Roman"/>
                          <a:cs typeface="Times New Roman"/>
                        </a:rPr>
                        <a:t>2.	Reviu Kinerja</a:t>
                      </a:r>
                      <a:endParaRPr lang="id-ID" sz="1800" noProof="0" dirty="0">
                        <a:solidFill>
                          <a:schemeClr val="bg1">
                            <a:lumMod val="95000"/>
                          </a:schemeClr>
                        </a:solidFill>
                        <a:latin typeface="+mj-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tc hMerge="1">
                  <a:txBody>
                    <a:bodyPr/>
                    <a:lstStyle/>
                    <a:p>
                      <a:endParaRPr lang="en-US"/>
                    </a:p>
                  </a:txBody>
                  <a:tcPr/>
                </a:tc>
                <a:tc>
                  <a:txBody>
                    <a:bodyPr/>
                    <a:lstStyle/>
                    <a:p>
                      <a:pPr marL="0" marR="0">
                        <a:lnSpc>
                          <a:spcPct val="115000"/>
                        </a:lnSpc>
                        <a:spcBef>
                          <a:spcPts val="0"/>
                        </a:spcBef>
                        <a:spcAft>
                          <a:spcPts val="0"/>
                        </a:spcAft>
                      </a:pP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extLst>
                  <a:ext uri="{0D108BD9-81ED-4DB2-BD59-A6C34878D82A}">
                    <a16:rowId xmlns:a16="http://schemas.microsoft.com/office/drawing/2014/main" val="10000"/>
                  </a:ext>
                </a:extLst>
              </a:tr>
              <a:tr h="37367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NO.</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PERTANYAAN</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Y/T</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10001"/>
                  </a:ext>
                </a:extLst>
              </a:tr>
              <a:tr h="31322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1</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memiliki dokumen penetapan kinerja (PK/ Tapkin) yang ditetapkan secara formal?</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id-ID" sz="1800" noProof="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2</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dokumen penetapan kinerja (PK/ Tapkin) tersebut telah dikomunikasikan kepada seluruh pegawai yang berkepentingan?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460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3</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melakukan reviu kinerja berdasarkan tolok ukur kinerja yang ditetapkan dalam dokumen penetapan kinerja (PK/ Tapkin)?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id-ID" sz="1800" noProof="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4</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pimpinan organisasi/ unit-organisasi/ unit kerja telah melakukan evaluasi atas kinerja dan menggunakan hasilnya untuk memperbaiki cara/metode pelaksanaan kegiatan untuk efisiensi dan efektivitas pencapaian kinerja secara berkala dan terdokumentasi?</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3530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5</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solidFill>
                            <a:srgbClr val="000000"/>
                          </a:solidFill>
                          <a:latin typeface="Iskoola Pota"/>
                          <a:ea typeface="Times New Roman"/>
                          <a:cs typeface="Times New Roman"/>
                        </a:rPr>
                        <a:t>Apakah cara/metode pelaksanaan kegiatan dikembangkan terus menerus sesuai dengan perubahan untuk meningkatkan kinerja, dan telah dilakukan pemantauan otomatis/</a:t>
                      </a:r>
                      <a:r>
                        <a:rPr lang="id-ID" sz="1600" i="1" noProof="0" smtClean="0">
                          <a:solidFill>
                            <a:srgbClr val="000000"/>
                          </a:solidFill>
                          <a:latin typeface="Iskoola Pota"/>
                          <a:ea typeface="Times New Roman"/>
                          <a:cs typeface="Times New Roman"/>
                        </a:rPr>
                        <a:t>online</a:t>
                      </a:r>
                      <a:r>
                        <a:rPr lang="id-ID" sz="1600" noProof="0" smtClean="0">
                          <a:solidFill>
                            <a:srgbClr val="000000"/>
                          </a:solidFill>
                          <a:latin typeface="Iskoola Pota"/>
                          <a:ea typeface="Times New Roman"/>
                          <a:cs typeface="Times New Roman"/>
                        </a:rPr>
                        <a:t> oleh pimpinan organisasi atas kinerja organisasi/ unit organisasi/ unit kerja?</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endParaRPr lang="id-ID" sz="1800" noProof="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687634"/>
            <a:ext cx="8715436" cy="3109518"/>
          </a:xfrm>
          <a:ln>
            <a:solidFill>
              <a:schemeClr val="tx1"/>
            </a:solidFill>
            <a:prstDash val="sysDash"/>
          </a:ln>
        </p:spPr>
        <p:txBody>
          <a:bodyPr/>
          <a:lstStyle/>
          <a:p>
            <a:pPr marL="993775" indent="-993775">
              <a:buClrTx/>
              <a:buSzPct val="100000"/>
              <a:buNone/>
            </a:pPr>
            <a:r>
              <a:rPr lang="en-US" sz="2400" b="1" dirty="0" err="1" smtClean="0">
                <a:latin typeface="+mj-lt"/>
              </a:rPr>
              <a:t>Validasi</a:t>
            </a:r>
            <a:r>
              <a:rPr lang="en-US" sz="2400" b="1" dirty="0" smtClean="0">
                <a:latin typeface="+mj-lt"/>
              </a:rPr>
              <a:t> </a:t>
            </a:r>
            <a:r>
              <a:rPr lang="en-US" sz="2400" b="1" dirty="0" err="1" smtClean="0">
                <a:latin typeface="+mj-lt"/>
              </a:rPr>
              <a:t>Awal</a:t>
            </a:r>
            <a:r>
              <a:rPr lang="en-US" sz="2400" b="1" dirty="0" smtClean="0">
                <a:latin typeface="+mj-lt"/>
              </a:rPr>
              <a:t> </a:t>
            </a:r>
            <a:r>
              <a:rPr lang="en-US" sz="2400" b="1" dirty="0" err="1" smtClean="0">
                <a:latin typeface="+mj-lt"/>
              </a:rPr>
              <a:t>Survai</a:t>
            </a:r>
            <a:r>
              <a:rPr lang="en-US" sz="2400" b="1" dirty="0" smtClean="0">
                <a:latin typeface="+mj-lt"/>
              </a:rPr>
              <a:t> </a:t>
            </a:r>
            <a:r>
              <a:rPr lang="en-US" sz="2400" b="1" dirty="0" err="1" smtClean="0">
                <a:latin typeface="+mj-lt"/>
              </a:rPr>
              <a:t>Maturitas</a:t>
            </a:r>
            <a:r>
              <a:rPr lang="en-US" sz="2400" b="1" dirty="0" smtClean="0">
                <a:latin typeface="+mj-lt"/>
              </a:rPr>
              <a:t> SPIP   </a:t>
            </a:r>
          </a:p>
          <a:p>
            <a:pPr marL="0" indent="0">
              <a:buClrTx/>
              <a:buSzPct val="100000"/>
              <a:buNone/>
            </a:pPr>
            <a:r>
              <a:rPr lang="en-US" sz="2400" dirty="0" err="1" smtClean="0">
                <a:latin typeface="+mj-lt"/>
              </a:rPr>
              <a:t>Dua</a:t>
            </a:r>
            <a:r>
              <a:rPr lang="en-US" sz="2400" dirty="0" smtClean="0">
                <a:latin typeface="+mj-lt"/>
              </a:rPr>
              <a:t> </a:t>
            </a:r>
            <a:r>
              <a:rPr lang="en-US" sz="2400" dirty="0" err="1" smtClean="0">
                <a:latin typeface="+mj-lt"/>
              </a:rPr>
              <a:t>kategori</a:t>
            </a:r>
            <a:r>
              <a:rPr lang="en-US" sz="2400" dirty="0" smtClean="0">
                <a:latin typeface="+mj-lt"/>
              </a:rPr>
              <a:t> </a:t>
            </a:r>
            <a:r>
              <a:rPr lang="en-US" sz="2400" dirty="0" err="1" smtClean="0">
                <a:latin typeface="+mj-lt"/>
              </a:rPr>
              <a:t>yaitu</a:t>
            </a:r>
            <a:r>
              <a:rPr lang="en-US" sz="2400" dirty="0" smtClean="0">
                <a:latin typeface="+mj-lt"/>
              </a:rPr>
              <a:t> “</a:t>
            </a:r>
            <a:r>
              <a:rPr lang="en-US" sz="2400" dirty="0" err="1" smtClean="0">
                <a:latin typeface="+mj-lt"/>
              </a:rPr>
              <a:t>konsisten</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konsisten</a:t>
            </a:r>
            <a:r>
              <a:rPr lang="en-US" sz="2400" dirty="0" smtClean="0">
                <a:latin typeface="+mj-lt"/>
              </a:rPr>
              <a:t>”.  </a:t>
            </a:r>
          </a:p>
          <a:p>
            <a:pPr marL="0" indent="0">
              <a:buClrTx/>
              <a:buSzPct val="100000"/>
              <a:buNone/>
            </a:pPr>
            <a:r>
              <a:rPr lang="en-US" sz="2400" dirty="0" err="1" smtClean="0">
                <a:latin typeface="+mj-lt"/>
              </a:rPr>
              <a:t>Konsisten</a:t>
            </a:r>
            <a:r>
              <a:rPr lang="en-US" sz="2400" dirty="0" smtClean="0">
                <a:latin typeface="+mj-lt"/>
              </a:rPr>
              <a:t> </a:t>
            </a:r>
            <a:r>
              <a:rPr lang="en-US" sz="2400" dirty="0" smtClean="0">
                <a:latin typeface="+mj-lt"/>
                <a:sym typeface="Wingdings" pitchFamily="2" charset="2"/>
              </a:rPr>
              <a:t></a:t>
            </a:r>
            <a:r>
              <a:rPr lang="en-US" sz="2400" dirty="0" smtClean="0">
                <a:latin typeface="+mj-lt"/>
              </a:rPr>
              <a:t> </a:t>
            </a:r>
            <a:r>
              <a:rPr lang="en-US" sz="2400" dirty="0" err="1" smtClean="0">
                <a:latin typeface="+mj-lt"/>
              </a:rPr>
              <a:t>jawaban</a:t>
            </a:r>
            <a:r>
              <a:rPr lang="en-US" sz="2400" dirty="0" smtClean="0">
                <a:latin typeface="+mj-lt"/>
              </a:rPr>
              <a:t> (</a:t>
            </a:r>
            <a:r>
              <a:rPr lang="en-US" sz="2400" dirty="0" err="1" smtClean="0">
                <a:latin typeface="+mj-lt"/>
              </a:rPr>
              <a:t>persepsi</a:t>
            </a:r>
            <a:r>
              <a:rPr lang="en-US" sz="2400" dirty="0" smtClean="0">
                <a:latin typeface="+mj-lt"/>
              </a:rPr>
              <a:t>) </a:t>
            </a:r>
            <a:r>
              <a:rPr lang="en-US" sz="2400" dirty="0" err="1" smtClean="0">
                <a:latin typeface="+mj-lt"/>
              </a:rPr>
              <a:t>responden</a:t>
            </a:r>
            <a:r>
              <a:rPr lang="en-US" sz="2400" dirty="0" smtClean="0">
                <a:latin typeface="+mj-lt"/>
              </a:rPr>
              <a:t> </a:t>
            </a:r>
            <a:r>
              <a:rPr lang="en-US" sz="2400" dirty="0" err="1" smtClean="0">
                <a:latin typeface="+mj-lt"/>
              </a:rPr>
              <a:t>telah</a:t>
            </a:r>
            <a:r>
              <a:rPr lang="en-US" sz="2400" dirty="0" smtClean="0">
                <a:latin typeface="+mj-lt"/>
              </a:rPr>
              <a:t> </a:t>
            </a:r>
            <a:r>
              <a:rPr lang="en-US" sz="2400" dirty="0" err="1" smtClean="0">
                <a:latin typeface="+mj-lt"/>
              </a:rPr>
              <a:t>memenuhi</a:t>
            </a:r>
            <a:r>
              <a:rPr lang="en-US" sz="2400" dirty="0" smtClean="0">
                <a:latin typeface="+mj-lt"/>
              </a:rPr>
              <a:t> </a:t>
            </a:r>
            <a:r>
              <a:rPr lang="en-US" sz="2400" dirty="0" err="1" smtClean="0">
                <a:latin typeface="+mj-lt"/>
              </a:rPr>
              <a:t>gradasi</a:t>
            </a:r>
            <a:r>
              <a:rPr lang="en-US" sz="2400" dirty="0" smtClean="0">
                <a:latin typeface="+mj-lt"/>
              </a:rPr>
              <a:t> yang </a:t>
            </a:r>
            <a:r>
              <a:rPr lang="en-US" sz="2400" dirty="0" err="1" smtClean="0">
                <a:latin typeface="+mj-lt"/>
              </a:rPr>
              <a:t>disyaratkan</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petunjuk</a:t>
            </a:r>
            <a:r>
              <a:rPr lang="en-US" sz="2400" dirty="0" smtClean="0">
                <a:latin typeface="+mj-lt"/>
              </a:rPr>
              <a:t> </a:t>
            </a:r>
            <a:r>
              <a:rPr lang="en-US" sz="2400" dirty="0" err="1" smtClean="0">
                <a:latin typeface="+mj-lt"/>
              </a:rPr>
              <a:t>pengisian</a:t>
            </a:r>
            <a:r>
              <a:rPr lang="en-US" sz="2400" dirty="0" smtClean="0">
                <a:latin typeface="+mj-lt"/>
              </a:rPr>
              <a:t> </a:t>
            </a:r>
            <a:r>
              <a:rPr lang="en-US" sz="2400" dirty="0" err="1" smtClean="0">
                <a:latin typeface="+mj-lt"/>
              </a:rPr>
              <a:t>kuesioner</a:t>
            </a:r>
            <a:r>
              <a:rPr lang="en-US" sz="2400" dirty="0" smtClean="0">
                <a:latin typeface="+mj-lt"/>
              </a:rPr>
              <a:t>. </a:t>
            </a:r>
          </a:p>
          <a:p>
            <a:pPr marL="0" indent="0">
              <a:buClrTx/>
              <a:buSzPct val="100000"/>
              <a:buNone/>
            </a:pPr>
            <a:r>
              <a:rPr lang="en-US" sz="2400" dirty="0" err="1" smtClean="0">
                <a:latin typeface="+mj-lt"/>
              </a:rPr>
              <a:t>Tidak</a:t>
            </a:r>
            <a:r>
              <a:rPr lang="en-US" sz="2400" dirty="0" smtClean="0">
                <a:latin typeface="+mj-lt"/>
              </a:rPr>
              <a:t> </a:t>
            </a:r>
            <a:r>
              <a:rPr lang="en-US" sz="2400" dirty="0" err="1" smtClean="0">
                <a:latin typeface="+mj-lt"/>
              </a:rPr>
              <a:t>konsisten</a:t>
            </a:r>
            <a:r>
              <a:rPr lang="en-US" sz="2400" dirty="0" smtClean="0">
                <a:latin typeface="+mj-lt"/>
              </a:rPr>
              <a:t> </a:t>
            </a:r>
            <a:r>
              <a:rPr lang="en-US" sz="2400" dirty="0" smtClean="0">
                <a:latin typeface="+mj-lt"/>
                <a:sym typeface="Wingdings" pitchFamily="2" charset="2"/>
              </a:rPr>
              <a:t> </a:t>
            </a:r>
            <a:r>
              <a:rPr lang="en-US" sz="2400" dirty="0" err="1" smtClean="0">
                <a:latin typeface="+mj-lt"/>
              </a:rPr>
              <a:t>jawaban</a:t>
            </a:r>
            <a:r>
              <a:rPr lang="en-US" sz="2400" dirty="0" smtClean="0">
                <a:latin typeface="+mj-lt"/>
              </a:rPr>
              <a:t> (</a:t>
            </a:r>
            <a:r>
              <a:rPr lang="en-US" sz="2400" dirty="0" err="1" smtClean="0">
                <a:latin typeface="+mj-lt"/>
              </a:rPr>
              <a:t>persepsi</a:t>
            </a:r>
            <a:r>
              <a:rPr lang="en-US" sz="2400" dirty="0" smtClean="0">
                <a:latin typeface="+mj-lt"/>
              </a:rPr>
              <a:t>) </a:t>
            </a:r>
            <a:r>
              <a:rPr lang="en-US" sz="2400" dirty="0" err="1" smtClean="0">
                <a:latin typeface="+mj-lt"/>
              </a:rPr>
              <a:t>responden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memenuhi</a:t>
            </a:r>
            <a:r>
              <a:rPr lang="en-US" sz="2400" dirty="0" smtClean="0">
                <a:latin typeface="+mj-lt"/>
              </a:rPr>
              <a:t> </a:t>
            </a:r>
            <a:r>
              <a:rPr lang="en-US" sz="2400" dirty="0" err="1" smtClean="0">
                <a:latin typeface="+mj-lt"/>
              </a:rPr>
              <a:t>gradasi</a:t>
            </a:r>
            <a:r>
              <a:rPr lang="en-US" sz="2400" dirty="0" smtClean="0">
                <a:latin typeface="+mj-lt"/>
              </a:rPr>
              <a:t> yang </a:t>
            </a:r>
            <a:r>
              <a:rPr lang="en-US" sz="2400" dirty="0" err="1" smtClean="0">
                <a:latin typeface="+mj-lt"/>
              </a:rPr>
              <a:t>disyaratkan</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petunjuk</a:t>
            </a:r>
            <a:r>
              <a:rPr lang="en-US" sz="2400" dirty="0" smtClean="0">
                <a:latin typeface="+mj-lt"/>
              </a:rPr>
              <a:t> </a:t>
            </a:r>
            <a:r>
              <a:rPr lang="en-US" sz="2400" dirty="0" err="1" smtClean="0">
                <a:latin typeface="+mj-lt"/>
              </a:rPr>
              <a:t>pengisian</a:t>
            </a:r>
            <a:r>
              <a:rPr lang="en-US" sz="2400" dirty="0" smtClean="0">
                <a:latin typeface="+mj-lt"/>
              </a:rPr>
              <a:t> </a:t>
            </a:r>
            <a:r>
              <a:rPr lang="en-US" sz="2400" dirty="0" err="1" smtClean="0">
                <a:latin typeface="+mj-lt"/>
              </a:rPr>
              <a:t>kuesioner</a:t>
            </a:r>
            <a:r>
              <a:rPr lang="en-US" sz="2400" dirty="0" smtClean="0">
                <a:latin typeface="+mj-lt"/>
              </a:rPr>
              <a:t>.</a:t>
            </a:r>
          </a:p>
          <a:p>
            <a:pPr marL="0" indent="0">
              <a:buClrTx/>
              <a:buSzPct val="100000"/>
              <a:buNone/>
            </a:pPr>
            <a:endParaRPr lang="en-US" sz="2400" dirty="0" smtClean="0">
              <a:latin typeface="+mj-lt"/>
            </a:endParaRPr>
          </a:p>
        </p:txBody>
      </p:sp>
      <p:sp>
        <p:nvSpPr>
          <p:cNvPr id="7" name="Title 3"/>
          <p:cNvSpPr>
            <a:spLocks noGrp="1"/>
          </p:cNvSpPr>
          <p:nvPr>
            <p:ph type="title"/>
          </p:nvPr>
        </p:nvSpPr>
        <p:spPr>
          <a:xfrm>
            <a:off x="0" y="332656"/>
            <a:ext cx="9144000" cy="990600"/>
          </a:xfrm>
        </p:spPr>
        <p:txBody>
          <a:bodyPr>
            <a:noAutofit/>
          </a:bodyPr>
          <a:lstStyle/>
          <a:p>
            <a:pPr algn="ctr" eaLnBrk="1" fontAlgn="auto" hangingPunct="1">
              <a:spcAft>
                <a:spcPts val="0"/>
              </a:spcAft>
              <a:defRPr/>
            </a:pPr>
            <a:r>
              <a:rPr lang="fi-FI" sz="3000" b="1" dirty="0" smtClean="0">
                <a:solidFill>
                  <a:schemeClr val="tx1"/>
                </a:solidFill>
              </a:rPr>
              <a:t>PENILAIAN PENDAHULUAN TINGKAT MATURITAS SPIP</a:t>
            </a:r>
            <a:endParaRPr lang="id-ID" sz="3000" b="1" dirty="0">
              <a:solidFill>
                <a:schemeClr val="tx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 y="332656"/>
            <a:ext cx="9144000" cy="990600"/>
          </a:xfrm>
        </p:spPr>
        <p:txBody>
          <a:bodyPr>
            <a:normAutofit/>
          </a:bodyPr>
          <a:lstStyle/>
          <a:p>
            <a:pPr algn="ctr" eaLnBrk="1" fontAlgn="auto" hangingPunct="1">
              <a:spcAft>
                <a:spcPts val="0"/>
              </a:spcAft>
              <a:defRPr/>
            </a:pPr>
            <a:r>
              <a:rPr lang="en-US" sz="3200" b="1" dirty="0" smtClean="0">
                <a:solidFill>
                  <a:schemeClr val="tx1"/>
                </a:solidFill>
              </a:rPr>
              <a:t>KUESIONER PERSEPSI AWAL (KONSISTEN) </a:t>
            </a:r>
            <a:endParaRPr lang="id-ID" sz="3200" b="1" dirty="0">
              <a:solidFill>
                <a:schemeClr val="tx1"/>
              </a:solidFill>
            </a:endParaRPr>
          </a:p>
        </p:txBody>
      </p:sp>
      <p:graphicFrame>
        <p:nvGraphicFramePr>
          <p:cNvPr id="4" name="Table 3"/>
          <p:cNvGraphicFramePr>
            <a:graphicFrameLocks noGrp="1"/>
          </p:cNvGraphicFramePr>
          <p:nvPr/>
        </p:nvGraphicFramePr>
        <p:xfrm>
          <a:off x="357158" y="1428735"/>
          <a:ext cx="8429683" cy="4991490"/>
        </p:xfrm>
        <a:graphic>
          <a:graphicData uri="http://schemas.openxmlformats.org/drawingml/2006/table">
            <a:tbl>
              <a:tblPr/>
              <a:tblGrid>
                <a:gridCol w="536281">
                  <a:extLst>
                    <a:ext uri="{9D8B030D-6E8A-4147-A177-3AD203B41FA5}">
                      <a16:colId xmlns:a16="http://schemas.microsoft.com/office/drawing/2014/main" val="20000"/>
                    </a:ext>
                  </a:extLst>
                </a:gridCol>
                <a:gridCol w="7266998">
                  <a:extLst>
                    <a:ext uri="{9D8B030D-6E8A-4147-A177-3AD203B41FA5}">
                      <a16:colId xmlns:a16="http://schemas.microsoft.com/office/drawing/2014/main" val="20001"/>
                    </a:ext>
                  </a:extLst>
                </a:gridCol>
                <a:gridCol w="626404">
                  <a:extLst>
                    <a:ext uri="{9D8B030D-6E8A-4147-A177-3AD203B41FA5}">
                      <a16:colId xmlns:a16="http://schemas.microsoft.com/office/drawing/2014/main" val="20002"/>
                    </a:ext>
                  </a:extLst>
                </a:gridCol>
              </a:tblGrid>
              <a:tr h="343783">
                <a:tc gridSpan="2">
                  <a:txBody>
                    <a:bodyPr/>
                    <a:lstStyle/>
                    <a:p>
                      <a:pPr marL="342900" marR="0" lvl="0" indent="-342900">
                        <a:lnSpc>
                          <a:spcPct val="115000"/>
                        </a:lnSpc>
                        <a:spcBef>
                          <a:spcPts val="0"/>
                        </a:spcBef>
                        <a:spcAft>
                          <a:spcPts val="0"/>
                        </a:spcAft>
                        <a:buFont typeface="+mj-lt"/>
                        <a:buNone/>
                      </a:pPr>
                      <a:r>
                        <a:rPr lang="id-ID" sz="1800" b="1" noProof="0" smtClean="0">
                          <a:solidFill>
                            <a:schemeClr val="bg1">
                              <a:lumMod val="95000"/>
                            </a:schemeClr>
                          </a:solidFill>
                          <a:latin typeface="+mj-lt"/>
                          <a:ea typeface="Times New Roman"/>
                          <a:cs typeface="Times New Roman"/>
                        </a:rPr>
                        <a:t>2.	Reviu Kinerja</a:t>
                      </a:r>
                      <a:endParaRPr lang="id-ID" sz="1800" noProof="0">
                        <a:solidFill>
                          <a:schemeClr val="bg1">
                            <a:lumMod val="95000"/>
                          </a:schemeClr>
                        </a:solidFill>
                        <a:latin typeface="+mj-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tc hMerge="1">
                  <a:txBody>
                    <a:bodyPr/>
                    <a:lstStyle/>
                    <a:p>
                      <a:endParaRPr lang="en-US"/>
                    </a:p>
                  </a:txBody>
                  <a:tcPr/>
                </a:tc>
                <a:tc>
                  <a:txBody>
                    <a:bodyPr/>
                    <a:lstStyle/>
                    <a:p>
                      <a:pPr marL="0" marR="0">
                        <a:lnSpc>
                          <a:spcPct val="115000"/>
                        </a:lnSpc>
                        <a:spcBef>
                          <a:spcPts val="0"/>
                        </a:spcBef>
                        <a:spcAft>
                          <a:spcPts val="0"/>
                        </a:spcAft>
                      </a:pP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extLst>
                  <a:ext uri="{0D108BD9-81ED-4DB2-BD59-A6C34878D82A}">
                    <a16:rowId xmlns:a16="http://schemas.microsoft.com/office/drawing/2014/main" val="10000"/>
                  </a:ext>
                </a:extLst>
              </a:tr>
              <a:tr h="37367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NO.</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PERTANYAAN</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Y/T</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10001"/>
                  </a:ext>
                </a:extLst>
              </a:tr>
              <a:tr h="31322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1</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memiliki dokumen penetapan kinerja (PK/ Tapkin) yang ditetapkan secara formal?</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Y</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2</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dokumen penetapan kinerja (PK/ Tapkin) tersebut telah dikomunikasikan kepada seluruh pegawai yang berkepentingan?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Y</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460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3</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melakukan reviu kinerja berdasarkan tolok ukur kinerja yang ditetapkan dalam dokumen penetapan kinerja (PK/ Tapkin)?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T</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4</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pimpinan organisasi/ unit-organisasi/ unit kerja telah melakukan evaluasi atas kinerja dan menggunakan hasilnya untuk memperbaiki cara/metode pelaksanaan kegiatan untuk efisiensi dan efektivitas pencapaian kinerja secara berkala dan terdokumentasi?</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T</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3530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5</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solidFill>
                            <a:srgbClr val="000000"/>
                          </a:solidFill>
                          <a:latin typeface="Iskoola Pota"/>
                          <a:ea typeface="Times New Roman"/>
                          <a:cs typeface="Times New Roman"/>
                        </a:rPr>
                        <a:t>Apakah cara/metode pelaksanaan kegiatan dikembangkan terus menerus sesuai dengan perubahan untuk meningkatkan kinerja, dan telah dilakukan pemantauan otomatis/</a:t>
                      </a:r>
                      <a:r>
                        <a:rPr lang="id-ID" sz="1600" i="1" noProof="0" smtClean="0">
                          <a:solidFill>
                            <a:srgbClr val="000000"/>
                          </a:solidFill>
                          <a:latin typeface="Iskoola Pota"/>
                          <a:ea typeface="Times New Roman"/>
                          <a:cs typeface="Times New Roman"/>
                        </a:rPr>
                        <a:t>online</a:t>
                      </a:r>
                      <a:r>
                        <a:rPr lang="id-ID" sz="1600" noProof="0" smtClean="0">
                          <a:solidFill>
                            <a:srgbClr val="000000"/>
                          </a:solidFill>
                          <a:latin typeface="Iskoola Pota"/>
                          <a:ea typeface="Times New Roman"/>
                          <a:cs typeface="Times New Roman"/>
                        </a:rPr>
                        <a:t> oleh pimpinan organisasi atas kinerja organisasi/ unit organisasi/ unit kerja?</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dirty="0" smtClean="0">
                          <a:latin typeface="+mj-lt"/>
                          <a:ea typeface="Times New Roman"/>
                          <a:cs typeface="Times New Roman"/>
                        </a:rPr>
                        <a:t>T</a:t>
                      </a:r>
                      <a:endParaRPr lang="id-ID" sz="1800" noProof="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16898" y="332656"/>
            <a:ext cx="9127101" cy="990600"/>
          </a:xfrm>
        </p:spPr>
        <p:txBody>
          <a:bodyPr>
            <a:normAutofit fontScale="90000"/>
          </a:bodyPr>
          <a:lstStyle/>
          <a:p>
            <a:pPr algn="ctr" eaLnBrk="1" fontAlgn="auto" hangingPunct="1">
              <a:spcAft>
                <a:spcPts val="0"/>
              </a:spcAft>
              <a:defRPr/>
            </a:pPr>
            <a:r>
              <a:rPr lang="en-US" sz="3600" b="1" dirty="0" smtClean="0">
                <a:solidFill>
                  <a:schemeClr val="tx1"/>
                </a:solidFill>
              </a:rPr>
              <a:t>KUESIONER PERSEPSI AWAL (TIDAK KONSISTEN) </a:t>
            </a:r>
            <a:endParaRPr lang="id-ID" sz="3600" b="1" dirty="0">
              <a:solidFill>
                <a:schemeClr val="tx1"/>
              </a:solidFill>
            </a:endParaRPr>
          </a:p>
        </p:txBody>
      </p:sp>
      <p:graphicFrame>
        <p:nvGraphicFramePr>
          <p:cNvPr id="5" name="Table 4"/>
          <p:cNvGraphicFramePr>
            <a:graphicFrameLocks noGrp="1"/>
          </p:cNvGraphicFramePr>
          <p:nvPr/>
        </p:nvGraphicFramePr>
        <p:xfrm>
          <a:off x="357158" y="1428735"/>
          <a:ext cx="8429683" cy="4991490"/>
        </p:xfrm>
        <a:graphic>
          <a:graphicData uri="http://schemas.openxmlformats.org/drawingml/2006/table">
            <a:tbl>
              <a:tblPr/>
              <a:tblGrid>
                <a:gridCol w="536281">
                  <a:extLst>
                    <a:ext uri="{9D8B030D-6E8A-4147-A177-3AD203B41FA5}">
                      <a16:colId xmlns:a16="http://schemas.microsoft.com/office/drawing/2014/main" val="20000"/>
                    </a:ext>
                  </a:extLst>
                </a:gridCol>
                <a:gridCol w="7266998">
                  <a:extLst>
                    <a:ext uri="{9D8B030D-6E8A-4147-A177-3AD203B41FA5}">
                      <a16:colId xmlns:a16="http://schemas.microsoft.com/office/drawing/2014/main" val="20001"/>
                    </a:ext>
                  </a:extLst>
                </a:gridCol>
                <a:gridCol w="626404">
                  <a:extLst>
                    <a:ext uri="{9D8B030D-6E8A-4147-A177-3AD203B41FA5}">
                      <a16:colId xmlns:a16="http://schemas.microsoft.com/office/drawing/2014/main" val="20002"/>
                    </a:ext>
                  </a:extLst>
                </a:gridCol>
              </a:tblGrid>
              <a:tr h="343783">
                <a:tc gridSpan="2">
                  <a:txBody>
                    <a:bodyPr/>
                    <a:lstStyle/>
                    <a:p>
                      <a:pPr marL="342900" marR="0" lvl="0" indent="-342900">
                        <a:lnSpc>
                          <a:spcPct val="115000"/>
                        </a:lnSpc>
                        <a:spcBef>
                          <a:spcPts val="0"/>
                        </a:spcBef>
                        <a:spcAft>
                          <a:spcPts val="0"/>
                        </a:spcAft>
                        <a:buFont typeface="+mj-lt"/>
                        <a:buNone/>
                      </a:pPr>
                      <a:r>
                        <a:rPr lang="id-ID" sz="1800" b="1" noProof="0" smtClean="0">
                          <a:solidFill>
                            <a:schemeClr val="bg1">
                              <a:lumMod val="95000"/>
                            </a:schemeClr>
                          </a:solidFill>
                          <a:latin typeface="+mj-lt"/>
                          <a:ea typeface="Times New Roman"/>
                          <a:cs typeface="Times New Roman"/>
                        </a:rPr>
                        <a:t>2.	Reviu Kinerja</a:t>
                      </a:r>
                      <a:endParaRPr lang="id-ID" sz="1800" noProof="0">
                        <a:solidFill>
                          <a:schemeClr val="bg1">
                            <a:lumMod val="95000"/>
                          </a:schemeClr>
                        </a:solidFill>
                        <a:latin typeface="+mj-lt"/>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tc hMerge="1">
                  <a:txBody>
                    <a:bodyPr/>
                    <a:lstStyle/>
                    <a:p>
                      <a:endParaRPr lang="en-US"/>
                    </a:p>
                  </a:txBody>
                  <a:tcPr/>
                </a:tc>
                <a:tc>
                  <a:txBody>
                    <a:bodyPr/>
                    <a:lstStyle/>
                    <a:p>
                      <a:pPr marL="0" marR="0">
                        <a:lnSpc>
                          <a:spcPct val="115000"/>
                        </a:lnSpc>
                        <a:spcBef>
                          <a:spcPts val="0"/>
                        </a:spcBef>
                        <a:spcAft>
                          <a:spcPts val="0"/>
                        </a:spcAft>
                      </a:pP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F3151"/>
                    </a:solidFill>
                  </a:tcPr>
                </a:tc>
                <a:extLst>
                  <a:ext uri="{0D108BD9-81ED-4DB2-BD59-A6C34878D82A}">
                    <a16:rowId xmlns:a16="http://schemas.microsoft.com/office/drawing/2014/main" val="10000"/>
                  </a:ext>
                </a:extLst>
              </a:tr>
              <a:tr h="37367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NO.</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PERTANYAAN</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a:txBody>
                    <a:bodyPr/>
                    <a:lstStyle/>
                    <a:p>
                      <a:pPr marL="0" marR="0" algn="ctr">
                        <a:lnSpc>
                          <a:spcPct val="115000"/>
                        </a:lnSpc>
                        <a:spcBef>
                          <a:spcPts val="0"/>
                        </a:spcBef>
                        <a:spcAft>
                          <a:spcPts val="0"/>
                        </a:spcAft>
                      </a:pPr>
                      <a:r>
                        <a:rPr lang="id-ID" sz="1800" b="1" noProof="0" smtClean="0">
                          <a:latin typeface="+mj-lt"/>
                          <a:ea typeface="Times New Roman"/>
                          <a:cs typeface="Times New Roman"/>
                        </a:rPr>
                        <a:t>Y/T</a:t>
                      </a:r>
                      <a:endParaRPr lang="id-ID" sz="1800" noProof="0">
                        <a:latin typeface="+mj-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extLst>
                  <a:ext uri="{0D108BD9-81ED-4DB2-BD59-A6C34878D82A}">
                    <a16:rowId xmlns:a16="http://schemas.microsoft.com/office/drawing/2014/main" val="10001"/>
                  </a:ext>
                </a:extLst>
              </a:tr>
              <a:tr h="31322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1</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memiliki dokumen penetapan kinerja (PK/ Tapkin) yang ditetapkan secara formal?</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Y</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2</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dokumen penetapan kinerja (PK/ Tapkin) tersebut telah dikomunikasikan kepada seluruh pegawai yang berkepentingan?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T</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344602">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3</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organisasi/unit organisasi/ unit kerja Saudara telah melakukan reviu kinerja berdasarkan tolok ukur kinerja yang ditetapkan dalam dokumen penetapan kinerja (PK/ Tapkin)?</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T</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28623">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4</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latin typeface="Iskoola Pota"/>
                          <a:ea typeface="Times New Roman"/>
                          <a:cs typeface="Times New Roman"/>
                        </a:rPr>
                        <a:t>Apakah pimpinan organisasi/ unit-organisasi/ unit kerja telah melakukan evaluasi atas kinerja dan menggunakan hasilnya untuk memperbaiki cara/metode pelaksanaan kegiatan untuk efisiensi dan efektivitas pencapaian kinerja secara berkala dan terdokumentasi?</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smtClean="0">
                          <a:latin typeface="+mj-lt"/>
                          <a:ea typeface="Times New Roman"/>
                          <a:cs typeface="Times New Roman"/>
                        </a:rPr>
                        <a:t>Y</a:t>
                      </a:r>
                      <a:endParaRPr lang="id-ID" sz="1800" noProof="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35306">
                <a:tc>
                  <a:txBody>
                    <a:bodyPr/>
                    <a:lstStyle/>
                    <a:p>
                      <a:pPr marL="0" marR="0" algn="ctr">
                        <a:lnSpc>
                          <a:spcPct val="115000"/>
                        </a:lnSpc>
                        <a:spcBef>
                          <a:spcPts val="0"/>
                        </a:spcBef>
                        <a:spcAft>
                          <a:spcPts val="0"/>
                        </a:spcAft>
                      </a:pPr>
                      <a:r>
                        <a:rPr lang="id-ID" sz="1800" noProof="0" smtClean="0">
                          <a:solidFill>
                            <a:srgbClr val="000000"/>
                          </a:solidFill>
                          <a:latin typeface="+mj-lt"/>
                          <a:ea typeface="Times New Roman"/>
                          <a:cs typeface="Times New Roman"/>
                        </a:rPr>
                        <a:t>5</a:t>
                      </a:r>
                      <a:endParaRPr lang="id-ID" sz="1800" noProof="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id-ID" sz="1600" noProof="0" smtClean="0">
                          <a:solidFill>
                            <a:srgbClr val="000000"/>
                          </a:solidFill>
                          <a:latin typeface="Iskoola Pota"/>
                          <a:ea typeface="Times New Roman"/>
                          <a:cs typeface="Times New Roman"/>
                        </a:rPr>
                        <a:t>Apakah cara/metode pelaksanaan kegiatan dikembangkan terus menerus sesuai dengan perubahan untuk meningkatkan kinerja, dan telah dilakukan pemantauan otomatis/</a:t>
                      </a:r>
                      <a:r>
                        <a:rPr lang="id-ID" sz="1600" i="1" noProof="0" smtClean="0">
                          <a:solidFill>
                            <a:srgbClr val="000000"/>
                          </a:solidFill>
                          <a:latin typeface="Iskoola Pota"/>
                          <a:ea typeface="Times New Roman"/>
                          <a:cs typeface="Times New Roman"/>
                        </a:rPr>
                        <a:t>online</a:t>
                      </a:r>
                      <a:r>
                        <a:rPr lang="id-ID" sz="1600" noProof="0" smtClean="0">
                          <a:solidFill>
                            <a:srgbClr val="000000"/>
                          </a:solidFill>
                          <a:latin typeface="Iskoola Pota"/>
                          <a:ea typeface="Times New Roman"/>
                          <a:cs typeface="Times New Roman"/>
                        </a:rPr>
                        <a:t> oleh pimpinan organisasi atas kinerja organisasi/ unit organisasi/ unit kerja?</a:t>
                      </a:r>
                      <a:endParaRPr lang="id-ID" sz="1600" noProof="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0"/>
                        </a:spcAft>
                      </a:pPr>
                      <a:r>
                        <a:rPr lang="id-ID" sz="1800" noProof="0" dirty="0" smtClean="0">
                          <a:latin typeface="+mj-lt"/>
                          <a:ea typeface="Times New Roman"/>
                          <a:cs typeface="Times New Roman"/>
                        </a:rPr>
                        <a:t>Y</a:t>
                      </a:r>
                      <a:endParaRPr lang="id-ID" sz="1800" noProof="0" dirty="0">
                        <a:latin typeface="+mj-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179512" y="1484784"/>
            <a:ext cx="8715436" cy="4527448"/>
          </a:xfrm>
          <a:ln>
            <a:solidFill>
              <a:schemeClr val="tx1"/>
            </a:solidFill>
            <a:prstDash val="sysDash"/>
          </a:ln>
        </p:spPr>
        <p:txBody>
          <a:bodyPr/>
          <a:lstStyle/>
          <a:p>
            <a:pPr marL="0" indent="0">
              <a:buClrTx/>
              <a:buSzPct val="100000"/>
              <a:buNone/>
            </a:pPr>
            <a:r>
              <a:rPr lang="en-US" sz="2400" b="1" dirty="0" err="1" smtClean="0">
                <a:latin typeface="+mj-lt"/>
              </a:rPr>
              <a:t>Bila</a:t>
            </a:r>
            <a:r>
              <a:rPr lang="en-US" sz="2400" b="1" dirty="0" smtClean="0">
                <a:latin typeface="+mj-lt"/>
              </a:rPr>
              <a:t> </a:t>
            </a:r>
            <a:r>
              <a:rPr lang="en-US" sz="2400" b="1" dirty="0" err="1" smtClean="0">
                <a:latin typeface="+mj-lt"/>
              </a:rPr>
              <a:t>jawaban</a:t>
            </a:r>
            <a:r>
              <a:rPr lang="en-US" sz="2400" b="1" dirty="0" smtClean="0">
                <a:latin typeface="+mj-lt"/>
              </a:rPr>
              <a:t> (</a:t>
            </a:r>
            <a:r>
              <a:rPr lang="en-US" sz="2400" b="1" dirty="0" err="1" smtClean="0">
                <a:latin typeface="+mj-lt"/>
              </a:rPr>
              <a:t>persepsi</a:t>
            </a:r>
            <a:r>
              <a:rPr lang="en-US" sz="2400" b="1" dirty="0" smtClean="0">
                <a:latin typeface="+mj-lt"/>
              </a:rPr>
              <a:t>) </a:t>
            </a:r>
            <a:r>
              <a:rPr lang="en-US" sz="2400" b="1" dirty="0" err="1" smtClean="0">
                <a:latin typeface="+mj-lt"/>
              </a:rPr>
              <a:t>responden</a:t>
            </a:r>
            <a:r>
              <a:rPr lang="en-US" sz="2400" b="1" dirty="0" smtClean="0">
                <a:latin typeface="+mj-lt"/>
              </a:rPr>
              <a:t> “</a:t>
            </a:r>
            <a:r>
              <a:rPr lang="en-US" sz="2400" b="1" dirty="0" err="1" smtClean="0">
                <a:latin typeface="+mj-lt"/>
              </a:rPr>
              <a:t>tidak</a:t>
            </a:r>
            <a:r>
              <a:rPr lang="en-US" sz="2400" b="1" dirty="0" smtClean="0">
                <a:latin typeface="+mj-lt"/>
              </a:rPr>
              <a:t> </a:t>
            </a:r>
            <a:r>
              <a:rPr lang="en-US" sz="2400" b="1" dirty="0" err="1" smtClean="0">
                <a:latin typeface="+mj-lt"/>
              </a:rPr>
              <a:t>konsisten</a:t>
            </a:r>
            <a:r>
              <a:rPr lang="en-US" sz="2400" b="1" dirty="0" smtClean="0">
                <a:latin typeface="+mj-lt"/>
              </a:rPr>
              <a:t>”</a:t>
            </a:r>
          </a:p>
          <a:p>
            <a:pPr marL="0" indent="0">
              <a:buClrTx/>
              <a:buSzPct val="100000"/>
              <a:buNone/>
            </a:pPr>
            <a:r>
              <a:rPr lang="en-US" sz="2400" dirty="0" err="1" smtClean="0">
                <a:latin typeface="+mj-lt"/>
              </a:rPr>
              <a:t>Validasi</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koreksi</a:t>
            </a:r>
            <a:r>
              <a:rPr lang="en-US" sz="2400" dirty="0" smtClean="0">
                <a:latin typeface="+mj-lt"/>
              </a:rPr>
              <a:t> </a:t>
            </a:r>
            <a:r>
              <a:rPr lang="en-US" sz="2400" dirty="0" err="1" smtClean="0">
                <a:latin typeface="+mj-lt"/>
              </a:rPr>
              <a:t>perlu</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untuk</a:t>
            </a:r>
            <a:r>
              <a:rPr lang="en-US" sz="2400" dirty="0" smtClean="0">
                <a:latin typeface="+mj-lt"/>
              </a:rPr>
              <a:t> </a:t>
            </a:r>
            <a:r>
              <a:rPr lang="en-US" sz="2400" dirty="0" err="1" smtClean="0">
                <a:latin typeface="+mj-lt"/>
              </a:rPr>
              <a:t>kuesioner</a:t>
            </a:r>
            <a:r>
              <a:rPr lang="en-US" sz="2400" dirty="0" smtClean="0">
                <a:latin typeface="+mj-lt"/>
              </a:rPr>
              <a:t> </a:t>
            </a:r>
            <a:r>
              <a:rPr lang="en-US" sz="2400" dirty="0" err="1" smtClean="0">
                <a:latin typeface="+mj-lt"/>
              </a:rPr>
              <a:t>jawaban</a:t>
            </a:r>
            <a:r>
              <a:rPr lang="en-US" sz="2400" dirty="0" smtClean="0">
                <a:latin typeface="+mj-lt"/>
              </a:rPr>
              <a:t> yang </a:t>
            </a:r>
            <a:r>
              <a:rPr lang="en-US" sz="2400" dirty="0" err="1" smtClean="0">
                <a:latin typeface="+mj-lt"/>
              </a:rPr>
              <a:t>tidak</a:t>
            </a:r>
            <a:r>
              <a:rPr lang="en-US" sz="2400" dirty="0" smtClean="0">
                <a:latin typeface="+mj-lt"/>
              </a:rPr>
              <a:t> </a:t>
            </a:r>
            <a:r>
              <a:rPr lang="en-US" sz="2400" dirty="0" err="1" smtClean="0">
                <a:latin typeface="+mj-lt"/>
              </a:rPr>
              <a:t>konsisten</a:t>
            </a:r>
            <a:r>
              <a:rPr lang="en-US" sz="2400" dirty="0" smtClean="0">
                <a:latin typeface="+mj-lt"/>
              </a:rPr>
              <a:t>.</a:t>
            </a:r>
          </a:p>
          <a:p>
            <a:pPr marL="0" indent="0">
              <a:buClrTx/>
              <a:buSzPct val="100000"/>
              <a:buNone/>
            </a:pPr>
            <a:r>
              <a:rPr lang="en-US" sz="2400" dirty="0" smtClean="0">
                <a:latin typeface="+mj-lt"/>
              </a:rPr>
              <a:t>(</a:t>
            </a:r>
            <a:r>
              <a:rPr lang="en-US" sz="2400" dirty="0" err="1" smtClean="0">
                <a:latin typeface="+mj-lt"/>
              </a:rPr>
              <a:t>Contoh</a:t>
            </a:r>
            <a:r>
              <a:rPr lang="en-US" sz="2400" dirty="0" smtClean="0">
                <a:latin typeface="+mj-lt"/>
              </a:rPr>
              <a:t> </a:t>
            </a:r>
            <a:r>
              <a:rPr lang="en-US" sz="2400" dirty="0" err="1" smtClean="0">
                <a:latin typeface="+mj-lt"/>
              </a:rPr>
              <a:t>tabel</a:t>
            </a:r>
            <a:r>
              <a:rPr lang="en-US" sz="2400" dirty="0" smtClean="0">
                <a:latin typeface="+mj-lt"/>
              </a:rPr>
              <a:t> </a:t>
            </a:r>
            <a:r>
              <a:rPr lang="en-US" sz="2400" dirty="0" err="1" smtClean="0">
                <a:latin typeface="+mj-lt"/>
              </a:rPr>
              <a:t>sebelumnya</a:t>
            </a:r>
            <a:r>
              <a:rPr lang="en-US" sz="2400" dirty="0" smtClean="0">
                <a:latin typeface="+mj-lt"/>
              </a:rPr>
              <a:t>)</a:t>
            </a:r>
          </a:p>
          <a:p>
            <a:pPr marL="0" indent="0">
              <a:buClrTx/>
              <a:buSzPct val="100000"/>
              <a:buNone/>
            </a:pPr>
            <a:r>
              <a:rPr lang="en-US" sz="2400" dirty="0" err="1" smtClean="0">
                <a:latin typeface="+mj-lt"/>
              </a:rPr>
              <a:t>Jawaban</a:t>
            </a:r>
            <a:r>
              <a:rPr lang="en-US" sz="2400" dirty="0" smtClean="0">
                <a:latin typeface="+mj-lt"/>
              </a:rPr>
              <a:t> “</a:t>
            </a:r>
            <a:r>
              <a:rPr lang="en-US" sz="2400" dirty="0" err="1" smtClean="0">
                <a:latin typeface="+mj-lt"/>
              </a:rPr>
              <a:t>Ya</a:t>
            </a:r>
            <a:r>
              <a:rPr lang="en-US" sz="2400" dirty="0" smtClean="0">
                <a:latin typeface="+mj-lt"/>
              </a:rPr>
              <a:t>” (Y) </a:t>
            </a: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4  </a:t>
            </a:r>
            <a:r>
              <a:rPr lang="en-US" sz="2400" dirty="0" err="1" smtClean="0">
                <a:latin typeface="+mj-lt"/>
              </a:rPr>
              <a:t>dan</a:t>
            </a:r>
            <a:r>
              <a:rPr lang="en-US" sz="2400" dirty="0" smtClean="0">
                <a:latin typeface="+mj-lt"/>
              </a:rPr>
              <a:t> </a:t>
            </a:r>
            <a:r>
              <a:rPr lang="en-US" sz="2400" dirty="0" err="1" smtClean="0">
                <a:latin typeface="+mj-lt"/>
              </a:rPr>
              <a:t>tingkat</a:t>
            </a:r>
            <a:r>
              <a:rPr lang="en-US" sz="2400" dirty="0" smtClean="0">
                <a:latin typeface="+mj-lt"/>
              </a:rPr>
              <a:t> 1  </a:t>
            </a:r>
            <a:r>
              <a:rPr lang="en-US" sz="2400" dirty="0" err="1" smtClean="0">
                <a:latin typeface="+mj-lt"/>
              </a:rPr>
              <a:t>dikategorikan</a:t>
            </a:r>
            <a:r>
              <a:rPr lang="en-US" sz="2400" dirty="0" smtClean="0">
                <a:latin typeface="+mj-lt"/>
              </a:rPr>
              <a:t> </a:t>
            </a:r>
            <a:r>
              <a:rPr lang="en-US" sz="2400" dirty="0" err="1" smtClean="0">
                <a:latin typeface="+mj-lt"/>
              </a:rPr>
              <a:t>sebagai</a:t>
            </a:r>
            <a:r>
              <a:rPr lang="en-US" sz="2400" dirty="0" smtClean="0">
                <a:latin typeface="+mj-lt"/>
              </a:rPr>
              <a:t> </a:t>
            </a:r>
            <a:r>
              <a:rPr lang="en-US" sz="2400" dirty="0" err="1" smtClean="0">
                <a:latin typeface="+mj-lt"/>
              </a:rPr>
              <a:t>jawaban</a:t>
            </a:r>
            <a:r>
              <a:rPr lang="en-US" sz="2400" dirty="0" smtClean="0">
                <a:latin typeface="+mj-lt"/>
              </a:rPr>
              <a:t> yang </a:t>
            </a:r>
            <a:r>
              <a:rPr lang="en-US" sz="2400" dirty="0" err="1" smtClean="0">
                <a:latin typeface="+mj-lt"/>
              </a:rPr>
              <a:t>tidak</a:t>
            </a:r>
            <a:r>
              <a:rPr lang="en-US" sz="2400" dirty="0" smtClean="0">
                <a:latin typeface="+mj-lt"/>
              </a:rPr>
              <a:t> </a:t>
            </a:r>
            <a:r>
              <a:rPr lang="en-US" sz="2400" dirty="0" err="1" smtClean="0">
                <a:latin typeface="+mj-lt"/>
              </a:rPr>
              <a:t>sesuai</a:t>
            </a:r>
            <a:r>
              <a:rPr lang="en-US" sz="2400" dirty="0" smtClean="0">
                <a:latin typeface="+mj-lt"/>
              </a:rPr>
              <a:t> </a:t>
            </a:r>
            <a:r>
              <a:rPr lang="en-US" sz="2400" dirty="0" err="1" smtClean="0">
                <a:latin typeface="+mj-lt"/>
              </a:rPr>
              <a:t>karena</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belum</a:t>
            </a:r>
            <a:r>
              <a:rPr lang="en-US" sz="2400" dirty="0" smtClean="0">
                <a:latin typeface="+mj-lt"/>
              </a:rPr>
              <a:t> </a:t>
            </a:r>
            <a:r>
              <a:rPr lang="en-US" sz="2400" dirty="0" err="1" smtClean="0">
                <a:latin typeface="+mj-lt"/>
              </a:rPr>
              <a:t>memenuhi</a:t>
            </a:r>
            <a:r>
              <a:rPr lang="en-US" sz="2400" dirty="0" smtClean="0">
                <a:latin typeface="+mj-lt"/>
              </a:rPr>
              <a:t> </a:t>
            </a:r>
            <a:r>
              <a:rPr lang="en-US" sz="2400" dirty="0" err="1" smtClean="0">
                <a:latin typeface="+mj-lt"/>
              </a:rPr>
              <a:t>tingkat</a:t>
            </a:r>
            <a:r>
              <a:rPr lang="en-US" sz="2400" dirty="0" smtClean="0">
                <a:latin typeface="+mj-lt"/>
              </a:rPr>
              <a:t> 2 </a:t>
            </a:r>
            <a:r>
              <a:rPr lang="en-US" sz="2400" dirty="0" err="1" smtClean="0">
                <a:latin typeface="+mj-lt"/>
              </a:rPr>
              <a:t>dan</a:t>
            </a:r>
            <a:r>
              <a:rPr lang="en-US" sz="2400" dirty="0" smtClean="0">
                <a:latin typeface="+mj-lt"/>
              </a:rPr>
              <a:t> 3. </a:t>
            </a:r>
            <a:r>
              <a:rPr lang="en-US" sz="2400" dirty="0" err="1" smtClean="0">
                <a:latin typeface="+mj-lt"/>
              </a:rPr>
              <a:t>Validasi</a:t>
            </a:r>
            <a:r>
              <a:rPr lang="en-US" sz="2400" dirty="0" smtClean="0">
                <a:latin typeface="+mj-lt"/>
              </a:rPr>
              <a:t> </a:t>
            </a:r>
            <a:r>
              <a:rPr lang="en-US" sz="2400" dirty="0" err="1" smtClean="0">
                <a:latin typeface="+mj-lt"/>
              </a:rPr>
              <a:t>dilakukan</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konsep</a:t>
            </a:r>
            <a:r>
              <a:rPr lang="en-US" sz="2400" dirty="0" smtClean="0">
                <a:latin typeface="+mj-lt"/>
              </a:rPr>
              <a:t> </a:t>
            </a:r>
            <a:r>
              <a:rPr lang="en-US" sz="2400" dirty="0" err="1" smtClean="0">
                <a:latin typeface="+mj-lt"/>
              </a:rPr>
              <a:t>konservatisme</a:t>
            </a:r>
            <a:r>
              <a:rPr lang="en-US" sz="2400" dirty="0" smtClean="0">
                <a:latin typeface="+mj-lt"/>
              </a:rPr>
              <a:t>. </a:t>
            </a:r>
            <a:r>
              <a:rPr lang="en-US" sz="2400" dirty="0" err="1" smtClean="0">
                <a:latin typeface="+mj-lt"/>
              </a:rPr>
              <a:t>Karena</a:t>
            </a:r>
            <a:r>
              <a:rPr lang="en-US" sz="2400" dirty="0" smtClean="0">
                <a:latin typeface="+mj-lt"/>
              </a:rPr>
              <a:t> </a:t>
            </a:r>
            <a:r>
              <a:rPr lang="en-US" sz="2400" dirty="0" err="1" smtClean="0">
                <a:latin typeface="+mj-lt"/>
              </a:rPr>
              <a:t>jawaban</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tingkat</a:t>
            </a:r>
            <a:r>
              <a:rPr lang="en-US" sz="2400" dirty="0" smtClean="0">
                <a:latin typeface="+mj-lt"/>
              </a:rPr>
              <a:t> 2, </a:t>
            </a:r>
            <a:r>
              <a:rPr lang="en-US" sz="2400" dirty="0" err="1" smtClean="0">
                <a:latin typeface="+mj-lt"/>
              </a:rPr>
              <a:t>maka</a:t>
            </a:r>
            <a:r>
              <a:rPr lang="en-US" sz="2400" dirty="0" smtClean="0">
                <a:latin typeface="+mj-lt"/>
              </a:rPr>
              <a:t> </a:t>
            </a:r>
            <a:r>
              <a:rPr lang="en-US" sz="2400" dirty="0" err="1" smtClean="0">
                <a:latin typeface="+mj-lt"/>
              </a:rPr>
              <a:t>jawaban</a:t>
            </a:r>
            <a:r>
              <a:rPr lang="en-US" sz="2400" dirty="0" smtClean="0">
                <a:latin typeface="+mj-lt"/>
              </a:rPr>
              <a:t> yang </a:t>
            </a:r>
            <a:r>
              <a:rPr lang="en-US" sz="2400" dirty="0" err="1" smtClean="0">
                <a:latin typeface="+mj-lt"/>
              </a:rPr>
              <a:t>berikutnya</a:t>
            </a:r>
            <a:r>
              <a:rPr lang="en-US" sz="2400" dirty="0" smtClean="0">
                <a:latin typeface="+mj-lt"/>
              </a:rPr>
              <a:t> </a:t>
            </a:r>
            <a:r>
              <a:rPr lang="en-US" sz="2400" dirty="0" err="1" smtClean="0">
                <a:latin typeface="+mj-lt"/>
              </a:rPr>
              <a:t>dianggap</a:t>
            </a:r>
            <a:r>
              <a:rPr lang="en-US" sz="2400" dirty="0" smtClean="0">
                <a:latin typeface="+mj-lt"/>
              </a:rPr>
              <a:t> </a:t>
            </a:r>
            <a:r>
              <a:rPr lang="en-US" sz="2400" dirty="0" err="1" smtClean="0">
                <a:latin typeface="+mj-lt"/>
              </a:rPr>
              <a:t>tidak</a:t>
            </a:r>
            <a:r>
              <a:rPr lang="en-US" sz="2400" dirty="0" smtClean="0">
                <a:latin typeface="+mj-lt"/>
              </a:rPr>
              <a:t> </a:t>
            </a:r>
            <a:r>
              <a:rPr lang="en-US" sz="2400" dirty="0" err="1" smtClean="0">
                <a:latin typeface="+mj-lt"/>
              </a:rPr>
              <a:t>konsisten</a:t>
            </a:r>
            <a:r>
              <a:rPr lang="en-US" sz="2400" dirty="0" smtClean="0">
                <a:latin typeface="+mj-lt"/>
              </a:rPr>
              <a:t> </a:t>
            </a:r>
            <a:r>
              <a:rPr lang="en-US" sz="2400" dirty="0" err="1" smtClean="0">
                <a:latin typeface="+mj-lt"/>
              </a:rPr>
              <a:t>sehingga</a:t>
            </a:r>
            <a:r>
              <a:rPr lang="en-US" sz="2400" dirty="0" smtClean="0">
                <a:latin typeface="+mj-lt"/>
              </a:rPr>
              <a:t> </a:t>
            </a:r>
            <a:r>
              <a:rPr lang="en-US" sz="2400" dirty="0" err="1" smtClean="0">
                <a:latin typeface="+mj-lt"/>
              </a:rPr>
              <a:t>diperlakukan</a:t>
            </a:r>
            <a:r>
              <a:rPr lang="en-US" sz="2400" dirty="0" smtClean="0">
                <a:latin typeface="+mj-lt"/>
              </a:rPr>
              <a:t> </a:t>
            </a:r>
            <a:r>
              <a:rPr lang="en-US" sz="2400" dirty="0" err="1" smtClean="0">
                <a:latin typeface="+mj-lt"/>
              </a:rPr>
              <a:t>sebagai</a:t>
            </a:r>
            <a:r>
              <a:rPr lang="en-US" sz="2400" dirty="0" smtClean="0">
                <a:latin typeface="+mj-lt"/>
              </a:rPr>
              <a:t> “</a:t>
            </a:r>
            <a:r>
              <a:rPr lang="en-US" sz="2400" dirty="0" err="1" smtClean="0">
                <a:latin typeface="+mj-lt"/>
              </a:rPr>
              <a:t>tidak</a:t>
            </a:r>
            <a:r>
              <a:rPr lang="en-US" sz="2400" dirty="0" smtClean="0">
                <a:latin typeface="+mj-lt"/>
              </a:rPr>
              <a:t>”. </a:t>
            </a:r>
          </a:p>
          <a:p>
            <a:pPr marL="0" indent="0">
              <a:buClrTx/>
              <a:buSzPct val="100000"/>
              <a:buNone/>
            </a:pPr>
            <a:r>
              <a:rPr lang="en-US" sz="2400" dirty="0" err="1" smtClean="0">
                <a:latin typeface="+mj-lt"/>
              </a:rPr>
              <a:t>Hasil</a:t>
            </a:r>
            <a:r>
              <a:rPr lang="en-US" sz="2400" dirty="0" smtClean="0">
                <a:latin typeface="+mj-lt"/>
              </a:rPr>
              <a:t> survey </a:t>
            </a:r>
            <a:r>
              <a:rPr lang="en-US" sz="2400" dirty="0" err="1" smtClean="0">
                <a:latin typeface="+mj-lt"/>
              </a:rPr>
              <a:t>persepsi</a:t>
            </a:r>
            <a:r>
              <a:rPr lang="en-US" sz="2400" dirty="0" smtClean="0">
                <a:latin typeface="+mj-lt"/>
              </a:rPr>
              <a:t> </a:t>
            </a:r>
            <a:r>
              <a:rPr lang="en-US" sz="2400" dirty="0" err="1" smtClean="0">
                <a:latin typeface="+mj-lt"/>
              </a:rPr>
              <a:t>Maturitas</a:t>
            </a:r>
            <a:r>
              <a:rPr lang="en-US" sz="2400" dirty="0" smtClean="0">
                <a:latin typeface="+mj-lt"/>
              </a:rPr>
              <a:t> SPIP K/L/</a:t>
            </a:r>
            <a:r>
              <a:rPr lang="en-US" sz="2400" dirty="0" err="1" smtClean="0">
                <a:latin typeface="+mj-lt"/>
              </a:rPr>
              <a:t>Pemda</a:t>
            </a:r>
            <a:r>
              <a:rPr lang="en-US" sz="2400" dirty="0" smtClean="0">
                <a:latin typeface="+mj-lt"/>
              </a:rPr>
              <a:t> </a:t>
            </a:r>
            <a:r>
              <a:rPr lang="en-US" sz="2400" dirty="0" err="1" smtClean="0">
                <a:latin typeface="+mj-lt"/>
              </a:rPr>
              <a:t>merupakan</a:t>
            </a:r>
            <a:r>
              <a:rPr lang="en-US" sz="2400" dirty="0" smtClean="0">
                <a:latin typeface="+mj-lt"/>
              </a:rPr>
              <a:t> </a:t>
            </a:r>
            <a:r>
              <a:rPr lang="en-US" sz="2400" dirty="0" err="1" smtClean="0">
                <a:latin typeface="+mj-lt"/>
              </a:rPr>
              <a:t>diagnosa</a:t>
            </a:r>
            <a:r>
              <a:rPr lang="en-US" sz="2400" dirty="0" smtClean="0">
                <a:latin typeface="+mj-lt"/>
              </a:rPr>
              <a:t> </a:t>
            </a:r>
            <a:r>
              <a:rPr lang="en-US" sz="2400" dirty="0" err="1" smtClean="0">
                <a:latin typeface="+mj-lt"/>
              </a:rPr>
              <a:t>awal</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SPIP </a:t>
            </a:r>
            <a:r>
              <a:rPr lang="en-US" sz="2400" dirty="0" err="1" smtClean="0">
                <a:latin typeface="+mj-lt"/>
              </a:rPr>
              <a:t>suatu</a:t>
            </a:r>
            <a:r>
              <a:rPr lang="en-US" sz="2400" dirty="0" smtClean="0">
                <a:latin typeface="+mj-lt"/>
              </a:rPr>
              <a:t> K/L/</a:t>
            </a:r>
            <a:r>
              <a:rPr lang="en-US" sz="2400" dirty="0" err="1" smtClean="0">
                <a:latin typeface="+mj-lt"/>
              </a:rPr>
              <a:t>Pemda</a:t>
            </a:r>
            <a:r>
              <a:rPr lang="en-US" sz="2400" dirty="0" smtClean="0">
                <a:latin typeface="+mj-lt"/>
              </a:rPr>
              <a:t>.</a:t>
            </a:r>
          </a:p>
        </p:txBody>
      </p:sp>
      <p:sp>
        <p:nvSpPr>
          <p:cNvPr id="7" name="Title 3"/>
          <p:cNvSpPr>
            <a:spLocks noGrp="1"/>
          </p:cNvSpPr>
          <p:nvPr>
            <p:ph type="title"/>
          </p:nvPr>
        </p:nvSpPr>
        <p:spPr>
          <a:xfrm>
            <a:off x="16898" y="332656"/>
            <a:ext cx="8198440" cy="990600"/>
          </a:xfrm>
        </p:spPr>
        <p:txBody>
          <a:bodyPr>
            <a:normAutofit/>
          </a:bodyPr>
          <a:lstStyle/>
          <a:p>
            <a:pPr algn="ctr" eaLnBrk="1" fontAlgn="auto" hangingPunct="1">
              <a:spcAft>
                <a:spcPts val="0"/>
              </a:spcAft>
              <a:defRPr/>
            </a:pPr>
            <a:r>
              <a:rPr lang="fi-FI" sz="3200" b="1" dirty="0" smtClean="0">
                <a:solidFill>
                  <a:schemeClr val="tx1"/>
                </a:solidFill>
              </a:rPr>
              <a:t>PENGUJIAN BUKTI MATURITAS SPIP</a:t>
            </a:r>
            <a:endParaRPr lang="id-ID" sz="3200" b="1" dirty="0">
              <a:solidFill>
                <a:schemeClr val="tx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40153" y="1556792"/>
            <a:ext cx="8715436" cy="4527448"/>
          </a:xfrm>
          <a:ln>
            <a:solidFill>
              <a:schemeClr val="tx1"/>
            </a:solidFill>
            <a:prstDash val="sysDash"/>
          </a:ln>
        </p:spPr>
        <p:txBody>
          <a:bodyPr/>
          <a:lstStyle/>
          <a:p>
            <a:pPr marL="0" indent="0">
              <a:buClrTx/>
              <a:buSzPct val="100000"/>
              <a:buNone/>
            </a:pPr>
            <a:r>
              <a:rPr lang="en-US" sz="2100" dirty="0" err="1" smtClean="0">
                <a:latin typeface="+mj-lt"/>
              </a:rPr>
              <a:t>Pengumpulan</a:t>
            </a:r>
            <a:r>
              <a:rPr lang="en-US" sz="2100" dirty="0" smtClean="0">
                <a:latin typeface="+mj-lt"/>
              </a:rPr>
              <a:t> </a:t>
            </a:r>
            <a:r>
              <a:rPr lang="en-US" sz="2100" dirty="0" err="1" smtClean="0">
                <a:latin typeface="+mj-lt"/>
              </a:rPr>
              <a:t>bukti</a:t>
            </a:r>
            <a:r>
              <a:rPr lang="en-US" sz="2100" dirty="0" smtClean="0">
                <a:latin typeface="+mj-lt"/>
              </a:rPr>
              <a:t> </a:t>
            </a:r>
            <a:r>
              <a:rPr lang="en-US" sz="2100" dirty="0" err="1" smtClean="0">
                <a:latin typeface="+mj-lt"/>
              </a:rPr>
              <a:t>maturitas</a:t>
            </a:r>
            <a:r>
              <a:rPr lang="en-US" sz="2100" dirty="0" smtClean="0">
                <a:latin typeface="+mj-lt"/>
              </a:rPr>
              <a:t> SPIP </a:t>
            </a:r>
            <a:r>
              <a:rPr lang="en-US" sz="2100" dirty="0" err="1" smtClean="0">
                <a:latin typeface="+mj-lt"/>
              </a:rPr>
              <a:t>dilakukan</a:t>
            </a:r>
            <a:r>
              <a:rPr lang="en-US" sz="2100" dirty="0" smtClean="0">
                <a:latin typeface="+mj-lt"/>
              </a:rPr>
              <a:t> </a:t>
            </a:r>
            <a:r>
              <a:rPr lang="en-US" sz="2100" dirty="0" err="1" smtClean="0">
                <a:latin typeface="+mj-lt"/>
              </a:rPr>
              <a:t>untuk</a:t>
            </a:r>
            <a:r>
              <a:rPr lang="en-US" sz="2100" dirty="0" smtClean="0">
                <a:latin typeface="+mj-lt"/>
              </a:rPr>
              <a:t> </a:t>
            </a:r>
            <a:r>
              <a:rPr lang="en-US" sz="2100" dirty="0" err="1" smtClean="0">
                <a:latin typeface="+mj-lt"/>
              </a:rPr>
              <a:t>meyakinkan</a:t>
            </a:r>
            <a:r>
              <a:rPr lang="en-US" sz="2100" dirty="0" smtClean="0">
                <a:latin typeface="+mj-lt"/>
              </a:rPr>
              <a:t> </a:t>
            </a:r>
            <a:r>
              <a:rPr lang="en-US" sz="2100" dirty="0" err="1" smtClean="0">
                <a:latin typeface="+mj-lt"/>
              </a:rPr>
              <a:t>atau</a:t>
            </a:r>
            <a:r>
              <a:rPr lang="en-US" sz="2100" dirty="0" smtClean="0">
                <a:latin typeface="+mj-lt"/>
              </a:rPr>
              <a:t> </a:t>
            </a:r>
            <a:r>
              <a:rPr lang="en-US" sz="2100" dirty="0" err="1" smtClean="0">
                <a:latin typeface="+mj-lt"/>
              </a:rPr>
              <a:t>memvalidasi</a:t>
            </a:r>
            <a:r>
              <a:rPr lang="en-US" sz="2100" dirty="0" smtClean="0">
                <a:latin typeface="+mj-lt"/>
              </a:rPr>
              <a:t> </a:t>
            </a:r>
            <a:r>
              <a:rPr lang="en-US" sz="2100" dirty="0" err="1" smtClean="0">
                <a:latin typeface="+mj-lt"/>
              </a:rPr>
              <a:t>bahwa</a:t>
            </a:r>
            <a:r>
              <a:rPr lang="en-US" sz="2100" dirty="0" smtClean="0">
                <a:latin typeface="+mj-lt"/>
              </a:rPr>
              <a:t> </a:t>
            </a:r>
            <a:r>
              <a:rPr lang="en-US" sz="2100" dirty="0" err="1" smtClean="0">
                <a:latin typeface="+mj-lt"/>
              </a:rPr>
              <a:t>hasil</a:t>
            </a:r>
            <a:r>
              <a:rPr lang="en-US" sz="2100" dirty="0" smtClean="0">
                <a:latin typeface="+mj-lt"/>
              </a:rPr>
              <a:t> </a:t>
            </a:r>
            <a:r>
              <a:rPr lang="en-US" sz="2100" dirty="0" err="1" smtClean="0">
                <a:latin typeface="+mj-lt"/>
              </a:rPr>
              <a:t>survai</a:t>
            </a:r>
            <a:r>
              <a:rPr lang="en-US" sz="2100" dirty="0" smtClean="0">
                <a:latin typeface="+mj-lt"/>
              </a:rPr>
              <a:t> </a:t>
            </a:r>
            <a:r>
              <a:rPr lang="en-US" sz="2100" dirty="0" err="1" smtClean="0">
                <a:latin typeface="+mj-lt"/>
              </a:rPr>
              <a:t>persepsi</a:t>
            </a:r>
            <a:r>
              <a:rPr lang="en-US" sz="2100" dirty="0" smtClean="0">
                <a:latin typeface="+mj-lt"/>
              </a:rPr>
              <a:t> </a:t>
            </a:r>
            <a:r>
              <a:rPr lang="en-US" sz="2100" dirty="0" err="1" smtClean="0">
                <a:latin typeface="+mj-lt"/>
              </a:rPr>
              <a:t>maturitas</a:t>
            </a:r>
            <a:r>
              <a:rPr lang="en-US" sz="2100" dirty="0" smtClean="0">
                <a:latin typeface="+mj-lt"/>
              </a:rPr>
              <a:t> SPIP </a:t>
            </a:r>
            <a:r>
              <a:rPr lang="en-US" sz="2100" dirty="0" err="1" smtClean="0">
                <a:latin typeface="+mj-lt"/>
              </a:rPr>
              <a:t>telah</a:t>
            </a:r>
            <a:r>
              <a:rPr lang="en-US" sz="2100" dirty="0" smtClean="0">
                <a:latin typeface="+mj-lt"/>
              </a:rPr>
              <a:t> </a:t>
            </a:r>
            <a:r>
              <a:rPr lang="en-US" sz="2100" dirty="0" err="1" smtClean="0">
                <a:latin typeface="+mj-lt"/>
              </a:rPr>
              <a:t>mencerminkan</a:t>
            </a:r>
            <a:r>
              <a:rPr lang="en-US" sz="2100" dirty="0" smtClean="0">
                <a:latin typeface="+mj-lt"/>
              </a:rPr>
              <a:t> </a:t>
            </a:r>
            <a:r>
              <a:rPr lang="en-US" sz="2100" dirty="0" err="1" smtClean="0">
                <a:latin typeface="+mj-lt"/>
              </a:rPr>
              <a:t>kondisi</a:t>
            </a:r>
            <a:r>
              <a:rPr lang="en-US" sz="2100" dirty="0" smtClean="0">
                <a:latin typeface="+mj-lt"/>
              </a:rPr>
              <a:t> </a:t>
            </a:r>
            <a:r>
              <a:rPr lang="en-US" sz="2100" dirty="0" err="1" smtClean="0">
                <a:latin typeface="+mj-lt"/>
              </a:rPr>
              <a:t>tingkat</a:t>
            </a:r>
            <a:r>
              <a:rPr lang="en-US" sz="2100" dirty="0" smtClean="0">
                <a:latin typeface="+mj-lt"/>
              </a:rPr>
              <a:t> </a:t>
            </a:r>
            <a:r>
              <a:rPr lang="en-US" sz="2100" dirty="0" err="1" smtClean="0">
                <a:latin typeface="+mj-lt"/>
              </a:rPr>
              <a:t>maturitas</a:t>
            </a:r>
            <a:r>
              <a:rPr lang="en-US" sz="2100" dirty="0" smtClean="0">
                <a:latin typeface="+mj-lt"/>
              </a:rPr>
              <a:t> SPIP yang </a:t>
            </a:r>
            <a:r>
              <a:rPr lang="en-US" sz="2100" dirty="0" err="1" smtClean="0">
                <a:latin typeface="+mj-lt"/>
              </a:rPr>
              <a:t>sebenarnya</a:t>
            </a:r>
            <a:r>
              <a:rPr lang="en-US" sz="2100" dirty="0" smtClean="0">
                <a:latin typeface="+mj-lt"/>
              </a:rPr>
              <a:t>.</a:t>
            </a:r>
          </a:p>
          <a:p>
            <a:pPr marL="0" indent="0">
              <a:buClrTx/>
              <a:buSzPct val="100000"/>
              <a:buNone/>
            </a:pPr>
            <a:r>
              <a:rPr lang="en-US" sz="2100" dirty="0" err="1" smtClean="0">
                <a:latin typeface="+mj-lt"/>
              </a:rPr>
              <a:t>Dapat</a:t>
            </a:r>
            <a:r>
              <a:rPr lang="en-US" sz="2100" dirty="0" smtClean="0">
                <a:latin typeface="+mj-lt"/>
              </a:rPr>
              <a:t> </a:t>
            </a:r>
            <a:r>
              <a:rPr lang="en-US" sz="2100" dirty="0" err="1" smtClean="0">
                <a:latin typeface="+mj-lt"/>
              </a:rPr>
              <a:t>dilakukan</a:t>
            </a:r>
            <a:r>
              <a:rPr lang="en-US" sz="2100" dirty="0" smtClean="0">
                <a:latin typeface="+mj-lt"/>
              </a:rPr>
              <a:t> </a:t>
            </a:r>
            <a:r>
              <a:rPr lang="en-US" sz="2100" dirty="0" err="1" smtClean="0">
                <a:latin typeface="+mj-lt"/>
              </a:rPr>
              <a:t>dengan</a:t>
            </a:r>
            <a:r>
              <a:rPr lang="en-US" sz="2100" dirty="0" smtClean="0">
                <a:latin typeface="+mj-lt"/>
              </a:rPr>
              <a:t> </a:t>
            </a:r>
            <a:r>
              <a:rPr lang="en-US" sz="2100" dirty="0" err="1" smtClean="0">
                <a:latin typeface="+mj-lt"/>
              </a:rPr>
              <a:t>teknik</a:t>
            </a:r>
            <a:r>
              <a:rPr lang="en-US" sz="2100" dirty="0" smtClean="0">
                <a:latin typeface="+mj-lt"/>
              </a:rPr>
              <a:t> </a:t>
            </a:r>
            <a:r>
              <a:rPr lang="en-US" sz="2100" dirty="0" err="1" smtClean="0">
                <a:latin typeface="+mj-lt"/>
              </a:rPr>
              <a:t>pengumpulan</a:t>
            </a:r>
            <a:r>
              <a:rPr lang="en-US" sz="2100" dirty="0" smtClean="0">
                <a:latin typeface="+mj-lt"/>
              </a:rPr>
              <a:t> data </a:t>
            </a:r>
            <a:r>
              <a:rPr lang="en-US" sz="2100" dirty="0" err="1" smtClean="0">
                <a:latin typeface="+mj-lt"/>
              </a:rPr>
              <a:t>lainnya</a:t>
            </a:r>
            <a:r>
              <a:rPr lang="en-US" sz="2100" dirty="0" smtClean="0">
                <a:latin typeface="+mj-lt"/>
              </a:rPr>
              <a:t> </a:t>
            </a:r>
            <a:r>
              <a:rPr lang="en-US" sz="2100" dirty="0" err="1" smtClean="0">
                <a:latin typeface="+mj-lt"/>
              </a:rPr>
              <a:t>seperti</a:t>
            </a:r>
            <a:r>
              <a:rPr lang="en-US" sz="2100" dirty="0" smtClean="0">
                <a:latin typeface="+mj-lt"/>
              </a:rPr>
              <a:t> </a:t>
            </a:r>
            <a:r>
              <a:rPr lang="en-US" sz="2100" dirty="0" err="1" smtClean="0">
                <a:latin typeface="+mj-lt"/>
              </a:rPr>
              <a:t>kuesioner</a:t>
            </a:r>
            <a:r>
              <a:rPr lang="en-US" sz="2100" dirty="0" smtClean="0">
                <a:latin typeface="+mj-lt"/>
              </a:rPr>
              <a:t> </a:t>
            </a:r>
            <a:r>
              <a:rPr lang="en-US" sz="2100" dirty="0" err="1" smtClean="0">
                <a:latin typeface="+mj-lt"/>
              </a:rPr>
              <a:t>lanjutan</a:t>
            </a:r>
            <a:r>
              <a:rPr lang="en-US" sz="2100" dirty="0" smtClean="0">
                <a:latin typeface="+mj-lt"/>
              </a:rPr>
              <a:t>, </a:t>
            </a:r>
            <a:r>
              <a:rPr lang="en-US" sz="2100" dirty="0" err="1" smtClean="0">
                <a:latin typeface="+mj-lt"/>
              </a:rPr>
              <a:t>wawancara</a:t>
            </a:r>
            <a:r>
              <a:rPr lang="en-US" sz="2100" dirty="0" smtClean="0">
                <a:latin typeface="+mj-lt"/>
              </a:rPr>
              <a:t>, </a:t>
            </a:r>
            <a:r>
              <a:rPr lang="en-US" sz="2100" dirty="0" err="1" smtClean="0">
                <a:latin typeface="+mj-lt"/>
              </a:rPr>
              <a:t>analisis</a:t>
            </a:r>
            <a:r>
              <a:rPr lang="en-US" sz="2100" dirty="0" smtClean="0">
                <a:latin typeface="+mj-lt"/>
              </a:rPr>
              <a:t> </a:t>
            </a:r>
            <a:r>
              <a:rPr lang="en-US" sz="2100" dirty="0" err="1" smtClean="0">
                <a:latin typeface="+mj-lt"/>
              </a:rPr>
              <a:t>dokumen</a:t>
            </a:r>
            <a:r>
              <a:rPr lang="en-US" sz="2100" dirty="0" smtClean="0">
                <a:latin typeface="+mj-lt"/>
              </a:rPr>
              <a:t>, </a:t>
            </a:r>
            <a:r>
              <a:rPr lang="en-US" sz="2100" dirty="0" err="1" smtClean="0">
                <a:latin typeface="+mj-lt"/>
              </a:rPr>
              <a:t>atau</a:t>
            </a:r>
            <a:r>
              <a:rPr lang="en-US" sz="2100" dirty="0" smtClean="0">
                <a:latin typeface="+mj-lt"/>
              </a:rPr>
              <a:t> </a:t>
            </a:r>
            <a:r>
              <a:rPr lang="en-US" sz="2100" dirty="0" err="1" smtClean="0">
                <a:latin typeface="+mj-lt"/>
              </a:rPr>
              <a:t>observasi</a:t>
            </a:r>
            <a:r>
              <a:rPr lang="en-US" sz="2100" dirty="0" smtClean="0">
                <a:latin typeface="+mj-lt"/>
              </a:rPr>
              <a:t>.</a:t>
            </a:r>
          </a:p>
          <a:p>
            <a:pPr marL="0" indent="0">
              <a:buClrTx/>
              <a:buSzPct val="100000"/>
              <a:buNone/>
            </a:pPr>
            <a:r>
              <a:rPr lang="en-US" sz="2100" dirty="0" smtClean="0">
                <a:latin typeface="+mj-lt"/>
              </a:rPr>
              <a:t>“</a:t>
            </a:r>
            <a:r>
              <a:rPr lang="en-US" sz="2100" dirty="0" err="1" smtClean="0">
                <a:latin typeface="+mj-lt"/>
              </a:rPr>
              <a:t>Konsisten</a:t>
            </a:r>
            <a:r>
              <a:rPr lang="en-US" sz="2100" dirty="0" smtClean="0">
                <a:latin typeface="+mj-lt"/>
              </a:rPr>
              <a:t>” </a:t>
            </a:r>
            <a:r>
              <a:rPr lang="en-US" sz="2100" dirty="0" smtClean="0">
                <a:latin typeface="+mj-lt"/>
                <a:sym typeface="Wingdings" pitchFamily="2" charset="2"/>
              </a:rPr>
              <a:t></a:t>
            </a:r>
            <a:r>
              <a:rPr lang="en-US" sz="2100" dirty="0" err="1" smtClean="0">
                <a:latin typeface="+mj-lt"/>
              </a:rPr>
              <a:t>pengumpulan</a:t>
            </a:r>
            <a:r>
              <a:rPr lang="en-US" sz="2100" dirty="0" smtClean="0">
                <a:latin typeface="+mj-lt"/>
              </a:rPr>
              <a:t> </a:t>
            </a:r>
            <a:r>
              <a:rPr lang="en-US" sz="2100" dirty="0" err="1" smtClean="0">
                <a:latin typeface="+mj-lt"/>
              </a:rPr>
              <a:t>bukti</a:t>
            </a:r>
            <a:r>
              <a:rPr lang="en-US" sz="2100" dirty="0" smtClean="0">
                <a:latin typeface="+mj-lt"/>
              </a:rPr>
              <a:t> </a:t>
            </a:r>
            <a:r>
              <a:rPr lang="en-US" sz="2100" dirty="0" err="1" smtClean="0">
                <a:latin typeface="+mj-lt"/>
              </a:rPr>
              <a:t>maturitas</a:t>
            </a:r>
            <a:r>
              <a:rPr lang="en-US" sz="2100" dirty="0" smtClean="0">
                <a:latin typeface="+mj-lt"/>
              </a:rPr>
              <a:t> </a:t>
            </a:r>
            <a:r>
              <a:rPr lang="en-US" sz="2100" dirty="0" err="1" smtClean="0">
                <a:latin typeface="+mj-lt"/>
              </a:rPr>
              <a:t>secara</a:t>
            </a:r>
            <a:r>
              <a:rPr lang="en-US" sz="2100" dirty="0" smtClean="0">
                <a:latin typeface="+mj-lt"/>
              </a:rPr>
              <a:t> </a:t>
            </a:r>
            <a:r>
              <a:rPr lang="en-US" sz="2100" dirty="0" err="1" smtClean="0">
                <a:latin typeface="+mj-lt"/>
              </a:rPr>
              <a:t>uji</a:t>
            </a:r>
            <a:r>
              <a:rPr lang="en-US" sz="2100" dirty="0" smtClean="0">
                <a:latin typeface="+mj-lt"/>
              </a:rPr>
              <a:t> </a:t>
            </a:r>
            <a:r>
              <a:rPr lang="en-US" sz="2100" dirty="0" err="1" smtClean="0">
                <a:latin typeface="+mj-lt"/>
              </a:rPr>
              <a:t>petik</a:t>
            </a:r>
            <a:r>
              <a:rPr lang="en-US" sz="2100" dirty="0" smtClean="0">
                <a:latin typeface="+mj-lt"/>
              </a:rPr>
              <a:t> (sampling) </a:t>
            </a:r>
            <a:r>
              <a:rPr lang="en-US" sz="2100" dirty="0" err="1" smtClean="0">
                <a:latin typeface="+mj-lt"/>
              </a:rPr>
              <a:t>atas</a:t>
            </a:r>
            <a:r>
              <a:rPr lang="en-US" sz="2100" dirty="0" smtClean="0">
                <a:latin typeface="+mj-lt"/>
              </a:rPr>
              <a:t> </a:t>
            </a:r>
            <a:r>
              <a:rPr lang="en-US" sz="2100" dirty="0" err="1" smtClean="0">
                <a:latin typeface="+mj-lt"/>
              </a:rPr>
              <a:t>responden</a:t>
            </a:r>
            <a:r>
              <a:rPr lang="en-US" sz="2100" dirty="0" smtClean="0">
                <a:latin typeface="+mj-lt"/>
              </a:rPr>
              <a:t> </a:t>
            </a:r>
            <a:r>
              <a:rPr lang="en-US" sz="2100" dirty="0" err="1" smtClean="0">
                <a:latin typeface="+mj-lt"/>
              </a:rPr>
              <a:t>maupun</a:t>
            </a:r>
            <a:r>
              <a:rPr lang="en-US" sz="2100" dirty="0" smtClean="0">
                <a:latin typeface="+mj-lt"/>
              </a:rPr>
              <a:t> </a:t>
            </a:r>
            <a:r>
              <a:rPr lang="en-US" sz="2100" dirty="0" err="1" smtClean="0">
                <a:latin typeface="+mj-lt"/>
              </a:rPr>
              <a:t>jawaban</a:t>
            </a:r>
            <a:r>
              <a:rPr lang="en-US" sz="2100" dirty="0" smtClean="0">
                <a:latin typeface="+mj-lt"/>
              </a:rPr>
              <a:t> </a:t>
            </a:r>
            <a:r>
              <a:rPr lang="en-US" sz="2100" dirty="0" err="1" smtClean="0">
                <a:latin typeface="+mj-lt"/>
              </a:rPr>
              <a:t>survai</a:t>
            </a:r>
            <a:r>
              <a:rPr lang="en-US" sz="2100" dirty="0" smtClean="0">
                <a:latin typeface="+mj-lt"/>
              </a:rPr>
              <a:t>. </a:t>
            </a:r>
          </a:p>
          <a:p>
            <a:pPr marL="0" indent="0">
              <a:buClrTx/>
              <a:buSzPct val="100000"/>
              <a:buNone/>
            </a:pPr>
            <a:r>
              <a:rPr lang="en-US" sz="2100" dirty="0" smtClean="0">
                <a:latin typeface="+mj-lt"/>
              </a:rPr>
              <a:t>“</a:t>
            </a:r>
            <a:r>
              <a:rPr lang="en-US" sz="2100" dirty="0" err="1" smtClean="0">
                <a:latin typeface="+mj-lt"/>
              </a:rPr>
              <a:t>Tidak</a:t>
            </a:r>
            <a:r>
              <a:rPr lang="en-US" sz="2100" dirty="0" smtClean="0">
                <a:latin typeface="+mj-lt"/>
              </a:rPr>
              <a:t> </a:t>
            </a:r>
            <a:r>
              <a:rPr lang="en-US" sz="2100" dirty="0" err="1" smtClean="0">
                <a:latin typeface="+mj-lt"/>
              </a:rPr>
              <a:t>Konsisten</a:t>
            </a:r>
            <a:r>
              <a:rPr lang="en-US" sz="2100" dirty="0" smtClean="0">
                <a:latin typeface="+mj-lt"/>
              </a:rPr>
              <a:t>” </a:t>
            </a:r>
            <a:r>
              <a:rPr lang="en-US" sz="2100" dirty="0" smtClean="0">
                <a:latin typeface="+mj-lt"/>
                <a:sym typeface="Wingdings" pitchFamily="2" charset="2"/>
              </a:rPr>
              <a:t></a:t>
            </a:r>
            <a:r>
              <a:rPr lang="en-US" sz="2100" dirty="0" smtClean="0">
                <a:latin typeface="+mj-lt"/>
              </a:rPr>
              <a:t> </a:t>
            </a:r>
            <a:r>
              <a:rPr lang="en-US" sz="2100" dirty="0" err="1" smtClean="0">
                <a:latin typeface="+mj-lt"/>
              </a:rPr>
              <a:t>pengumpulan</a:t>
            </a:r>
            <a:r>
              <a:rPr lang="en-US" sz="2100" dirty="0" smtClean="0">
                <a:latin typeface="+mj-lt"/>
              </a:rPr>
              <a:t> </a:t>
            </a:r>
            <a:r>
              <a:rPr lang="en-US" sz="2100" dirty="0" err="1" smtClean="0">
                <a:latin typeface="+mj-lt"/>
              </a:rPr>
              <a:t>bukti</a:t>
            </a:r>
            <a:r>
              <a:rPr lang="en-US" sz="2100" dirty="0" smtClean="0">
                <a:latin typeface="+mj-lt"/>
              </a:rPr>
              <a:t> </a:t>
            </a:r>
            <a:r>
              <a:rPr lang="en-US" sz="2100" dirty="0" err="1" smtClean="0">
                <a:latin typeface="+mj-lt"/>
              </a:rPr>
              <a:t>dilakukan</a:t>
            </a:r>
            <a:r>
              <a:rPr lang="en-US" sz="2100" dirty="0" smtClean="0">
                <a:latin typeface="+mj-lt"/>
              </a:rPr>
              <a:t> </a:t>
            </a:r>
            <a:r>
              <a:rPr lang="en-US" sz="2100" dirty="0" err="1" smtClean="0">
                <a:latin typeface="+mj-lt"/>
              </a:rPr>
              <a:t>secara</a:t>
            </a:r>
            <a:r>
              <a:rPr lang="en-US" sz="2100" dirty="0" smtClean="0">
                <a:latin typeface="+mj-lt"/>
              </a:rPr>
              <a:t> </a:t>
            </a:r>
            <a:r>
              <a:rPr lang="en-US" sz="2100" dirty="0" err="1" smtClean="0">
                <a:latin typeface="+mj-lt"/>
              </a:rPr>
              <a:t>uji</a:t>
            </a:r>
            <a:r>
              <a:rPr lang="en-US" sz="2100" dirty="0" smtClean="0">
                <a:latin typeface="+mj-lt"/>
              </a:rPr>
              <a:t> </a:t>
            </a:r>
            <a:r>
              <a:rPr lang="en-US" sz="2100" dirty="0" err="1" smtClean="0">
                <a:latin typeface="+mj-lt"/>
              </a:rPr>
              <a:t>petik</a:t>
            </a:r>
            <a:r>
              <a:rPr lang="en-US" sz="2100" dirty="0" smtClean="0">
                <a:latin typeface="+mj-lt"/>
              </a:rPr>
              <a:t> (sampling) </a:t>
            </a:r>
            <a:r>
              <a:rPr lang="en-US" sz="2100" dirty="0" err="1" smtClean="0">
                <a:latin typeface="+mj-lt"/>
              </a:rPr>
              <a:t>atas</a:t>
            </a:r>
            <a:r>
              <a:rPr lang="en-US" sz="2100" dirty="0" smtClean="0">
                <a:latin typeface="+mj-lt"/>
              </a:rPr>
              <a:t> </a:t>
            </a:r>
            <a:r>
              <a:rPr lang="en-US" sz="2100" dirty="0" err="1" smtClean="0">
                <a:latin typeface="+mj-lt"/>
              </a:rPr>
              <a:t>responden</a:t>
            </a:r>
            <a:r>
              <a:rPr lang="en-US" sz="2100" dirty="0" smtClean="0">
                <a:latin typeface="+mj-lt"/>
              </a:rPr>
              <a:t> </a:t>
            </a:r>
            <a:r>
              <a:rPr lang="en-US" sz="2100" dirty="0" err="1" smtClean="0">
                <a:latin typeface="+mj-lt"/>
              </a:rPr>
              <a:t>dan</a:t>
            </a:r>
            <a:r>
              <a:rPr lang="en-US" sz="2100" dirty="0" smtClean="0">
                <a:latin typeface="+mj-lt"/>
              </a:rPr>
              <a:t> </a:t>
            </a:r>
            <a:r>
              <a:rPr lang="en-US" sz="2100" dirty="0" err="1" smtClean="0">
                <a:latin typeface="+mj-lt"/>
              </a:rPr>
              <a:t>keseluruhan</a:t>
            </a:r>
            <a:r>
              <a:rPr lang="en-US" sz="2100" dirty="0" smtClean="0">
                <a:latin typeface="+mj-lt"/>
              </a:rPr>
              <a:t> </a:t>
            </a:r>
            <a:r>
              <a:rPr lang="en-US" sz="2100" dirty="0" err="1" smtClean="0">
                <a:latin typeface="+mj-lt"/>
              </a:rPr>
              <a:t>butir</a:t>
            </a:r>
            <a:r>
              <a:rPr lang="en-US" sz="2100" dirty="0" smtClean="0">
                <a:latin typeface="+mj-lt"/>
              </a:rPr>
              <a:t> </a:t>
            </a:r>
            <a:r>
              <a:rPr lang="en-US" sz="2100" dirty="0" err="1" smtClean="0">
                <a:latin typeface="+mj-lt"/>
              </a:rPr>
              <a:t>jawaban</a:t>
            </a:r>
            <a:r>
              <a:rPr lang="en-US" sz="2100" dirty="0" smtClean="0">
                <a:latin typeface="+mj-lt"/>
              </a:rPr>
              <a:t> </a:t>
            </a:r>
            <a:r>
              <a:rPr lang="en-US" sz="2100" dirty="0" err="1" smtClean="0">
                <a:latin typeface="+mj-lt"/>
              </a:rPr>
              <a:t>kuesioner</a:t>
            </a:r>
            <a:r>
              <a:rPr lang="en-US" sz="2100" dirty="0" smtClean="0">
                <a:latin typeface="+mj-lt"/>
              </a:rPr>
              <a:t> (</a:t>
            </a:r>
            <a:r>
              <a:rPr lang="en-US" sz="2100" dirty="0" err="1" smtClean="0">
                <a:latin typeface="+mj-lt"/>
              </a:rPr>
              <a:t>sensus</a:t>
            </a:r>
            <a:r>
              <a:rPr lang="en-US" sz="2100" dirty="0" smtClean="0">
                <a:latin typeface="+mj-lt"/>
              </a:rPr>
              <a:t>).</a:t>
            </a:r>
          </a:p>
          <a:p>
            <a:pPr marL="0" indent="0">
              <a:buClrTx/>
              <a:buSzPct val="100000"/>
              <a:buNone/>
            </a:pPr>
            <a:r>
              <a:rPr lang="en-US" sz="2100" dirty="0" err="1" smtClean="0">
                <a:latin typeface="+mj-lt"/>
              </a:rPr>
              <a:t>Namun</a:t>
            </a:r>
            <a:r>
              <a:rPr lang="en-US" sz="2100" dirty="0" smtClean="0">
                <a:latin typeface="+mj-lt"/>
              </a:rPr>
              <a:t> </a:t>
            </a:r>
            <a:r>
              <a:rPr lang="en-US" sz="2100" dirty="0" err="1" smtClean="0">
                <a:latin typeface="+mj-lt"/>
              </a:rPr>
              <a:t>demikian</a:t>
            </a:r>
            <a:r>
              <a:rPr lang="en-US" sz="2100" dirty="0" smtClean="0">
                <a:latin typeface="+mj-lt"/>
              </a:rPr>
              <a:t>, </a:t>
            </a:r>
            <a:r>
              <a:rPr lang="en-US" sz="2100" dirty="0" err="1" smtClean="0">
                <a:latin typeface="+mj-lt"/>
              </a:rPr>
              <a:t>dapat</a:t>
            </a:r>
            <a:r>
              <a:rPr lang="en-US" sz="2100" dirty="0" smtClean="0">
                <a:latin typeface="+mj-lt"/>
              </a:rPr>
              <a:t> </a:t>
            </a:r>
            <a:r>
              <a:rPr lang="en-US" sz="2100" dirty="0" err="1" smtClean="0">
                <a:latin typeface="+mj-lt"/>
              </a:rPr>
              <a:t>dilakukan</a:t>
            </a:r>
            <a:r>
              <a:rPr lang="en-US" sz="2100" dirty="0" smtClean="0">
                <a:latin typeface="+mj-lt"/>
              </a:rPr>
              <a:t> </a:t>
            </a:r>
            <a:r>
              <a:rPr lang="en-US" sz="2100" dirty="0" err="1" smtClean="0">
                <a:latin typeface="+mj-lt"/>
              </a:rPr>
              <a:t>atas</a:t>
            </a:r>
            <a:r>
              <a:rPr lang="en-US" sz="2100" dirty="0" smtClean="0">
                <a:latin typeface="+mj-lt"/>
              </a:rPr>
              <a:t> </a:t>
            </a:r>
            <a:r>
              <a:rPr lang="en-US" sz="2100" dirty="0" err="1" smtClean="0">
                <a:latin typeface="+mj-lt"/>
              </a:rPr>
              <a:t>keseluruhan</a:t>
            </a:r>
            <a:r>
              <a:rPr lang="en-US" sz="2100" dirty="0" smtClean="0">
                <a:latin typeface="+mj-lt"/>
              </a:rPr>
              <a:t> </a:t>
            </a:r>
            <a:r>
              <a:rPr lang="en-US" sz="2100" dirty="0" err="1" smtClean="0">
                <a:latin typeface="+mj-lt"/>
              </a:rPr>
              <a:t>responden</a:t>
            </a:r>
            <a:r>
              <a:rPr lang="en-US" sz="2100" dirty="0" smtClean="0">
                <a:latin typeface="+mj-lt"/>
              </a:rPr>
              <a:t> (</a:t>
            </a:r>
            <a:r>
              <a:rPr lang="en-US" sz="2100" dirty="0" err="1" smtClean="0">
                <a:latin typeface="+mj-lt"/>
              </a:rPr>
              <a:t>sensus</a:t>
            </a:r>
            <a:r>
              <a:rPr lang="en-US" sz="2100" dirty="0" smtClean="0">
                <a:latin typeface="+mj-lt"/>
              </a:rPr>
              <a:t>) </a:t>
            </a:r>
            <a:r>
              <a:rPr lang="en-US" sz="2100" dirty="0" err="1" smtClean="0">
                <a:latin typeface="+mj-lt"/>
              </a:rPr>
              <a:t>maupun</a:t>
            </a:r>
            <a:r>
              <a:rPr lang="en-US" sz="2100" dirty="0" smtClean="0">
                <a:latin typeface="+mj-lt"/>
              </a:rPr>
              <a:t> </a:t>
            </a:r>
            <a:r>
              <a:rPr lang="en-US" sz="2100" dirty="0" err="1" smtClean="0">
                <a:latin typeface="+mj-lt"/>
              </a:rPr>
              <a:t>keseluruhan</a:t>
            </a:r>
            <a:r>
              <a:rPr lang="en-US" sz="2100" dirty="0" smtClean="0">
                <a:latin typeface="+mj-lt"/>
              </a:rPr>
              <a:t> </a:t>
            </a:r>
            <a:r>
              <a:rPr lang="en-US" sz="2100" dirty="0" err="1" smtClean="0">
                <a:latin typeface="+mj-lt"/>
              </a:rPr>
              <a:t>butir</a:t>
            </a:r>
            <a:r>
              <a:rPr lang="en-US" sz="2100" dirty="0" smtClean="0">
                <a:latin typeface="+mj-lt"/>
              </a:rPr>
              <a:t> </a:t>
            </a:r>
            <a:r>
              <a:rPr lang="en-US" sz="2100" dirty="0" err="1" smtClean="0">
                <a:latin typeface="+mj-lt"/>
              </a:rPr>
              <a:t>jawaban</a:t>
            </a:r>
            <a:r>
              <a:rPr lang="en-US" sz="2100" dirty="0" smtClean="0">
                <a:latin typeface="+mj-lt"/>
              </a:rPr>
              <a:t> </a:t>
            </a:r>
            <a:r>
              <a:rPr lang="en-US" sz="2100" dirty="0" err="1" smtClean="0">
                <a:latin typeface="+mj-lt"/>
              </a:rPr>
              <a:t>kuesioner</a:t>
            </a:r>
            <a:r>
              <a:rPr lang="en-US" sz="2100" dirty="0" smtClean="0">
                <a:latin typeface="+mj-lt"/>
              </a:rPr>
              <a:t> (</a:t>
            </a:r>
            <a:r>
              <a:rPr lang="en-US" sz="2100" dirty="0" err="1" smtClean="0">
                <a:latin typeface="+mj-lt"/>
              </a:rPr>
              <a:t>sensus</a:t>
            </a:r>
            <a:r>
              <a:rPr lang="en-US" sz="2100" dirty="0" smtClean="0">
                <a:latin typeface="+mj-lt"/>
              </a:rPr>
              <a:t>) </a:t>
            </a:r>
            <a:r>
              <a:rPr lang="en-US" sz="2100" dirty="0" err="1" smtClean="0">
                <a:latin typeface="+mj-lt"/>
              </a:rPr>
              <a:t>sesuai</a:t>
            </a:r>
            <a:r>
              <a:rPr lang="en-US" sz="2100" dirty="0" smtClean="0">
                <a:latin typeface="+mj-lt"/>
              </a:rPr>
              <a:t> </a:t>
            </a:r>
            <a:r>
              <a:rPr lang="en-US" sz="2100" dirty="0" err="1" smtClean="0">
                <a:latin typeface="+mj-lt"/>
              </a:rPr>
              <a:t>pertimbangan</a:t>
            </a:r>
            <a:r>
              <a:rPr lang="en-US" sz="2100" dirty="0" smtClean="0">
                <a:latin typeface="+mj-lt"/>
              </a:rPr>
              <a:t> </a:t>
            </a:r>
            <a:r>
              <a:rPr lang="en-US" sz="2100" dirty="0" err="1" smtClean="0">
                <a:latin typeface="+mj-lt"/>
              </a:rPr>
              <a:t>profesional</a:t>
            </a:r>
            <a:r>
              <a:rPr lang="en-US" sz="2100" dirty="0" smtClean="0">
                <a:latin typeface="+mj-lt"/>
              </a:rPr>
              <a:t> Tim </a:t>
            </a:r>
            <a:r>
              <a:rPr lang="en-US" sz="2100" dirty="0" err="1" smtClean="0">
                <a:latin typeface="+mj-lt"/>
              </a:rPr>
              <a:t>Penilai</a:t>
            </a:r>
            <a:r>
              <a:rPr lang="en-US" sz="2100" dirty="0" smtClean="0">
                <a:latin typeface="+mj-lt"/>
              </a:rPr>
              <a:t>.</a:t>
            </a:r>
          </a:p>
          <a:p>
            <a:pPr marL="0" indent="0">
              <a:buClrTx/>
              <a:buSzPct val="100000"/>
              <a:buNone/>
            </a:pPr>
            <a:endParaRPr lang="en-US" sz="2100" dirty="0" smtClean="0">
              <a:latin typeface="+mj-lt"/>
            </a:endParaRPr>
          </a:p>
        </p:txBody>
      </p:sp>
      <p:sp>
        <p:nvSpPr>
          <p:cNvPr id="7" name="Title 3"/>
          <p:cNvSpPr>
            <a:spLocks noGrp="1"/>
          </p:cNvSpPr>
          <p:nvPr>
            <p:ph type="title"/>
          </p:nvPr>
        </p:nvSpPr>
        <p:spPr>
          <a:xfrm>
            <a:off x="34320" y="260648"/>
            <a:ext cx="9127102" cy="990600"/>
          </a:xfrm>
        </p:spPr>
        <p:txBody>
          <a:bodyPr>
            <a:normAutofit/>
          </a:bodyPr>
          <a:lstStyle/>
          <a:p>
            <a:pPr algn="ctr" eaLnBrk="1" fontAlgn="auto" hangingPunct="1">
              <a:spcAft>
                <a:spcPts val="0"/>
              </a:spcAft>
              <a:defRPr/>
            </a:pPr>
            <a:r>
              <a:rPr lang="fi-FI" sz="3200" b="1" dirty="0" smtClean="0">
                <a:solidFill>
                  <a:schemeClr val="tx1"/>
                </a:solidFill>
                <a:latin typeface="Arial" panose="020B0604020202020204" pitchFamily="34" charset="0"/>
                <a:cs typeface="Arial" panose="020B0604020202020204" pitchFamily="34" charset="0"/>
              </a:rPr>
              <a:t>PENGUJIAN BUKTI MATURITAS SPIP</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848" y="260648"/>
            <a:ext cx="9127101" cy="990600"/>
          </a:xfrm>
        </p:spPr>
        <p:txBody>
          <a:bodyPr>
            <a:normAutofit/>
          </a:bodyPr>
          <a:lstStyle/>
          <a:p>
            <a:pPr algn="ctr" eaLnBrk="1" fontAlgn="auto" hangingPunct="1">
              <a:spcAft>
                <a:spcPts val="0"/>
              </a:spcAft>
              <a:defRPr/>
            </a:pPr>
            <a:r>
              <a:rPr lang="id-ID" sz="3200" b="1" dirty="0" smtClean="0">
                <a:solidFill>
                  <a:schemeClr val="tx1"/>
                </a:solidFill>
                <a:latin typeface="Arial" panose="020B0604020202020204" pitchFamily="34" charset="0"/>
                <a:cs typeface="Arial" panose="020B0604020202020204" pitchFamily="34" charset="0"/>
              </a:rPr>
              <a:t>LAMPIRAN FORM-FORM</a:t>
            </a:r>
            <a:endParaRPr lang="id-ID" sz="3200" b="1" dirty="0">
              <a:solidFill>
                <a:schemeClr val="tx1"/>
              </a:solidFill>
              <a:latin typeface="Arial" panose="020B0604020202020204" pitchFamily="34" charset="0"/>
              <a:cs typeface="Arial" panose="020B0604020202020204" pitchFamily="34" charset="0"/>
            </a:endParaRPr>
          </a:p>
        </p:txBody>
      </p:sp>
      <p:graphicFrame>
        <p:nvGraphicFramePr>
          <p:cNvPr id="7" name="Table 6"/>
          <p:cNvGraphicFramePr>
            <a:graphicFrameLocks noGrp="1"/>
          </p:cNvGraphicFramePr>
          <p:nvPr/>
        </p:nvGraphicFramePr>
        <p:xfrm>
          <a:off x="142844" y="1500177"/>
          <a:ext cx="8858312" cy="5000660"/>
        </p:xfrm>
        <a:graphic>
          <a:graphicData uri="http://schemas.openxmlformats.org/drawingml/2006/table">
            <a:tbl>
              <a:tblPr/>
              <a:tblGrid>
                <a:gridCol w="1314884">
                  <a:extLst>
                    <a:ext uri="{9D8B030D-6E8A-4147-A177-3AD203B41FA5}">
                      <a16:colId xmlns:a16="http://schemas.microsoft.com/office/drawing/2014/main" val="20000"/>
                    </a:ext>
                  </a:extLst>
                </a:gridCol>
                <a:gridCol w="276824">
                  <a:extLst>
                    <a:ext uri="{9D8B030D-6E8A-4147-A177-3AD203B41FA5}">
                      <a16:colId xmlns:a16="http://schemas.microsoft.com/office/drawing/2014/main" val="20001"/>
                    </a:ext>
                  </a:extLst>
                </a:gridCol>
                <a:gridCol w="7266604">
                  <a:extLst>
                    <a:ext uri="{9D8B030D-6E8A-4147-A177-3AD203B41FA5}">
                      <a16:colId xmlns:a16="http://schemas.microsoft.com/office/drawing/2014/main" val="20002"/>
                    </a:ext>
                  </a:extLst>
                </a:gridCol>
              </a:tblGrid>
              <a:tr h="357190">
                <a:tc gridSpan="3">
                  <a:txBody>
                    <a:bodyPr/>
                    <a:lstStyle/>
                    <a:p>
                      <a:pPr marL="0" marR="0">
                        <a:spcBef>
                          <a:spcPts val="0"/>
                        </a:spcBef>
                        <a:spcAft>
                          <a:spcPts val="0"/>
                        </a:spcAft>
                      </a:pPr>
                      <a:r>
                        <a:rPr lang="en-US" sz="1800" b="1" kern="1400" dirty="0" smtClean="0">
                          <a:solidFill>
                            <a:srgbClr val="000000"/>
                          </a:solidFill>
                          <a:latin typeface="+mj-lt"/>
                          <a:ea typeface="Times New Roman"/>
                          <a:cs typeface="Times New Roman"/>
                        </a:rPr>
                        <a:t>LAMPIRAN</a:t>
                      </a:r>
                      <a:endParaRPr lang="en-US" sz="1800" b="1" kern="1400" dirty="0">
                        <a:solidFill>
                          <a:srgbClr val="000000"/>
                        </a:solidFill>
                        <a:latin typeface="+mj-lt"/>
                        <a:ea typeface="Times New Roman"/>
                        <a:cs typeface="Times New Roman"/>
                      </a:endParaRPr>
                    </a:p>
                  </a:txBody>
                  <a:tcPr marL="68580" marR="68580" marT="0" marB="0">
                    <a:lnL>
                      <a:noFill/>
                    </a:lnL>
                    <a:lnR>
                      <a:noFill/>
                    </a:lnR>
                    <a:lnT>
                      <a:noFill/>
                    </a:lnT>
                    <a:lnB>
                      <a:noFill/>
                    </a:lnB>
                  </a:tcPr>
                </a:tc>
                <a:tc hMerge="1">
                  <a:txBody>
                    <a:bodyPr/>
                    <a:lstStyle/>
                    <a:p>
                      <a:pPr marL="0" marR="0">
                        <a:spcBef>
                          <a:spcPts val="0"/>
                        </a:spcBef>
                        <a:spcAft>
                          <a:spcPts val="0"/>
                        </a:spcAft>
                      </a:pPr>
                      <a:endParaRPr lang="en-US" sz="1800" kern="1400">
                        <a:solidFill>
                          <a:srgbClr val="000000"/>
                        </a:solidFill>
                        <a:latin typeface="Times New Roman"/>
                        <a:ea typeface="Times New Roman"/>
                        <a:cs typeface="Times New Roman"/>
                      </a:endParaRPr>
                    </a:p>
                  </a:txBody>
                  <a:tcPr marL="68580" marR="68580" marT="0" marB="0">
                    <a:lnL>
                      <a:noFill/>
                    </a:lnL>
                    <a:lnR>
                      <a:noFill/>
                    </a:lnR>
                    <a:lnT>
                      <a:noFill/>
                    </a:lnT>
                    <a:lnB>
                      <a:noFill/>
                    </a:lnB>
                  </a:tcPr>
                </a:tc>
                <a:tc hMerge="1">
                  <a:txBody>
                    <a:bodyPr/>
                    <a:lstStyle/>
                    <a:p>
                      <a:pPr marL="0" marR="0">
                        <a:spcBef>
                          <a:spcPts val="0"/>
                        </a:spcBef>
                        <a:spcAft>
                          <a:spcPts val="0"/>
                        </a:spcAft>
                      </a:pPr>
                      <a:endParaRPr lang="en-US" sz="1800" kern="1400">
                        <a:solidFill>
                          <a:srgbClr val="000000"/>
                        </a:solidFill>
                        <a:latin typeface="Times New Roman"/>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357190">
                <a:tc>
                  <a:txBody>
                    <a:bodyPr/>
                    <a:lstStyle/>
                    <a:p>
                      <a:pPr marL="0" marR="0">
                        <a:spcBef>
                          <a:spcPts val="0"/>
                        </a:spcBef>
                        <a:spcAft>
                          <a:spcPts val="0"/>
                        </a:spcAft>
                      </a:pPr>
                      <a:r>
                        <a:rPr lang="id-ID" sz="1800" kern="1400" smtClean="0">
                          <a:solidFill>
                            <a:srgbClr val="000000"/>
                          </a:solidFill>
                          <a:latin typeface="+mj-lt"/>
                          <a:ea typeface="Times New Roman"/>
                          <a:cs typeface="Times New Roman"/>
                        </a:rPr>
                        <a:t>Lampiran </a:t>
                      </a:r>
                      <a:r>
                        <a:rPr lang="id-ID" sz="1800" kern="1400">
                          <a:solidFill>
                            <a:srgbClr val="000000"/>
                          </a:solidFill>
                          <a:latin typeface="+mj-lt"/>
                          <a:ea typeface="Times New Roman"/>
                          <a:cs typeface="Times New Roman"/>
                        </a:rPr>
                        <a:t>1</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800" kern="1400">
                          <a:solidFill>
                            <a:srgbClr val="000000"/>
                          </a:solidFill>
                          <a:latin typeface="+mj-lt"/>
                          <a:ea typeface="Times New Roman"/>
                          <a:cs typeface="Times New Roman"/>
                        </a:rPr>
                        <a:t>Kuesioner </a:t>
                      </a:r>
                      <a:r>
                        <a:rPr lang="id-ID" sz="1800" kern="1400">
                          <a:solidFill>
                            <a:srgbClr val="000000"/>
                          </a:solidFill>
                          <a:latin typeface="+mj-lt"/>
                          <a:ea typeface="Times New Roman"/>
                          <a:cs typeface="Times New Roman"/>
                        </a:rPr>
                        <a:t>Survai</a:t>
                      </a:r>
                      <a:r>
                        <a:rPr lang="en-US" sz="1800" kern="1400">
                          <a:solidFill>
                            <a:srgbClr val="000000"/>
                          </a:solidFill>
                          <a:latin typeface="+mj-lt"/>
                          <a:ea typeface="Times New Roman"/>
                          <a:cs typeface="Times New Roman"/>
                        </a:rPr>
                        <a:t> Maturitas </a:t>
                      </a:r>
                      <a:r>
                        <a:rPr lang="id-ID" sz="1800" kern="1400">
                          <a:solidFill>
                            <a:srgbClr val="000000"/>
                          </a:solidFill>
                          <a:latin typeface="+mj-lt"/>
                          <a:ea typeface="Times New Roman"/>
                          <a:cs typeface="Times New Roman"/>
                        </a:rPr>
                        <a:t>SPIP </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2A</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dirty="0">
                          <a:solidFill>
                            <a:srgbClr val="000000"/>
                          </a:solidFill>
                          <a:latin typeface="+mj-lt"/>
                          <a:ea typeface="Times New Roman"/>
                          <a:cs typeface="Times New Roman"/>
                        </a:rPr>
                        <a:t>Tabulasi Survai</a:t>
                      </a:r>
                      <a:r>
                        <a:rPr lang="en-US" sz="1800" kern="1400" dirty="0">
                          <a:solidFill>
                            <a:srgbClr val="000000"/>
                          </a:solidFill>
                          <a:latin typeface="+mj-lt"/>
                          <a:ea typeface="Times New Roman"/>
                          <a:cs typeface="Times New Roman"/>
                        </a:rPr>
                        <a:t> </a:t>
                      </a:r>
                      <a:r>
                        <a:rPr lang="en-US" sz="1800" kern="1400" dirty="0" err="1">
                          <a:solidFill>
                            <a:srgbClr val="000000"/>
                          </a:solidFill>
                          <a:latin typeface="+mj-lt"/>
                          <a:ea typeface="Times New Roman"/>
                          <a:cs typeface="Times New Roman"/>
                        </a:rPr>
                        <a:t>Maturitas</a:t>
                      </a:r>
                      <a:r>
                        <a:rPr lang="en-US" sz="1800" kern="1400" dirty="0">
                          <a:solidFill>
                            <a:srgbClr val="000000"/>
                          </a:solidFill>
                          <a:latin typeface="+mj-lt"/>
                          <a:ea typeface="Times New Roman"/>
                          <a:cs typeface="Times New Roman"/>
                        </a:rPr>
                        <a:t> </a:t>
                      </a:r>
                      <a:r>
                        <a:rPr lang="id-ID" sz="1800" kern="1400" dirty="0">
                          <a:solidFill>
                            <a:srgbClr val="000000"/>
                          </a:solidFill>
                          <a:latin typeface="+mj-lt"/>
                          <a:ea typeface="Times New Roman"/>
                          <a:cs typeface="Times New Roman"/>
                        </a:rPr>
                        <a:t>SPIP</a:t>
                      </a:r>
                      <a:endParaRPr lang="en-US" sz="18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2B</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dirty="0">
                          <a:solidFill>
                            <a:srgbClr val="000000"/>
                          </a:solidFill>
                          <a:latin typeface="+mj-lt"/>
                          <a:ea typeface="Times New Roman"/>
                          <a:cs typeface="Times New Roman"/>
                        </a:rPr>
                        <a:t>Perhitungan Skor</a:t>
                      </a:r>
                      <a:r>
                        <a:rPr lang="en-US" sz="1800" kern="1400" dirty="0">
                          <a:solidFill>
                            <a:srgbClr val="000000"/>
                          </a:solidFill>
                          <a:latin typeface="+mj-lt"/>
                          <a:ea typeface="Times New Roman"/>
                          <a:cs typeface="Times New Roman"/>
                        </a:rPr>
                        <a:t> </a:t>
                      </a:r>
                      <a:r>
                        <a:rPr lang="en-US" sz="1800" kern="1400" dirty="0" err="1">
                          <a:solidFill>
                            <a:srgbClr val="000000"/>
                          </a:solidFill>
                          <a:latin typeface="+mj-lt"/>
                          <a:ea typeface="Times New Roman"/>
                          <a:cs typeface="Times New Roman"/>
                        </a:rPr>
                        <a:t>Maturitas</a:t>
                      </a:r>
                      <a:r>
                        <a:rPr lang="en-US" sz="1800" kern="1400" dirty="0">
                          <a:solidFill>
                            <a:srgbClr val="000000"/>
                          </a:solidFill>
                          <a:latin typeface="+mj-lt"/>
                          <a:ea typeface="Times New Roman"/>
                          <a:cs typeface="Times New Roman"/>
                        </a:rPr>
                        <a:t> </a:t>
                      </a:r>
                      <a:r>
                        <a:rPr lang="id-ID" sz="1800" kern="1400" dirty="0">
                          <a:solidFill>
                            <a:srgbClr val="000000"/>
                          </a:solidFill>
                          <a:latin typeface="+mj-lt"/>
                          <a:ea typeface="Times New Roman"/>
                          <a:cs typeface="Times New Roman"/>
                        </a:rPr>
                        <a:t>SPIP</a:t>
                      </a:r>
                      <a:endParaRPr lang="en-US" sz="18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3</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a:solidFill>
                            <a:srgbClr val="000000"/>
                          </a:solidFill>
                          <a:latin typeface="+mj-lt"/>
                          <a:ea typeface="Times New Roman"/>
                          <a:cs typeface="Times New Roman"/>
                        </a:rPr>
                        <a:t>Matriks Operasionalisasi Indikator</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4</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800" kern="1400">
                          <a:solidFill>
                            <a:srgbClr val="000000"/>
                          </a:solidFill>
                          <a:latin typeface="+mj-lt"/>
                          <a:ea typeface="Times New Roman"/>
                          <a:cs typeface="Times New Roman"/>
                        </a:rPr>
                        <a:t>Kuesioner Lanjutan Maturitas </a:t>
                      </a:r>
                      <a:r>
                        <a:rPr lang="id-ID" sz="1800" kern="1400">
                          <a:solidFill>
                            <a:srgbClr val="000000"/>
                          </a:solidFill>
                          <a:latin typeface="+mj-lt"/>
                          <a:ea typeface="Times New Roman"/>
                          <a:cs typeface="Times New Roman"/>
                        </a:rPr>
                        <a:t>SPIP</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5</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dirty="0">
                          <a:solidFill>
                            <a:srgbClr val="000000"/>
                          </a:solidFill>
                          <a:latin typeface="+mj-lt"/>
                          <a:ea typeface="Times New Roman"/>
                          <a:cs typeface="Times New Roman"/>
                        </a:rPr>
                        <a:t>Panduan Wawancara</a:t>
                      </a:r>
                      <a:endParaRPr lang="en-US" sz="18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6</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800" kern="1400">
                          <a:solidFill>
                            <a:srgbClr val="000000"/>
                          </a:solidFill>
                          <a:latin typeface="+mj-lt"/>
                          <a:ea typeface="SimSun"/>
                          <a:cs typeface="Times New Roman"/>
                        </a:rPr>
                        <a:t>Panduan Analisis Dokumen</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7</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en-US" sz="1800" kern="1400">
                          <a:solidFill>
                            <a:srgbClr val="000000"/>
                          </a:solidFill>
                          <a:latin typeface="+mj-lt"/>
                          <a:ea typeface="SimSun"/>
                          <a:cs typeface="Times New Roman"/>
                        </a:rPr>
                        <a:t>Panduan Observasi</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8"/>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8A</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a:solidFill>
                            <a:srgbClr val="000000"/>
                          </a:solidFill>
                          <a:latin typeface="+mj-lt"/>
                          <a:ea typeface="Times New Roman"/>
                          <a:cs typeface="Times New Roman"/>
                        </a:rPr>
                        <a:t>Tabulasi Kuesioner Lanjutan dan Wawancara</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8B</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a:solidFill>
                            <a:srgbClr val="000000"/>
                          </a:solidFill>
                          <a:latin typeface="+mj-lt"/>
                          <a:ea typeface="Times New Roman"/>
                          <a:cs typeface="Times New Roman"/>
                        </a:rPr>
                        <a:t>Ikhtisar Validasi Indikator Maturitas SPIP</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r h="35719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8C</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a:solidFill>
                            <a:srgbClr val="000000"/>
                          </a:solidFill>
                          <a:latin typeface="+mj-lt"/>
                          <a:ea typeface="Times New Roman"/>
                          <a:cs typeface="Times New Roman"/>
                        </a:rPr>
                        <a:t>Perhitungan Skor Akhir Maturitas SPIP</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11"/>
                  </a:ext>
                </a:extLst>
              </a:tr>
              <a:tr h="714380">
                <a:tc>
                  <a:txBody>
                    <a:bodyPr/>
                    <a:lstStyle/>
                    <a:p>
                      <a:pPr marL="0" marR="0">
                        <a:spcBef>
                          <a:spcPts val="0"/>
                        </a:spcBef>
                        <a:spcAft>
                          <a:spcPts val="0"/>
                        </a:spcAft>
                      </a:pPr>
                      <a:r>
                        <a:rPr lang="id-ID" sz="1800" kern="1400">
                          <a:solidFill>
                            <a:srgbClr val="000000"/>
                          </a:solidFill>
                          <a:latin typeface="+mj-lt"/>
                          <a:ea typeface="Times New Roman"/>
                          <a:cs typeface="Times New Roman"/>
                        </a:rPr>
                        <a:t>Lampiran 9</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b="1" kern="1400">
                          <a:solidFill>
                            <a:srgbClr val="000000"/>
                          </a:solidFill>
                          <a:latin typeface="+mj-lt"/>
                          <a:ea typeface="Times New Roman"/>
                          <a:cs typeface="Times New Roman"/>
                        </a:rPr>
                        <a:t>:</a:t>
                      </a:r>
                      <a:endParaRPr lang="en-US" sz="18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0"/>
                        </a:spcAft>
                      </a:pPr>
                      <a:r>
                        <a:rPr lang="id-ID" sz="1800" kern="1400" dirty="0">
                          <a:solidFill>
                            <a:srgbClr val="000000"/>
                          </a:solidFill>
                          <a:latin typeface="+mj-lt"/>
                          <a:ea typeface="Times New Roman"/>
                          <a:cs typeface="Times New Roman"/>
                        </a:rPr>
                        <a:t>Laporan Penilaian Tingkat Maturitas Penyelenggaraan SPIP </a:t>
                      </a:r>
                      <a:r>
                        <a:rPr lang="id-ID" sz="1800" kern="1400" dirty="0" smtClean="0">
                          <a:solidFill>
                            <a:srgbClr val="000000"/>
                          </a:solidFill>
                          <a:latin typeface="+mj-lt"/>
                          <a:ea typeface="Times New Roman"/>
                          <a:cs typeface="Times New Roman"/>
                        </a:rPr>
                        <a:t>Prov/Kab/Kota</a:t>
                      </a:r>
                      <a:r>
                        <a:rPr lang="id-ID" sz="1800" kern="1400" dirty="0">
                          <a:solidFill>
                            <a:srgbClr val="000000"/>
                          </a:solidFill>
                          <a:latin typeface="+mj-lt"/>
                          <a:ea typeface="Times New Roman"/>
                          <a:cs typeface="Times New Roman"/>
                        </a:rPr>
                        <a:t>	</a:t>
                      </a:r>
                      <a:endParaRPr lang="en-US" sz="18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12"/>
                  </a:ext>
                </a:extLst>
              </a:tr>
            </a:tbl>
          </a:graphicData>
        </a:graphic>
      </p:graphicFrame>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4320" y="1556792"/>
            <a:ext cx="8858159" cy="4495800"/>
          </a:xfrm>
          <a:ln>
            <a:solidFill>
              <a:schemeClr val="tx1"/>
            </a:solidFill>
            <a:prstDash val="sysDash"/>
          </a:ln>
        </p:spPr>
        <p:txBody>
          <a:bodyPr/>
          <a:lstStyle/>
          <a:p>
            <a:r>
              <a:rPr lang="en-US" sz="2000" dirty="0" err="1" smtClean="0">
                <a:latin typeface="+mj-lt"/>
              </a:rPr>
              <a:t>Pengujian</a:t>
            </a:r>
            <a:r>
              <a:rPr lang="en-US" sz="2000" dirty="0" smtClean="0">
                <a:latin typeface="+mj-lt"/>
              </a:rPr>
              <a:t> </a:t>
            </a:r>
            <a:r>
              <a:rPr lang="en-US" sz="2000" dirty="0" err="1" smtClean="0">
                <a:latin typeface="+mj-lt"/>
              </a:rPr>
              <a:t>bukti</a:t>
            </a:r>
            <a:r>
              <a:rPr lang="en-US" sz="2000" dirty="0" smtClean="0">
                <a:latin typeface="+mj-lt"/>
              </a:rPr>
              <a:t> </a:t>
            </a:r>
            <a:r>
              <a:rPr lang="en-US" sz="2000" dirty="0" err="1" smtClean="0">
                <a:latin typeface="+mj-lt"/>
              </a:rPr>
              <a:t>maturitas</a:t>
            </a:r>
            <a:r>
              <a:rPr lang="en-US" sz="2000" dirty="0" smtClean="0">
                <a:latin typeface="+mj-lt"/>
              </a:rPr>
              <a:t> SPIP </a:t>
            </a:r>
            <a:r>
              <a:rPr lang="en-US" sz="2000" dirty="0" err="1" smtClean="0">
                <a:latin typeface="+mj-lt"/>
              </a:rPr>
              <a:t>dilakukan</a:t>
            </a:r>
            <a:r>
              <a:rPr lang="en-US" sz="2000" dirty="0" smtClean="0">
                <a:latin typeface="+mj-lt"/>
              </a:rPr>
              <a:t> </a:t>
            </a:r>
            <a:r>
              <a:rPr lang="en-US" sz="2000" dirty="0" err="1" smtClean="0">
                <a:latin typeface="+mj-lt"/>
              </a:rPr>
              <a:t>kepada</a:t>
            </a:r>
            <a:r>
              <a:rPr lang="en-US" sz="2000" dirty="0" smtClean="0">
                <a:latin typeface="+mj-lt"/>
              </a:rPr>
              <a:t> </a:t>
            </a:r>
            <a:r>
              <a:rPr lang="en-US" sz="2000" dirty="0" err="1" smtClean="0">
                <a:latin typeface="+mj-lt"/>
              </a:rPr>
              <a:t>tingkatan</a:t>
            </a:r>
            <a:r>
              <a:rPr lang="en-US" sz="2000" dirty="0" smtClean="0">
                <a:latin typeface="+mj-lt"/>
              </a:rPr>
              <a:t> </a:t>
            </a:r>
            <a:r>
              <a:rPr lang="fi-FI" sz="2000" dirty="0" smtClean="0">
                <a:latin typeface="+mj-lt"/>
              </a:rPr>
              <a:t>Satuan Kerja K/L/Pemda </a:t>
            </a:r>
            <a:r>
              <a:rPr lang="en-US" sz="2000" dirty="0" smtClean="0">
                <a:latin typeface="+mj-lt"/>
              </a:rPr>
              <a:t>yang </a:t>
            </a:r>
            <a:r>
              <a:rPr lang="en-US" sz="2000" dirty="0" err="1" smtClean="0">
                <a:latin typeface="+mj-lt"/>
              </a:rPr>
              <a:t>telah</a:t>
            </a:r>
            <a:r>
              <a:rPr lang="en-US" sz="2000" dirty="0" smtClean="0">
                <a:latin typeface="+mj-lt"/>
              </a:rPr>
              <a:t> </a:t>
            </a:r>
            <a:r>
              <a:rPr lang="en-US" sz="2000" dirty="0" err="1" smtClean="0">
                <a:latin typeface="+mj-lt"/>
              </a:rPr>
              <a:t>terpilih</a:t>
            </a:r>
            <a:r>
              <a:rPr lang="en-US" sz="2000" dirty="0" smtClean="0">
                <a:latin typeface="+mj-lt"/>
              </a:rPr>
              <a:t> </a:t>
            </a:r>
            <a:r>
              <a:rPr lang="en-US" sz="2000" dirty="0" err="1" smtClean="0">
                <a:latin typeface="+mj-lt"/>
              </a:rPr>
              <a:t>menjadi</a:t>
            </a:r>
            <a:r>
              <a:rPr lang="en-US" sz="2000" dirty="0" smtClean="0">
                <a:latin typeface="+mj-lt"/>
              </a:rPr>
              <a:t> </a:t>
            </a:r>
            <a:r>
              <a:rPr lang="en-US" sz="2000" dirty="0" err="1" smtClean="0">
                <a:latin typeface="+mj-lt"/>
              </a:rPr>
              <a:t>responden</a:t>
            </a:r>
            <a:r>
              <a:rPr lang="en-US" sz="2000" dirty="0" smtClean="0">
                <a:latin typeface="+mj-lt"/>
              </a:rPr>
              <a:t> </a:t>
            </a:r>
            <a:r>
              <a:rPr lang="en-US" sz="2000" dirty="0" err="1" smtClean="0">
                <a:latin typeface="+mj-lt"/>
              </a:rPr>
              <a:t>saat</a:t>
            </a:r>
            <a:r>
              <a:rPr lang="en-US" sz="2000" dirty="0" smtClean="0">
                <a:latin typeface="+mj-lt"/>
              </a:rPr>
              <a:t> </a:t>
            </a:r>
            <a:r>
              <a:rPr lang="en-US" sz="2000" dirty="0" err="1" smtClean="0">
                <a:latin typeface="+mj-lt"/>
              </a:rPr>
              <a:t>pelaksanaan</a:t>
            </a:r>
            <a:r>
              <a:rPr lang="en-US" sz="2000" dirty="0" smtClean="0">
                <a:latin typeface="+mj-lt"/>
              </a:rPr>
              <a:t> survey </a:t>
            </a:r>
            <a:r>
              <a:rPr lang="en-US" sz="2000" dirty="0" err="1" smtClean="0">
                <a:latin typeface="+mj-lt"/>
              </a:rPr>
              <a:t>persepsi</a:t>
            </a:r>
            <a:r>
              <a:rPr lang="en-US" sz="2000" dirty="0" smtClean="0">
                <a:latin typeface="+mj-lt"/>
              </a:rPr>
              <a:t>. </a:t>
            </a:r>
            <a:endParaRPr lang="id-ID" sz="2000" dirty="0" smtClean="0">
              <a:latin typeface="+mj-lt"/>
            </a:endParaRPr>
          </a:p>
          <a:p>
            <a:r>
              <a:rPr lang="en-US" sz="2000" dirty="0" err="1" smtClean="0">
                <a:latin typeface="+mj-lt"/>
              </a:rPr>
              <a:t>Hasil</a:t>
            </a:r>
            <a:r>
              <a:rPr lang="en-US" sz="2000" dirty="0" smtClean="0">
                <a:latin typeface="+mj-lt"/>
              </a:rPr>
              <a:t> </a:t>
            </a:r>
            <a:r>
              <a:rPr lang="en-US" sz="2000" dirty="0" err="1" smtClean="0">
                <a:latin typeface="+mj-lt"/>
              </a:rPr>
              <a:t>validasi</a:t>
            </a:r>
            <a:r>
              <a:rPr lang="en-US" sz="2000" dirty="0" smtClean="0">
                <a:latin typeface="+mj-lt"/>
              </a:rPr>
              <a:t> </a:t>
            </a:r>
            <a:r>
              <a:rPr lang="en-US" sz="2000" dirty="0" err="1" smtClean="0">
                <a:latin typeface="+mj-lt"/>
              </a:rPr>
              <a:t>dari</a:t>
            </a:r>
            <a:r>
              <a:rPr lang="en-US" sz="2000" dirty="0" smtClean="0">
                <a:latin typeface="+mj-lt"/>
              </a:rPr>
              <a:t> </a:t>
            </a:r>
            <a:r>
              <a:rPr lang="en-US" sz="2000" dirty="0" err="1" smtClean="0">
                <a:latin typeface="+mj-lt"/>
              </a:rPr>
              <a:t>pengujian</a:t>
            </a:r>
            <a:r>
              <a:rPr lang="en-US" sz="2000" dirty="0" smtClean="0">
                <a:latin typeface="+mj-lt"/>
              </a:rPr>
              <a:t> </a:t>
            </a:r>
            <a:r>
              <a:rPr lang="en-US" sz="2000" dirty="0" err="1" smtClean="0">
                <a:latin typeface="+mj-lt"/>
              </a:rPr>
              <a:t>bukti</a:t>
            </a:r>
            <a:r>
              <a:rPr lang="en-US" sz="2000" dirty="0" smtClean="0">
                <a:latin typeface="+mj-lt"/>
              </a:rPr>
              <a:t> </a:t>
            </a:r>
            <a:r>
              <a:rPr lang="en-US" sz="2000" dirty="0" err="1" smtClean="0">
                <a:latin typeface="+mj-lt"/>
              </a:rPr>
              <a:t>maturitas</a:t>
            </a:r>
            <a:r>
              <a:rPr lang="en-US" sz="2000" dirty="0" smtClean="0">
                <a:latin typeface="+mj-lt"/>
              </a:rPr>
              <a:t> </a:t>
            </a:r>
            <a:r>
              <a:rPr lang="en-US" sz="2000" dirty="0" err="1" smtClean="0">
                <a:latin typeface="+mj-lt"/>
              </a:rPr>
              <a:t>disimpulkan</a:t>
            </a:r>
            <a:r>
              <a:rPr lang="en-US" sz="2000" dirty="0" smtClean="0">
                <a:latin typeface="+mj-lt"/>
              </a:rPr>
              <a:t> </a:t>
            </a:r>
            <a:r>
              <a:rPr lang="en-US" sz="2000" dirty="0" err="1" smtClean="0">
                <a:latin typeface="+mj-lt"/>
              </a:rPr>
              <a:t>secara</a:t>
            </a:r>
            <a:r>
              <a:rPr lang="en-US" sz="2000" dirty="0" smtClean="0">
                <a:latin typeface="+mj-lt"/>
              </a:rPr>
              <a:t> </a:t>
            </a:r>
            <a:r>
              <a:rPr lang="en-US" sz="2000" dirty="0" err="1" smtClean="0">
                <a:latin typeface="+mj-lt"/>
              </a:rPr>
              <a:t>berjenjang</a:t>
            </a:r>
            <a:r>
              <a:rPr lang="en-US" sz="2000" dirty="0" smtClean="0">
                <a:latin typeface="+mj-lt"/>
              </a:rPr>
              <a:t>. </a:t>
            </a:r>
            <a:r>
              <a:rPr lang="en-US" sz="2000" dirty="0" err="1" smtClean="0">
                <a:latin typeface="+mj-lt"/>
              </a:rPr>
              <a:t>Simpulan</a:t>
            </a:r>
            <a:r>
              <a:rPr lang="en-US" sz="2000" dirty="0" smtClean="0">
                <a:latin typeface="+mj-lt"/>
              </a:rPr>
              <a:t> </a:t>
            </a:r>
            <a:r>
              <a:rPr lang="en-US" sz="2000" dirty="0" err="1" smtClean="0">
                <a:latin typeface="+mj-lt"/>
              </a:rPr>
              <a:t>pertama</a:t>
            </a:r>
            <a:r>
              <a:rPr lang="en-US" sz="2000" dirty="0" smtClean="0">
                <a:latin typeface="+mj-lt"/>
              </a:rPr>
              <a:t> </a:t>
            </a:r>
            <a:r>
              <a:rPr lang="en-US" sz="2000" dirty="0" err="1" smtClean="0">
                <a:latin typeface="+mj-lt"/>
              </a:rPr>
              <a:t>dilakukan</a:t>
            </a:r>
            <a:r>
              <a:rPr lang="en-US" sz="2000" dirty="0" smtClean="0">
                <a:latin typeface="+mj-lt"/>
              </a:rPr>
              <a:t> </a:t>
            </a:r>
            <a:r>
              <a:rPr lang="en-US" sz="2000" dirty="0" err="1" smtClean="0">
                <a:latin typeface="+mj-lt"/>
              </a:rPr>
              <a:t>atas</a:t>
            </a:r>
            <a:r>
              <a:rPr lang="en-US" sz="2000" dirty="0" smtClean="0">
                <a:latin typeface="+mj-lt"/>
              </a:rPr>
              <a:t> </a:t>
            </a:r>
            <a:r>
              <a:rPr lang="fi-FI" sz="2000" dirty="0" smtClean="0">
                <a:latin typeface="+mj-lt"/>
              </a:rPr>
              <a:t>Satuan Kerja K/L/SKPD, untuk kemudian disimpulkan pada tingkat K/L/Pemda. Penyimpulan pada tingkat K/L/Pemda memperhatikan hal-hal sebagai berikut:</a:t>
            </a:r>
            <a:endParaRPr lang="id-ID" sz="2000" dirty="0" smtClean="0">
              <a:latin typeface="+mj-lt"/>
            </a:endParaRPr>
          </a:p>
          <a:p>
            <a:pPr lvl="1"/>
            <a:r>
              <a:rPr lang="en-US" sz="2000" dirty="0" err="1" smtClean="0">
                <a:latin typeface="+mj-lt"/>
              </a:rPr>
              <a:t>Terhadap</a:t>
            </a:r>
            <a:r>
              <a:rPr lang="en-US" sz="2000" dirty="0" smtClean="0">
                <a:latin typeface="+mj-lt"/>
              </a:rPr>
              <a:t> </a:t>
            </a:r>
            <a:r>
              <a:rPr lang="en-US" sz="2000" dirty="0" err="1" smtClean="0">
                <a:latin typeface="+mj-lt"/>
              </a:rPr>
              <a:t>fokus</a:t>
            </a:r>
            <a:r>
              <a:rPr lang="en-US" sz="2000" dirty="0" smtClean="0">
                <a:latin typeface="+mj-lt"/>
              </a:rPr>
              <a:t> </a:t>
            </a:r>
            <a:r>
              <a:rPr lang="en-US" sz="2000" dirty="0" err="1" smtClean="0">
                <a:latin typeface="+mj-lt"/>
              </a:rPr>
              <a:t>penilaian</a:t>
            </a:r>
            <a:r>
              <a:rPr lang="en-US" sz="2000" dirty="0" smtClean="0">
                <a:latin typeface="+mj-lt"/>
              </a:rPr>
              <a:t> (parameter) yang </a:t>
            </a:r>
            <a:r>
              <a:rPr lang="en-US" sz="2000" dirty="0" err="1" smtClean="0">
                <a:latin typeface="+mj-lt"/>
              </a:rPr>
              <a:t>bersifat</a:t>
            </a:r>
            <a:r>
              <a:rPr lang="en-US" sz="2000" dirty="0" smtClean="0">
                <a:latin typeface="+mj-lt"/>
              </a:rPr>
              <a:t> </a:t>
            </a:r>
            <a:r>
              <a:rPr lang="en-US" sz="2000" dirty="0" err="1" smtClean="0">
                <a:latin typeface="+mj-lt"/>
              </a:rPr>
              <a:t>umum</a:t>
            </a:r>
            <a:r>
              <a:rPr lang="en-US" sz="2000" dirty="0" smtClean="0">
                <a:latin typeface="+mj-lt"/>
              </a:rPr>
              <a:t>, </a:t>
            </a:r>
            <a:r>
              <a:rPr lang="en-US" sz="2000" dirty="0" err="1" smtClean="0">
                <a:latin typeface="+mj-lt"/>
              </a:rPr>
              <a:t>dalam</a:t>
            </a:r>
            <a:r>
              <a:rPr lang="en-US" sz="2000" dirty="0" smtClean="0">
                <a:latin typeface="+mj-lt"/>
              </a:rPr>
              <a:t> </a:t>
            </a:r>
            <a:r>
              <a:rPr lang="en-US" sz="2000" dirty="0" err="1" smtClean="0">
                <a:latin typeface="+mj-lt"/>
              </a:rPr>
              <a:t>artian</a:t>
            </a:r>
            <a:r>
              <a:rPr lang="en-US" sz="2000" dirty="0" smtClean="0">
                <a:latin typeface="+mj-lt"/>
              </a:rPr>
              <a:t> </a:t>
            </a:r>
            <a:r>
              <a:rPr lang="en-US" sz="2000" dirty="0" err="1" smtClean="0">
                <a:latin typeface="+mj-lt"/>
              </a:rPr>
              <a:t>harus</a:t>
            </a:r>
            <a:r>
              <a:rPr lang="en-US" sz="2000" dirty="0" smtClean="0">
                <a:latin typeface="+mj-lt"/>
              </a:rPr>
              <a:t> </a:t>
            </a:r>
            <a:r>
              <a:rPr lang="en-US" sz="2000" dirty="0" err="1" smtClean="0">
                <a:latin typeface="+mj-lt"/>
              </a:rPr>
              <a:t>dilakukan</a:t>
            </a:r>
            <a:r>
              <a:rPr lang="en-US" sz="2000" dirty="0" smtClean="0">
                <a:latin typeface="+mj-lt"/>
              </a:rPr>
              <a:t> </a:t>
            </a:r>
            <a:r>
              <a:rPr lang="en-US" sz="2000" dirty="0" err="1" smtClean="0">
                <a:latin typeface="+mj-lt"/>
              </a:rPr>
              <a:t>oleh</a:t>
            </a:r>
            <a:r>
              <a:rPr lang="en-US" sz="2000" dirty="0" smtClean="0">
                <a:latin typeface="+mj-lt"/>
              </a:rPr>
              <a:t> </a:t>
            </a:r>
            <a:r>
              <a:rPr lang="en-US" sz="2000" dirty="0" err="1" smtClean="0">
                <a:latin typeface="+mj-lt"/>
              </a:rPr>
              <a:t>semua</a:t>
            </a:r>
            <a:r>
              <a:rPr lang="en-US" sz="2000" dirty="0" smtClean="0">
                <a:latin typeface="+mj-lt"/>
              </a:rPr>
              <a:t> </a:t>
            </a:r>
            <a:r>
              <a:rPr lang="fi-FI" sz="2000" dirty="0" smtClean="0">
                <a:latin typeface="+mj-lt"/>
              </a:rPr>
              <a:t>Satuan Kerja K/L/Pemda, didasarkan pada modus dari hasil validasi pengujian bukti maturitas </a:t>
            </a:r>
            <a:endParaRPr lang="id-ID" sz="2000" dirty="0" smtClean="0">
              <a:latin typeface="+mj-lt"/>
            </a:endParaRPr>
          </a:p>
          <a:p>
            <a:pPr lvl="1"/>
            <a:r>
              <a:rPr lang="en-US" sz="2000" dirty="0" err="1" smtClean="0">
                <a:latin typeface="+mj-lt"/>
              </a:rPr>
              <a:t>Terhadap</a:t>
            </a:r>
            <a:r>
              <a:rPr lang="en-US" sz="2000" dirty="0" smtClean="0">
                <a:latin typeface="+mj-lt"/>
              </a:rPr>
              <a:t> </a:t>
            </a:r>
            <a:r>
              <a:rPr lang="en-US" sz="2000" dirty="0" err="1" smtClean="0">
                <a:latin typeface="+mj-lt"/>
              </a:rPr>
              <a:t>fokus</a:t>
            </a:r>
            <a:r>
              <a:rPr lang="en-US" sz="2000" dirty="0" smtClean="0">
                <a:latin typeface="+mj-lt"/>
              </a:rPr>
              <a:t> </a:t>
            </a:r>
            <a:r>
              <a:rPr lang="en-US" sz="2000" dirty="0" err="1" smtClean="0">
                <a:latin typeface="+mj-lt"/>
              </a:rPr>
              <a:t>penilaian</a:t>
            </a:r>
            <a:r>
              <a:rPr lang="en-US" sz="2000" dirty="0" smtClean="0">
                <a:latin typeface="+mj-lt"/>
              </a:rPr>
              <a:t> (parameter) yang </a:t>
            </a:r>
            <a:r>
              <a:rPr lang="en-US" sz="2000" dirty="0" err="1" smtClean="0">
                <a:latin typeface="+mj-lt"/>
              </a:rPr>
              <a:t>bersifat</a:t>
            </a:r>
            <a:r>
              <a:rPr lang="en-US" sz="2000" dirty="0" smtClean="0">
                <a:latin typeface="+mj-lt"/>
              </a:rPr>
              <a:t> </a:t>
            </a:r>
            <a:r>
              <a:rPr lang="en-US" sz="2000" dirty="0" err="1" smtClean="0">
                <a:latin typeface="+mj-lt"/>
              </a:rPr>
              <a:t>khusus</a:t>
            </a:r>
            <a:r>
              <a:rPr lang="en-US" sz="2000" dirty="0" smtClean="0">
                <a:latin typeface="+mj-lt"/>
              </a:rPr>
              <a:t>, </a:t>
            </a:r>
            <a:r>
              <a:rPr lang="en-US" sz="2000" dirty="0" err="1" smtClean="0">
                <a:latin typeface="+mj-lt"/>
              </a:rPr>
              <a:t>dalam</a:t>
            </a:r>
            <a:r>
              <a:rPr lang="en-US" sz="2000" dirty="0" smtClean="0">
                <a:latin typeface="+mj-lt"/>
              </a:rPr>
              <a:t> </a:t>
            </a:r>
            <a:r>
              <a:rPr lang="en-US" sz="2000" dirty="0" err="1" smtClean="0">
                <a:latin typeface="+mj-lt"/>
              </a:rPr>
              <a:t>artian</a:t>
            </a:r>
            <a:r>
              <a:rPr lang="en-US" sz="2000" dirty="0" smtClean="0">
                <a:latin typeface="+mj-lt"/>
              </a:rPr>
              <a:t> </a:t>
            </a:r>
            <a:r>
              <a:rPr lang="en-US" sz="2000" dirty="0" err="1" smtClean="0">
                <a:latin typeface="+mj-lt"/>
              </a:rPr>
              <a:t>hanya</a:t>
            </a:r>
            <a:r>
              <a:rPr lang="en-US" sz="2000" dirty="0" smtClean="0">
                <a:latin typeface="+mj-lt"/>
              </a:rPr>
              <a:t> </a:t>
            </a:r>
            <a:r>
              <a:rPr lang="en-US" sz="2000" dirty="0" err="1" smtClean="0">
                <a:latin typeface="+mj-lt"/>
              </a:rPr>
              <a:t>dilakukan</a:t>
            </a:r>
            <a:r>
              <a:rPr lang="en-US" sz="2000" dirty="0" smtClean="0">
                <a:latin typeface="+mj-lt"/>
              </a:rPr>
              <a:t> </a:t>
            </a:r>
            <a:r>
              <a:rPr lang="en-US" sz="2000" dirty="0" err="1" smtClean="0">
                <a:latin typeface="+mj-lt"/>
              </a:rPr>
              <a:t>pada</a:t>
            </a:r>
            <a:r>
              <a:rPr lang="en-US" sz="2000" dirty="0" smtClean="0">
                <a:latin typeface="+mj-lt"/>
              </a:rPr>
              <a:t> </a:t>
            </a:r>
            <a:r>
              <a:rPr lang="fi-FI" sz="2000" dirty="0" smtClean="0">
                <a:latin typeface="+mj-lt"/>
              </a:rPr>
              <a:t>Satuan Kerja K/L/Pemda tertentu, didasarkan pada hasil validasi pengujian bukti maturitas yang diperoleh dari Satuan Kerja K/L/Pemda tersebut</a:t>
            </a:r>
            <a:endParaRPr lang="id-ID" sz="2000" dirty="0">
              <a:latin typeface="+mj-lt"/>
            </a:endParaRPr>
          </a:p>
        </p:txBody>
      </p:sp>
      <p:sp>
        <p:nvSpPr>
          <p:cNvPr id="4" name="Title 3"/>
          <p:cNvSpPr>
            <a:spLocks noGrp="1"/>
          </p:cNvSpPr>
          <p:nvPr>
            <p:ph type="title"/>
          </p:nvPr>
        </p:nvSpPr>
        <p:spPr>
          <a:xfrm>
            <a:off x="34320" y="260648"/>
            <a:ext cx="9127102" cy="990600"/>
          </a:xfrm>
        </p:spPr>
        <p:txBody>
          <a:bodyPr>
            <a:normAutofit/>
          </a:bodyPr>
          <a:lstStyle/>
          <a:p>
            <a:pPr algn="ctr" eaLnBrk="1" fontAlgn="auto" hangingPunct="1">
              <a:spcAft>
                <a:spcPts val="0"/>
              </a:spcAft>
              <a:defRPr/>
            </a:pPr>
            <a:r>
              <a:rPr lang="fi-FI" sz="3200" b="1" dirty="0" smtClean="0">
                <a:solidFill>
                  <a:schemeClr val="tx1"/>
                </a:solidFill>
                <a:latin typeface="Arial" panose="020B0604020202020204" pitchFamily="34" charset="0"/>
                <a:cs typeface="Arial" panose="020B0604020202020204" pitchFamily="34" charset="0"/>
              </a:rPr>
              <a:t>PENGUJIAN BUKTI MATURITAS SPIP</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sz="2800" b="1" dirty="0" smtClean="0">
                <a:solidFill>
                  <a:schemeClr val="tx1"/>
                </a:solidFill>
              </a:rPr>
              <a:t>FOKUS PENILAIAN (PARAMETER) YANG BERSIFAT KHUSUS DENGAN </a:t>
            </a:r>
            <a:r>
              <a:rPr lang="fi-FI" sz="2800" b="1" dirty="0" smtClean="0">
                <a:solidFill>
                  <a:schemeClr val="tx1"/>
                </a:solidFill>
              </a:rPr>
              <a:t>SATUAN KERJA K/L/PEMDA</a:t>
            </a:r>
            <a:endParaRPr lang="id-ID" sz="2800" b="1" dirty="0">
              <a:solidFill>
                <a:schemeClr val="tx1"/>
              </a:solidFill>
            </a:endParaRPr>
          </a:p>
        </p:txBody>
      </p:sp>
      <p:graphicFrame>
        <p:nvGraphicFramePr>
          <p:cNvPr id="4" name="Table 3"/>
          <p:cNvGraphicFramePr>
            <a:graphicFrameLocks noGrp="1"/>
          </p:cNvGraphicFramePr>
          <p:nvPr/>
        </p:nvGraphicFramePr>
        <p:xfrm>
          <a:off x="971600" y="1628800"/>
          <a:ext cx="7416825" cy="3894480"/>
        </p:xfrm>
        <a:graphic>
          <a:graphicData uri="http://schemas.openxmlformats.org/drawingml/2006/table">
            <a:tbl>
              <a:tblPr/>
              <a:tblGrid>
                <a:gridCol w="536798">
                  <a:extLst>
                    <a:ext uri="{9D8B030D-6E8A-4147-A177-3AD203B41FA5}">
                      <a16:colId xmlns:a16="http://schemas.microsoft.com/office/drawing/2014/main" val="20000"/>
                    </a:ext>
                  </a:extLst>
                </a:gridCol>
                <a:gridCol w="2420660">
                  <a:extLst>
                    <a:ext uri="{9D8B030D-6E8A-4147-A177-3AD203B41FA5}">
                      <a16:colId xmlns:a16="http://schemas.microsoft.com/office/drawing/2014/main" val="20001"/>
                    </a:ext>
                  </a:extLst>
                </a:gridCol>
                <a:gridCol w="4459367">
                  <a:extLst>
                    <a:ext uri="{9D8B030D-6E8A-4147-A177-3AD203B41FA5}">
                      <a16:colId xmlns:a16="http://schemas.microsoft.com/office/drawing/2014/main" val="20002"/>
                    </a:ext>
                  </a:extLst>
                </a:gridCol>
              </a:tblGrid>
              <a:tr h="348300">
                <a:tc>
                  <a:txBody>
                    <a:bodyPr/>
                    <a:lstStyle/>
                    <a:p>
                      <a:pPr algn="ctr">
                        <a:lnSpc>
                          <a:spcPct val="150000"/>
                        </a:lnSpc>
                        <a:spcAft>
                          <a:spcPts val="0"/>
                        </a:spcAft>
                      </a:pPr>
                      <a:r>
                        <a:rPr lang="en-US" sz="1800" b="1" dirty="0">
                          <a:latin typeface="+mj-lt"/>
                          <a:ea typeface="SimSun"/>
                          <a:cs typeface="Times New Roman"/>
                        </a:rPr>
                        <a:t>No</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50000"/>
                        </a:lnSpc>
                        <a:spcAft>
                          <a:spcPts val="0"/>
                        </a:spcAft>
                      </a:pPr>
                      <a:r>
                        <a:rPr lang="en-US" sz="1800" b="1">
                          <a:latin typeface="+mj-lt"/>
                          <a:ea typeface="SimSun"/>
                          <a:cs typeface="Times New Roman"/>
                        </a:rPr>
                        <a:t>Fokus Penilaian</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lnSpc>
                          <a:spcPct val="150000"/>
                        </a:lnSpc>
                        <a:spcAft>
                          <a:spcPts val="0"/>
                        </a:spcAft>
                      </a:pPr>
                      <a:r>
                        <a:rPr lang="fi-FI" sz="1800" b="1">
                          <a:latin typeface="+mj-lt"/>
                          <a:ea typeface="Calibri"/>
                          <a:cs typeface="Times New Roman"/>
                        </a:rPr>
                        <a:t>Satuan Kerja K/L/SKPD terkait</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extLst>
                  <a:ext uri="{0D108BD9-81ED-4DB2-BD59-A6C34878D82A}">
                    <a16:rowId xmlns:a16="http://schemas.microsoft.com/office/drawing/2014/main" val="10000"/>
                  </a:ext>
                </a:extLst>
              </a:tr>
              <a:tr h="696600">
                <a:tc>
                  <a:txBody>
                    <a:bodyPr/>
                    <a:lstStyle/>
                    <a:p>
                      <a:pPr algn="r">
                        <a:lnSpc>
                          <a:spcPct val="100000"/>
                        </a:lnSpc>
                        <a:spcBef>
                          <a:spcPts val="300"/>
                        </a:spcBef>
                        <a:spcAft>
                          <a:spcPts val="300"/>
                        </a:spcAft>
                      </a:pPr>
                      <a:r>
                        <a:rPr lang="en-US" sz="1800">
                          <a:latin typeface="+mj-lt"/>
                          <a:ea typeface="SimSun"/>
                          <a:cs typeface="Times New Roman"/>
                        </a:rPr>
                        <a:t>1.</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0000"/>
                        </a:lnSpc>
                        <a:spcBef>
                          <a:spcPts val="300"/>
                        </a:spcBef>
                        <a:spcAft>
                          <a:spcPts val="300"/>
                        </a:spcAft>
                      </a:pPr>
                      <a:r>
                        <a:rPr lang="en-US" sz="1800" dirty="0" err="1">
                          <a:latin typeface="+mj-lt"/>
                          <a:ea typeface="SimSun"/>
                          <a:cs typeface="Times New Roman"/>
                        </a:rPr>
                        <a:t>Komitmen</a:t>
                      </a:r>
                      <a:r>
                        <a:rPr lang="en-US" sz="1800" dirty="0">
                          <a:latin typeface="+mj-lt"/>
                          <a:ea typeface="SimSun"/>
                          <a:cs typeface="Times New Roman"/>
                        </a:rPr>
                        <a:t> </a:t>
                      </a:r>
                      <a:r>
                        <a:rPr lang="en-US" sz="1800" err="1">
                          <a:latin typeface="+mj-lt"/>
                          <a:ea typeface="SimSun"/>
                          <a:cs typeface="Times New Roman"/>
                        </a:rPr>
                        <a:t>terhadap</a:t>
                      </a:r>
                      <a:r>
                        <a:rPr lang="en-US" sz="1800">
                          <a:latin typeface="+mj-lt"/>
                          <a:ea typeface="SimSun"/>
                          <a:cs typeface="Times New Roman"/>
                        </a:rPr>
                        <a:t> </a:t>
                      </a:r>
                      <a:endParaRPr lang="en-US" sz="1800" smtClean="0">
                        <a:latin typeface="+mj-lt"/>
                        <a:ea typeface="SimSun"/>
                        <a:cs typeface="Times New Roman"/>
                      </a:endParaRPr>
                    </a:p>
                    <a:p>
                      <a:pPr algn="l">
                        <a:lnSpc>
                          <a:spcPct val="100000"/>
                        </a:lnSpc>
                        <a:spcBef>
                          <a:spcPts val="300"/>
                        </a:spcBef>
                        <a:spcAft>
                          <a:spcPts val="300"/>
                        </a:spcAft>
                      </a:pPr>
                      <a:r>
                        <a:rPr lang="en-US" sz="1800" smtClean="0">
                          <a:latin typeface="+mj-lt"/>
                          <a:ea typeface="SimSun"/>
                          <a:cs typeface="Times New Roman"/>
                        </a:rPr>
                        <a:t>Kompetensi</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300"/>
                        </a:spcBef>
                        <a:spcAft>
                          <a:spcPts val="300"/>
                        </a:spcAft>
                        <a:buFont typeface="Symbol"/>
                        <a:buChar char=""/>
                      </a:pPr>
                      <a:r>
                        <a:rPr lang="en-US" sz="1800">
                          <a:latin typeface="+mj-lt"/>
                          <a:ea typeface="SimSun"/>
                          <a:cs typeface="Times New Roman"/>
                        </a:rPr>
                        <a:t>Biro Kepegawaian K/L</a:t>
                      </a:r>
                      <a:endParaRPr lang="id-ID" sz="1800">
                        <a:latin typeface="+mj-lt"/>
                        <a:ea typeface="Calibri"/>
                        <a:cs typeface="Times New Roman"/>
                      </a:endParaRPr>
                    </a:p>
                    <a:p>
                      <a:pPr marL="342900" lvl="0" indent="-342900" algn="just">
                        <a:lnSpc>
                          <a:spcPct val="100000"/>
                        </a:lnSpc>
                        <a:spcBef>
                          <a:spcPts val="300"/>
                        </a:spcBef>
                        <a:spcAft>
                          <a:spcPts val="300"/>
                        </a:spcAft>
                        <a:buFont typeface="Symbol"/>
                        <a:buChar char=""/>
                      </a:pPr>
                      <a:r>
                        <a:rPr lang="en-US" sz="1800">
                          <a:latin typeface="+mj-lt"/>
                          <a:ea typeface="SimSun"/>
                          <a:cs typeface="Times New Roman"/>
                        </a:rPr>
                        <a:t>Badan Kepegawaian Daerah</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96600">
                <a:tc>
                  <a:txBody>
                    <a:bodyPr/>
                    <a:lstStyle/>
                    <a:p>
                      <a:pPr algn="r">
                        <a:lnSpc>
                          <a:spcPct val="100000"/>
                        </a:lnSpc>
                        <a:spcBef>
                          <a:spcPts val="300"/>
                        </a:spcBef>
                        <a:spcAft>
                          <a:spcPts val="300"/>
                        </a:spcAft>
                      </a:pPr>
                      <a:r>
                        <a:rPr lang="en-US" sz="1800">
                          <a:latin typeface="+mj-lt"/>
                          <a:ea typeface="SimSun"/>
                          <a:cs typeface="Times New Roman"/>
                        </a:rPr>
                        <a:t>2.</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en-US" sz="1800">
                          <a:latin typeface="+mj-lt"/>
                          <a:ea typeface="SimSun"/>
                          <a:cs typeface="Times New Roman"/>
                        </a:rPr>
                        <a:t>Peran APIP yang Efektif</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a:t>
                      </a:r>
                      <a:r>
                        <a:rPr lang="en-US" sz="1800" dirty="0" err="1">
                          <a:latin typeface="+mj-lt"/>
                          <a:ea typeface="SimSun"/>
                          <a:cs typeface="Times New Roman"/>
                        </a:rPr>
                        <a:t>Jenderal</a:t>
                      </a:r>
                      <a:r>
                        <a:rPr lang="en-US" sz="1800" dirty="0">
                          <a:latin typeface="+mj-lt"/>
                          <a:ea typeface="SimSun"/>
                          <a:cs typeface="Times New Roman"/>
                        </a:rPr>
                        <a:t>/</a:t>
                      </a:r>
                      <a:r>
                        <a:rPr lang="en-US" sz="1800" dirty="0" err="1">
                          <a:latin typeface="+mj-lt"/>
                          <a:ea typeface="SimSun"/>
                          <a:cs typeface="Times New Roman"/>
                        </a:rPr>
                        <a:t>Utama</a:t>
                      </a:r>
                      <a:r>
                        <a:rPr lang="en-US" sz="1800" dirty="0">
                          <a:latin typeface="+mj-lt"/>
                          <a:ea typeface="SimSun"/>
                          <a:cs typeface="Times New Roman"/>
                        </a:rPr>
                        <a:t> </a:t>
                      </a:r>
                      <a:r>
                        <a:rPr lang="en-US" sz="1800" dirty="0" err="1">
                          <a:latin typeface="+mj-lt"/>
                          <a:ea typeface="SimSun"/>
                          <a:cs typeface="Times New Roman"/>
                        </a:rPr>
                        <a:t>pada</a:t>
                      </a:r>
                      <a:r>
                        <a:rPr lang="en-US" sz="1800" dirty="0">
                          <a:latin typeface="+mj-lt"/>
                          <a:ea typeface="SimSun"/>
                          <a:cs typeface="Times New Roman"/>
                        </a:rPr>
                        <a:t> K/L</a:t>
                      </a:r>
                      <a:endParaRPr lang="id-ID" sz="1800" dirty="0">
                        <a:latin typeface="+mj-lt"/>
                        <a:ea typeface="Calibri"/>
                        <a:cs typeface="Times New Roman"/>
                      </a:endParaRPr>
                    </a:p>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Daerah </a:t>
                      </a:r>
                      <a:r>
                        <a:rPr lang="en-US" sz="1800" dirty="0" err="1">
                          <a:latin typeface="+mj-lt"/>
                          <a:ea typeface="SimSun"/>
                          <a:cs typeface="Times New Roman"/>
                        </a:rPr>
                        <a:t>pada</a:t>
                      </a:r>
                      <a:r>
                        <a:rPr lang="en-US" sz="1800" dirty="0">
                          <a:latin typeface="+mj-lt"/>
                          <a:ea typeface="SimSun"/>
                          <a:cs typeface="Times New Roman"/>
                        </a:rPr>
                        <a:t> </a:t>
                      </a:r>
                      <a:r>
                        <a:rPr lang="en-US" sz="1800" dirty="0" err="1">
                          <a:latin typeface="+mj-lt"/>
                          <a:ea typeface="SimSun"/>
                          <a:cs typeface="Times New Roman"/>
                        </a:rPr>
                        <a:t>Pemda</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96600">
                <a:tc>
                  <a:txBody>
                    <a:bodyPr/>
                    <a:lstStyle/>
                    <a:p>
                      <a:pPr algn="r">
                        <a:lnSpc>
                          <a:spcPct val="100000"/>
                        </a:lnSpc>
                        <a:spcBef>
                          <a:spcPts val="300"/>
                        </a:spcBef>
                        <a:spcAft>
                          <a:spcPts val="300"/>
                        </a:spcAft>
                      </a:pPr>
                      <a:r>
                        <a:rPr lang="en-US" sz="1800">
                          <a:latin typeface="+mj-lt"/>
                          <a:ea typeface="SimSun"/>
                          <a:cs typeface="Times New Roman"/>
                        </a:rPr>
                        <a:t>3.</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en-US" sz="1800">
                          <a:latin typeface="+mj-lt"/>
                          <a:ea typeface="SimSun"/>
                          <a:cs typeface="Times New Roman"/>
                        </a:rPr>
                        <a:t>Identifikasi Risiko</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a:t>
                      </a:r>
                      <a:r>
                        <a:rPr lang="en-US" sz="1800" dirty="0" err="1">
                          <a:latin typeface="+mj-lt"/>
                          <a:ea typeface="SimSun"/>
                          <a:cs typeface="Times New Roman"/>
                        </a:rPr>
                        <a:t>Jenderal</a:t>
                      </a:r>
                      <a:r>
                        <a:rPr lang="en-US" sz="1800" dirty="0">
                          <a:latin typeface="+mj-lt"/>
                          <a:ea typeface="SimSun"/>
                          <a:cs typeface="Times New Roman"/>
                        </a:rPr>
                        <a:t>/</a:t>
                      </a:r>
                      <a:r>
                        <a:rPr lang="en-US" sz="1800" dirty="0" err="1">
                          <a:latin typeface="+mj-lt"/>
                          <a:ea typeface="SimSun"/>
                          <a:cs typeface="Times New Roman"/>
                        </a:rPr>
                        <a:t>Utama</a:t>
                      </a:r>
                      <a:r>
                        <a:rPr lang="en-US" sz="1800" dirty="0">
                          <a:latin typeface="+mj-lt"/>
                          <a:ea typeface="SimSun"/>
                          <a:cs typeface="Times New Roman"/>
                        </a:rPr>
                        <a:t> </a:t>
                      </a:r>
                      <a:r>
                        <a:rPr lang="en-US" sz="1800" dirty="0" err="1">
                          <a:latin typeface="+mj-lt"/>
                          <a:ea typeface="SimSun"/>
                          <a:cs typeface="Times New Roman"/>
                        </a:rPr>
                        <a:t>pada</a:t>
                      </a:r>
                      <a:r>
                        <a:rPr lang="en-US" sz="1800" dirty="0">
                          <a:latin typeface="+mj-lt"/>
                          <a:ea typeface="SimSun"/>
                          <a:cs typeface="Times New Roman"/>
                        </a:rPr>
                        <a:t> K/L</a:t>
                      </a:r>
                      <a:endParaRPr lang="id-ID" sz="1800" dirty="0">
                        <a:latin typeface="+mj-lt"/>
                        <a:ea typeface="Calibri"/>
                        <a:cs typeface="Times New Roman"/>
                      </a:endParaRPr>
                    </a:p>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Daerah </a:t>
                      </a:r>
                      <a:r>
                        <a:rPr lang="en-US" sz="1800" dirty="0" err="1">
                          <a:latin typeface="+mj-lt"/>
                          <a:ea typeface="SimSun"/>
                          <a:cs typeface="Times New Roman"/>
                        </a:rPr>
                        <a:t>pada</a:t>
                      </a:r>
                      <a:r>
                        <a:rPr lang="en-US" sz="1800" dirty="0">
                          <a:latin typeface="+mj-lt"/>
                          <a:ea typeface="SimSun"/>
                          <a:cs typeface="Times New Roman"/>
                        </a:rPr>
                        <a:t> </a:t>
                      </a:r>
                      <a:r>
                        <a:rPr lang="en-US" sz="1800" dirty="0" err="1">
                          <a:latin typeface="+mj-lt"/>
                          <a:ea typeface="SimSun"/>
                          <a:cs typeface="Times New Roman"/>
                        </a:rPr>
                        <a:t>Pemda</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96600">
                <a:tc>
                  <a:txBody>
                    <a:bodyPr/>
                    <a:lstStyle/>
                    <a:p>
                      <a:pPr algn="r">
                        <a:lnSpc>
                          <a:spcPct val="100000"/>
                        </a:lnSpc>
                        <a:spcBef>
                          <a:spcPts val="300"/>
                        </a:spcBef>
                        <a:spcAft>
                          <a:spcPts val="300"/>
                        </a:spcAft>
                      </a:pPr>
                      <a:r>
                        <a:rPr lang="en-US" sz="1800">
                          <a:latin typeface="+mj-lt"/>
                          <a:ea typeface="SimSun"/>
                          <a:cs typeface="Times New Roman"/>
                        </a:rPr>
                        <a:t>4.</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en-US" sz="1800">
                          <a:latin typeface="+mj-lt"/>
                          <a:ea typeface="SimSun"/>
                          <a:cs typeface="Times New Roman"/>
                        </a:rPr>
                        <a:t>Analisis Risiko</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a:t>
                      </a:r>
                      <a:r>
                        <a:rPr lang="en-US" sz="1800" dirty="0" err="1">
                          <a:latin typeface="+mj-lt"/>
                          <a:ea typeface="SimSun"/>
                          <a:cs typeface="Times New Roman"/>
                        </a:rPr>
                        <a:t>Jenderal</a:t>
                      </a:r>
                      <a:r>
                        <a:rPr lang="en-US" sz="1800" dirty="0">
                          <a:latin typeface="+mj-lt"/>
                          <a:ea typeface="SimSun"/>
                          <a:cs typeface="Times New Roman"/>
                        </a:rPr>
                        <a:t>/</a:t>
                      </a:r>
                      <a:r>
                        <a:rPr lang="en-US" sz="1800" dirty="0" err="1">
                          <a:latin typeface="+mj-lt"/>
                          <a:ea typeface="SimSun"/>
                          <a:cs typeface="Times New Roman"/>
                        </a:rPr>
                        <a:t>Utama</a:t>
                      </a:r>
                      <a:r>
                        <a:rPr lang="en-US" sz="1800" dirty="0">
                          <a:latin typeface="+mj-lt"/>
                          <a:ea typeface="SimSun"/>
                          <a:cs typeface="Times New Roman"/>
                        </a:rPr>
                        <a:t> </a:t>
                      </a:r>
                      <a:r>
                        <a:rPr lang="en-US" sz="1800" dirty="0" err="1">
                          <a:latin typeface="+mj-lt"/>
                          <a:ea typeface="SimSun"/>
                          <a:cs typeface="Times New Roman"/>
                        </a:rPr>
                        <a:t>pada</a:t>
                      </a:r>
                      <a:r>
                        <a:rPr lang="en-US" sz="1800" dirty="0">
                          <a:latin typeface="+mj-lt"/>
                          <a:ea typeface="SimSun"/>
                          <a:cs typeface="Times New Roman"/>
                        </a:rPr>
                        <a:t> K/L</a:t>
                      </a:r>
                      <a:endParaRPr lang="id-ID" sz="1800" dirty="0">
                        <a:latin typeface="+mj-lt"/>
                        <a:ea typeface="Calibri"/>
                        <a:cs typeface="Times New Roman"/>
                      </a:endParaRPr>
                    </a:p>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Daerah </a:t>
                      </a:r>
                      <a:r>
                        <a:rPr lang="en-US" sz="1800" dirty="0" err="1">
                          <a:latin typeface="+mj-lt"/>
                          <a:ea typeface="SimSun"/>
                          <a:cs typeface="Times New Roman"/>
                        </a:rPr>
                        <a:t>pada</a:t>
                      </a:r>
                      <a:r>
                        <a:rPr lang="en-US" sz="1800" dirty="0">
                          <a:latin typeface="+mj-lt"/>
                          <a:ea typeface="SimSun"/>
                          <a:cs typeface="Times New Roman"/>
                        </a:rPr>
                        <a:t> </a:t>
                      </a:r>
                      <a:r>
                        <a:rPr lang="en-US" sz="1800" dirty="0" err="1">
                          <a:latin typeface="+mj-lt"/>
                          <a:ea typeface="SimSun"/>
                          <a:cs typeface="Times New Roman"/>
                        </a:rPr>
                        <a:t>Pemda</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96600">
                <a:tc>
                  <a:txBody>
                    <a:bodyPr/>
                    <a:lstStyle/>
                    <a:p>
                      <a:pPr algn="r">
                        <a:lnSpc>
                          <a:spcPct val="100000"/>
                        </a:lnSpc>
                        <a:spcBef>
                          <a:spcPts val="300"/>
                        </a:spcBef>
                        <a:spcAft>
                          <a:spcPts val="300"/>
                        </a:spcAft>
                      </a:pPr>
                      <a:r>
                        <a:rPr lang="en-US" sz="1800">
                          <a:latin typeface="+mj-lt"/>
                          <a:ea typeface="SimSun"/>
                          <a:cs typeface="Times New Roman"/>
                        </a:rPr>
                        <a:t>5.</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Bef>
                          <a:spcPts val="300"/>
                        </a:spcBef>
                        <a:spcAft>
                          <a:spcPts val="300"/>
                        </a:spcAft>
                      </a:pPr>
                      <a:r>
                        <a:rPr lang="en-US" sz="1800">
                          <a:latin typeface="+mj-lt"/>
                          <a:ea typeface="SimSun"/>
                          <a:cs typeface="Times New Roman"/>
                        </a:rPr>
                        <a:t>Evaluasi Terpisah</a:t>
                      </a:r>
                      <a:endParaRPr lang="id-ID" sz="180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a:t>
                      </a:r>
                      <a:r>
                        <a:rPr lang="en-US" sz="1800" dirty="0" err="1">
                          <a:latin typeface="+mj-lt"/>
                          <a:ea typeface="SimSun"/>
                          <a:cs typeface="Times New Roman"/>
                        </a:rPr>
                        <a:t>Jenderal</a:t>
                      </a:r>
                      <a:r>
                        <a:rPr lang="en-US" sz="1800" dirty="0">
                          <a:latin typeface="+mj-lt"/>
                          <a:ea typeface="SimSun"/>
                          <a:cs typeface="Times New Roman"/>
                        </a:rPr>
                        <a:t>/</a:t>
                      </a:r>
                      <a:r>
                        <a:rPr lang="en-US" sz="1800" dirty="0" err="1">
                          <a:latin typeface="+mj-lt"/>
                          <a:ea typeface="SimSun"/>
                          <a:cs typeface="Times New Roman"/>
                        </a:rPr>
                        <a:t>Utama</a:t>
                      </a:r>
                      <a:r>
                        <a:rPr lang="en-US" sz="1800" dirty="0">
                          <a:latin typeface="+mj-lt"/>
                          <a:ea typeface="SimSun"/>
                          <a:cs typeface="Times New Roman"/>
                        </a:rPr>
                        <a:t> </a:t>
                      </a:r>
                      <a:r>
                        <a:rPr lang="en-US" sz="1800" dirty="0" err="1">
                          <a:latin typeface="+mj-lt"/>
                          <a:ea typeface="SimSun"/>
                          <a:cs typeface="Times New Roman"/>
                        </a:rPr>
                        <a:t>pada</a:t>
                      </a:r>
                      <a:r>
                        <a:rPr lang="en-US" sz="1800" dirty="0">
                          <a:latin typeface="+mj-lt"/>
                          <a:ea typeface="SimSun"/>
                          <a:cs typeface="Times New Roman"/>
                        </a:rPr>
                        <a:t> K/L</a:t>
                      </a:r>
                      <a:endParaRPr lang="id-ID" sz="1800" dirty="0">
                        <a:latin typeface="+mj-lt"/>
                        <a:ea typeface="Calibri"/>
                        <a:cs typeface="Times New Roman"/>
                      </a:endParaRPr>
                    </a:p>
                    <a:p>
                      <a:pPr marL="342900" lvl="0" indent="-342900" algn="just">
                        <a:lnSpc>
                          <a:spcPct val="100000"/>
                        </a:lnSpc>
                        <a:spcBef>
                          <a:spcPts val="300"/>
                        </a:spcBef>
                        <a:spcAft>
                          <a:spcPts val="300"/>
                        </a:spcAft>
                        <a:buFont typeface="Symbol"/>
                        <a:buChar char=""/>
                      </a:pPr>
                      <a:r>
                        <a:rPr lang="en-US" sz="1800" dirty="0" err="1">
                          <a:latin typeface="+mj-lt"/>
                          <a:ea typeface="SimSun"/>
                          <a:cs typeface="Times New Roman"/>
                        </a:rPr>
                        <a:t>Inspektorat</a:t>
                      </a:r>
                      <a:r>
                        <a:rPr lang="en-US" sz="1800" dirty="0">
                          <a:latin typeface="+mj-lt"/>
                          <a:ea typeface="SimSun"/>
                          <a:cs typeface="Times New Roman"/>
                        </a:rPr>
                        <a:t> Daerah </a:t>
                      </a:r>
                      <a:r>
                        <a:rPr lang="en-US" sz="1800" dirty="0" err="1">
                          <a:latin typeface="+mj-lt"/>
                          <a:ea typeface="SimSun"/>
                          <a:cs typeface="Times New Roman"/>
                        </a:rPr>
                        <a:t>pada</a:t>
                      </a:r>
                      <a:r>
                        <a:rPr lang="en-US" sz="1800" dirty="0">
                          <a:latin typeface="+mj-lt"/>
                          <a:ea typeface="SimSun"/>
                          <a:cs typeface="Times New Roman"/>
                        </a:rPr>
                        <a:t> </a:t>
                      </a:r>
                      <a:r>
                        <a:rPr lang="en-US" sz="1800" dirty="0" err="1">
                          <a:latin typeface="+mj-lt"/>
                          <a:ea typeface="SimSun"/>
                          <a:cs typeface="Times New Roman"/>
                        </a:rPr>
                        <a:t>Pemda</a:t>
                      </a:r>
                      <a:endParaRPr lang="id-ID" sz="1800" dirty="0">
                        <a:latin typeface="+mj-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lvl="0"/>
            <a:r>
              <a:rPr lang="id-ID" sz="2800" b="1" dirty="0" smtClean="0">
                <a:solidFill>
                  <a:schemeClr val="tx1"/>
                </a:solidFill>
              </a:rPr>
              <a:t>PEMILIHAN TEKNIK PENGUMPULAN BUKTI MATURITAS SPIP</a:t>
            </a:r>
            <a:endParaRPr lang="en-US" sz="2800" b="1" dirty="0">
              <a:solidFill>
                <a:schemeClr val="tx1"/>
              </a:solidFill>
            </a:endParaRPr>
          </a:p>
        </p:txBody>
      </p:sp>
      <p:sp>
        <p:nvSpPr>
          <p:cNvPr id="3" name="Content Placeholder 2"/>
          <p:cNvSpPr>
            <a:spLocks noGrp="1"/>
          </p:cNvSpPr>
          <p:nvPr>
            <p:ph sz="quarter" idx="1"/>
          </p:nvPr>
        </p:nvSpPr>
        <p:spPr>
          <a:xfrm>
            <a:off x="495300" y="1628800"/>
            <a:ext cx="8153400" cy="3871902"/>
          </a:xfrm>
          <a:ln>
            <a:solidFill>
              <a:schemeClr val="tx1"/>
            </a:solidFill>
            <a:prstDash val="sysDash"/>
          </a:ln>
        </p:spPr>
        <p:txBody>
          <a:bodyPr/>
          <a:lstStyle/>
          <a:p>
            <a:pPr>
              <a:spcAft>
                <a:spcPts val="600"/>
              </a:spcAft>
            </a:pPr>
            <a:r>
              <a:rPr lang="en-US" sz="2800" dirty="0" err="1" smtClean="0">
                <a:latin typeface="+mj-lt"/>
              </a:rPr>
              <a:t>Pemilihan</a:t>
            </a:r>
            <a:r>
              <a:rPr lang="en-US" sz="2800" dirty="0" smtClean="0">
                <a:latin typeface="+mj-lt"/>
              </a:rPr>
              <a:t> </a:t>
            </a:r>
            <a:r>
              <a:rPr lang="en-US" sz="2800" dirty="0" err="1" smtClean="0">
                <a:latin typeface="+mj-lt"/>
              </a:rPr>
              <a:t>atau</a:t>
            </a:r>
            <a:r>
              <a:rPr lang="en-US" sz="2800" dirty="0" smtClean="0">
                <a:latin typeface="+mj-lt"/>
              </a:rPr>
              <a:t> </a:t>
            </a:r>
            <a:r>
              <a:rPr lang="en-US" sz="2800" dirty="0" err="1" smtClean="0">
                <a:latin typeface="+mj-lt"/>
              </a:rPr>
              <a:t>penambahan</a:t>
            </a:r>
            <a:r>
              <a:rPr lang="en-US" sz="2800" dirty="0" smtClean="0">
                <a:latin typeface="+mj-lt"/>
              </a:rPr>
              <a:t> </a:t>
            </a:r>
            <a:r>
              <a:rPr lang="en-US" sz="2800" dirty="0" err="1" smtClean="0">
                <a:latin typeface="+mj-lt"/>
              </a:rPr>
              <a:t>teknik</a:t>
            </a:r>
            <a:r>
              <a:rPr lang="en-US" sz="2800" dirty="0" smtClean="0">
                <a:latin typeface="+mj-lt"/>
              </a:rPr>
              <a:t> </a:t>
            </a:r>
            <a:r>
              <a:rPr lang="en-US" sz="2800" dirty="0" err="1" smtClean="0">
                <a:latin typeface="+mj-lt"/>
              </a:rPr>
              <a:t>pengumpulan</a:t>
            </a:r>
            <a:r>
              <a:rPr lang="en-US" sz="2800" dirty="0" smtClean="0">
                <a:latin typeface="+mj-lt"/>
              </a:rPr>
              <a:t> </a:t>
            </a:r>
            <a:r>
              <a:rPr lang="en-US" sz="2800" dirty="0" err="1" smtClean="0">
                <a:latin typeface="+mj-lt"/>
              </a:rPr>
              <a:t>bukti</a:t>
            </a:r>
            <a:r>
              <a:rPr lang="en-US" sz="2800" dirty="0" smtClean="0">
                <a:latin typeface="+mj-lt"/>
              </a:rPr>
              <a:t> </a:t>
            </a:r>
            <a:r>
              <a:rPr lang="en-US" sz="2800" dirty="0" err="1" smtClean="0">
                <a:latin typeface="+mj-lt"/>
              </a:rPr>
              <a:t>lainnya</a:t>
            </a:r>
            <a:r>
              <a:rPr lang="en-US" sz="2800" dirty="0" smtClean="0">
                <a:latin typeface="+mj-lt"/>
              </a:rPr>
              <a:t> </a:t>
            </a:r>
            <a:r>
              <a:rPr lang="en-US" sz="2800" dirty="0" err="1" smtClean="0">
                <a:latin typeface="+mj-lt"/>
              </a:rPr>
              <a:t>dapat</a:t>
            </a:r>
            <a:r>
              <a:rPr lang="en-US" sz="2800" dirty="0" smtClean="0">
                <a:latin typeface="+mj-lt"/>
              </a:rPr>
              <a:t> </a:t>
            </a:r>
            <a:r>
              <a:rPr lang="en-US" sz="2800" dirty="0" err="1" smtClean="0">
                <a:latin typeface="+mj-lt"/>
              </a:rPr>
              <a:t>dilakukan</a:t>
            </a:r>
            <a:r>
              <a:rPr lang="en-US" sz="2800" dirty="0" smtClean="0">
                <a:latin typeface="+mj-lt"/>
              </a:rPr>
              <a:t> </a:t>
            </a:r>
            <a:r>
              <a:rPr lang="en-US" sz="2800" dirty="0" err="1" smtClean="0">
                <a:latin typeface="+mj-lt"/>
              </a:rPr>
              <a:t>dengan</a:t>
            </a:r>
            <a:r>
              <a:rPr lang="en-US" sz="2800" dirty="0" smtClean="0">
                <a:latin typeface="+mj-lt"/>
              </a:rPr>
              <a:t> </a:t>
            </a:r>
            <a:r>
              <a:rPr lang="en-US" sz="2800" dirty="0" err="1" smtClean="0">
                <a:latin typeface="+mj-lt"/>
              </a:rPr>
              <a:t>menggunakan</a:t>
            </a:r>
            <a:r>
              <a:rPr lang="en-US" sz="2800" dirty="0" smtClean="0">
                <a:latin typeface="+mj-lt"/>
              </a:rPr>
              <a:t> </a:t>
            </a:r>
            <a:r>
              <a:rPr lang="en-US" sz="2800" dirty="0" err="1" smtClean="0">
                <a:latin typeface="+mj-lt"/>
              </a:rPr>
              <a:t>Matrik</a:t>
            </a:r>
            <a:r>
              <a:rPr lang="en-US" sz="2800" dirty="0" smtClean="0">
                <a:latin typeface="+mj-lt"/>
              </a:rPr>
              <a:t> </a:t>
            </a:r>
            <a:r>
              <a:rPr lang="en-US" sz="2800" dirty="0" err="1" smtClean="0">
                <a:latin typeface="+mj-lt"/>
              </a:rPr>
              <a:t>Operasionalisasi</a:t>
            </a:r>
            <a:r>
              <a:rPr lang="en-US" sz="2800" dirty="0" smtClean="0">
                <a:latin typeface="+mj-lt"/>
              </a:rPr>
              <a:t> </a:t>
            </a:r>
            <a:r>
              <a:rPr lang="en-US" sz="2800" dirty="0" err="1" smtClean="0">
                <a:latin typeface="+mj-lt"/>
              </a:rPr>
              <a:t>Indikator</a:t>
            </a:r>
            <a:r>
              <a:rPr lang="en-US" sz="2800" dirty="0" smtClean="0">
                <a:latin typeface="+mj-lt"/>
              </a:rPr>
              <a:t> </a:t>
            </a:r>
            <a:r>
              <a:rPr lang="en-US" sz="2800" dirty="0" err="1" smtClean="0">
                <a:latin typeface="+mj-lt"/>
              </a:rPr>
              <a:t>Penilaian</a:t>
            </a:r>
            <a:r>
              <a:rPr lang="en-US" sz="2800" dirty="0" smtClean="0">
                <a:latin typeface="+mj-lt"/>
              </a:rPr>
              <a:t> </a:t>
            </a:r>
            <a:r>
              <a:rPr lang="en-US" sz="2800" dirty="0" err="1" smtClean="0">
                <a:latin typeface="+mj-lt"/>
              </a:rPr>
              <a:t>sebagaimana</a:t>
            </a:r>
            <a:r>
              <a:rPr lang="en-US" sz="2800" dirty="0" smtClean="0">
                <a:latin typeface="+mj-lt"/>
              </a:rPr>
              <a:t> </a:t>
            </a:r>
            <a:r>
              <a:rPr lang="en-US" sz="2800" dirty="0" err="1" smtClean="0">
                <a:latin typeface="+mj-lt"/>
              </a:rPr>
              <a:t>tertuang</a:t>
            </a:r>
            <a:r>
              <a:rPr lang="en-US" sz="2800" dirty="0" smtClean="0">
                <a:latin typeface="+mj-lt"/>
              </a:rPr>
              <a:t> </a:t>
            </a:r>
            <a:r>
              <a:rPr lang="en-US" sz="2800" dirty="0" err="1" smtClean="0">
                <a:latin typeface="+mj-lt"/>
              </a:rPr>
              <a:t>dalam</a:t>
            </a:r>
            <a:r>
              <a:rPr lang="en-US" sz="2800" dirty="0" smtClean="0">
                <a:latin typeface="+mj-lt"/>
              </a:rPr>
              <a:t> Lamp 3 (Form PM-3). </a:t>
            </a:r>
          </a:p>
          <a:p>
            <a:pPr indent="-46038">
              <a:spcAft>
                <a:spcPts val="600"/>
              </a:spcAft>
              <a:buNone/>
            </a:pPr>
            <a:r>
              <a:rPr lang="en-US" sz="2800" dirty="0" smtClean="0">
                <a:latin typeface="+mj-lt"/>
              </a:rPr>
              <a:t>	</a:t>
            </a:r>
            <a:r>
              <a:rPr lang="en-US" sz="2800" dirty="0" err="1" smtClean="0">
                <a:latin typeface="+mj-lt"/>
              </a:rPr>
              <a:t>Matriks</a:t>
            </a:r>
            <a:r>
              <a:rPr lang="en-US" sz="2800" dirty="0" smtClean="0">
                <a:latin typeface="+mj-lt"/>
              </a:rPr>
              <a:t> </a:t>
            </a:r>
            <a:r>
              <a:rPr lang="en-US" sz="2800" dirty="0" err="1" smtClean="0">
                <a:latin typeface="+mj-lt"/>
              </a:rPr>
              <a:t>tersebut</a:t>
            </a:r>
            <a:r>
              <a:rPr lang="en-US" sz="2800" dirty="0" smtClean="0">
                <a:latin typeface="+mj-lt"/>
              </a:rPr>
              <a:t> </a:t>
            </a:r>
            <a:r>
              <a:rPr lang="en-US" sz="2800" dirty="0" err="1" smtClean="0">
                <a:latin typeface="+mj-lt"/>
              </a:rPr>
              <a:t>dimaksudkan</a:t>
            </a:r>
            <a:r>
              <a:rPr lang="en-US" sz="2800" dirty="0" smtClean="0">
                <a:latin typeface="+mj-lt"/>
              </a:rPr>
              <a:t> </a:t>
            </a:r>
            <a:r>
              <a:rPr lang="en-US" sz="2800" dirty="0" err="1" smtClean="0">
                <a:latin typeface="+mj-lt"/>
              </a:rPr>
              <a:t>untuk</a:t>
            </a:r>
            <a:r>
              <a:rPr lang="en-US" sz="2800" dirty="0" smtClean="0">
                <a:latin typeface="+mj-lt"/>
              </a:rPr>
              <a:t> </a:t>
            </a:r>
            <a:r>
              <a:rPr lang="en-US" sz="2800" dirty="0" err="1" smtClean="0">
                <a:latin typeface="+mj-lt"/>
              </a:rPr>
              <a:t>memberikan</a:t>
            </a:r>
            <a:r>
              <a:rPr lang="en-US" sz="2800" dirty="0" smtClean="0">
                <a:latin typeface="+mj-lt"/>
              </a:rPr>
              <a:t> </a:t>
            </a:r>
            <a:r>
              <a:rPr lang="en-US" sz="2800" dirty="0" err="1" smtClean="0">
                <a:latin typeface="+mj-lt"/>
              </a:rPr>
              <a:t>panduan</a:t>
            </a:r>
            <a:r>
              <a:rPr lang="en-US" sz="2800" dirty="0" smtClean="0">
                <a:latin typeface="+mj-lt"/>
              </a:rPr>
              <a:t> </a:t>
            </a:r>
            <a:r>
              <a:rPr lang="en-US" sz="2800" dirty="0" err="1" smtClean="0">
                <a:latin typeface="+mj-lt"/>
              </a:rPr>
              <a:t>bagi</a:t>
            </a:r>
            <a:r>
              <a:rPr lang="en-US" sz="2800" dirty="0" smtClean="0">
                <a:latin typeface="+mj-lt"/>
              </a:rPr>
              <a:t> Tim </a:t>
            </a:r>
            <a:r>
              <a:rPr lang="en-US" sz="2800" dirty="0" err="1" smtClean="0">
                <a:latin typeface="+mj-lt"/>
              </a:rPr>
              <a:t>Penilai</a:t>
            </a:r>
            <a:r>
              <a:rPr lang="en-US" sz="2800" dirty="0" smtClean="0">
                <a:latin typeface="+mj-lt"/>
              </a:rPr>
              <a:t> </a:t>
            </a:r>
            <a:r>
              <a:rPr lang="en-US" sz="2800" dirty="0" err="1" smtClean="0">
                <a:latin typeface="+mj-lt"/>
              </a:rPr>
              <a:t>dalam</a:t>
            </a:r>
            <a:r>
              <a:rPr lang="en-US" sz="2800" dirty="0" smtClean="0">
                <a:latin typeface="+mj-lt"/>
              </a:rPr>
              <a:t> </a:t>
            </a:r>
            <a:r>
              <a:rPr lang="en-US" sz="2800" dirty="0" err="1" smtClean="0">
                <a:latin typeface="+mj-lt"/>
              </a:rPr>
              <a:t>memilih</a:t>
            </a:r>
            <a:r>
              <a:rPr lang="en-US" sz="2800" dirty="0" smtClean="0">
                <a:latin typeface="+mj-lt"/>
              </a:rPr>
              <a:t> </a:t>
            </a:r>
            <a:r>
              <a:rPr lang="en-US" sz="2800" dirty="0" err="1" smtClean="0">
                <a:latin typeface="+mj-lt"/>
              </a:rPr>
              <a:t>teknik</a:t>
            </a:r>
            <a:r>
              <a:rPr lang="en-US" sz="2800" dirty="0" smtClean="0">
                <a:latin typeface="+mj-lt"/>
              </a:rPr>
              <a:t> </a:t>
            </a:r>
            <a:r>
              <a:rPr lang="en-US" sz="2800" dirty="0" err="1" smtClean="0">
                <a:latin typeface="+mj-lt"/>
              </a:rPr>
              <a:t>pengumpulan</a:t>
            </a:r>
            <a:r>
              <a:rPr lang="en-US" sz="2800" dirty="0" smtClean="0">
                <a:latin typeface="+mj-lt"/>
              </a:rPr>
              <a:t> </a:t>
            </a:r>
            <a:r>
              <a:rPr lang="en-US" sz="2800" dirty="0" err="1" smtClean="0">
                <a:latin typeface="+mj-lt"/>
              </a:rPr>
              <a:t>bukti</a:t>
            </a:r>
            <a:r>
              <a:rPr lang="en-US" sz="2800" dirty="0" smtClean="0">
                <a:latin typeface="+mj-lt"/>
              </a:rPr>
              <a:t> yang </a:t>
            </a:r>
            <a:r>
              <a:rPr lang="en-US" sz="2800" dirty="0" err="1" smtClean="0">
                <a:latin typeface="+mj-lt"/>
              </a:rPr>
              <a:t>tepat</a:t>
            </a:r>
            <a:endParaRPr lang="en-US" sz="2800" dirty="0" smtClean="0">
              <a:latin typeface="+mj-lt"/>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id-ID" sz="2800" b="1" dirty="0">
                <a:solidFill>
                  <a:schemeClr val="tx1"/>
                </a:solidFill>
              </a:rPr>
              <a:t>PEMILIHAN TEKNIK PENGUMPULAN BUKTI MATURITAS SPIP</a:t>
            </a:r>
            <a:endParaRPr lang="en-US" sz="2800" dirty="0">
              <a:solidFill>
                <a:schemeClr val="tx1"/>
              </a:solidFill>
            </a:endParaRPr>
          </a:p>
        </p:txBody>
      </p:sp>
      <p:sp>
        <p:nvSpPr>
          <p:cNvPr id="3" name="Content Placeholder 2"/>
          <p:cNvSpPr>
            <a:spLocks noGrp="1"/>
          </p:cNvSpPr>
          <p:nvPr>
            <p:ph sz="quarter" idx="1"/>
          </p:nvPr>
        </p:nvSpPr>
        <p:spPr>
          <a:xfrm>
            <a:off x="495300" y="1484784"/>
            <a:ext cx="8153400" cy="4495800"/>
          </a:xfrm>
          <a:ln>
            <a:solidFill>
              <a:schemeClr val="tx1"/>
            </a:solidFill>
            <a:prstDash val="sysDash"/>
          </a:ln>
        </p:spPr>
        <p:txBody>
          <a:bodyPr/>
          <a:lstStyle/>
          <a:p>
            <a:pPr marL="0" indent="0">
              <a:spcBef>
                <a:spcPts val="0"/>
              </a:spcBef>
              <a:spcAft>
                <a:spcPts val="300"/>
              </a:spcAft>
              <a:buNone/>
            </a:pPr>
            <a:r>
              <a:rPr lang="en-US" sz="2600" dirty="0" err="1" smtClean="0">
                <a:latin typeface="+mj-lt"/>
              </a:rPr>
              <a:t>Pendalaman</a:t>
            </a:r>
            <a:r>
              <a:rPr lang="en-US" sz="2600" dirty="0" smtClean="0">
                <a:latin typeface="+mj-lt"/>
              </a:rPr>
              <a:t> </a:t>
            </a:r>
            <a:r>
              <a:rPr lang="en-US" sz="2600" dirty="0" err="1" smtClean="0">
                <a:latin typeface="+mj-lt"/>
              </a:rPr>
              <a:t>jawaban</a:t>
            </a:r>
            <a:r>
              <a:rPr lang="en-US" sz="2600" dirty="0" smtClean="0">
                <a:latin typeface="+mj-lt"/>
              </a:rPr>
              <a:t> </a:t>
            </a:r>
            <a:r>
              <a:rPr lang="en-US" sz="2600" dirty="0" err="1" smtClean="0">
                <a:latin typeface="+mj-lt"/>
              </a:rPr>
              <a:t>dapat</a:t>
            </a:r>
            <a:r>
              <a:rPr lang="en-US" sz="2600" dirty="0" smtClean="0">
                <a:latin typeface="+mj-lt"/>
              </a:rPr>
              <a:t> </a:t>
            </a:r>
            <a:r>
              <a:rPr lang="en-US" sz="2600" dirty="0" err="1" smtClean="0">
                <a:latin typeface="+mj-lt"/>
              </a:rPr>
              <a:t>dilakukan</a:t>
            </a:r>
            <a:r>
              <a:rPr lang="en-US" sz="2600" dirty="0" smtClean="0">
                <a:latin typeface="+mj-lt"/>
              </a:rPr>
              <a:t> </a:t>
            </a:r>
            <a:r>
              <a:rPr lang="en-US" sz="2600" dirty="0" err="1" smtClean="0">
                <a:latin typeface="+mj-lt"/>
              </a:rPr>
              <a:t>dengan</a:t>
            </a:r>
            <a:r>
              <a:rPr lang="en-US" sz="2600" dirty="0" smtClean="0">
                <a:latin typeface="+mj-lt"/>
              </a:rPr>
              <a:t> </a:t>
            </a:r>
            <a:r>
              <a:rPr lang="en-US" sz="2600" dirty="0" err="1" smtClean="0">
                <a:latin typeface="+mj-lt"/>
              </a:rPr>
              <a:t>berbagai</a:t>
            </a:r>
            <a:r>
              <a:rPr lang="en-US" sz="2600" dirty="0" smtClean="0">
                <a:latin typeface="+mj-lt"/>
              </a:rPr>
              <a:t> </a:t>
            </a:r>
            <a:r>
              <a:rPr lang="en-US" sz="2600" dirty="0" err="1" smtClean="0">
                <a:latin typeface="+mj-lt"/>
              </a:rPr>
              <a:t>teknik</a:t>
            </a:r>
            <a:r>
              <a:rPr lang="en-US" sz="2600" dirty="0" smtClean="0">
                <a:latin typeface="+mj-lt"/>
              </a:rPr>
              <a:t> </a:t>
            </a:r>
            <a:r>
              <a:rPr lang="en-US" sz="2600" dirty="0" err="1" smtClean="0">
                <a:latin typeface="+mj-lt"/>
              </a:rPr>
              <a:t>yaitu</a:t>
            </a:r>
            <a:r>
              <a:rPr lang="en-US" sz="2600" dirty="0" smtClean="0">
                <a:latin typeface="+mj-lt"/>
              </a:rPr>
              <a:t>:</a:t>
            </a:r>
          </a:p>
          <a:p>
            <a:pPr marL="457200" indent="-457200">
              <a:spcBef>
                <a:spcPts val="0"/>
              </a:spcBef>
              <a:spcAft>
                <a:spcPts val="300"/>
              </a:spcAft>
              <a:buClrTx/>
              <a:buSzPct val="100000"/>
              <a:buFont typeface="+mj-lt"/>
              <a:buAutoNum type="alphaLcParenR"/>
            </a:pPr>
            <a:r>
              <a:rPr lang="en-US" sz="2600" dirty="0" err="1" smtClean="0">
                <a:latin typeface="+mj-lt"/>
              </a:rPr>
              <a:t>kuesioner</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meyakinkan</a:t>
            </a:r>
            <a:r>
              <a:rPr lang="en-US" sz="2600" dirty="0" smtClean="0">
                <a:latin typeface="+mj-lt"/>
              </a:rPr>
              <a:t> </a:t>
            </a:r>
            <a:r>
              <a:rPr lang="en-US" sz="2600" dirty="0" err="1" smtClean="0">
                <a:latin typeface="+mj-lt"/>
              </a:rPr>
              <a:t>jawaban</a:t>
            </a:r>
            <a:r>
              <a:rPr lang="en-US" sz="2600" dirty="0" smtClean="0">
                <a:latin typeface="+mj-lt"/>
              </a:rPr>
              <a:t> </a:t>
            </a:r>
            <a:r>
              <a:rPr lang="en-US" sz="2600" dirty="0" err="1" smtClean="0">
                <a:latin typeface="+mj-lt"/>
              </a:rPr>
              <a:t>responden</a:t>
            </a:r>
            <a:r>
              <a:rPr lang="en-US" sz="2600" dirty="0" smtClean="0">
                <a:latin typeface="+mj-lt"/>
              </a:rPr>
              <a:t> </a:t>
            </a:r>
            <a:r>
              <a:rPr lang="en-US" sz="2600" dirty="0" err="1" smtClean="0">
                <a:latin typeface="+mj-lt"/>
              </a:rPr>
              <a:t>secara</a:t>
            </a:r>
            <a:r>
              <a:rPr lang="en-US" sz="2600" dirty="0" smtClean="0">
                <a:latin typeface="+mj-lt"/>
              </a:rPr>
              <a:t> </a:t>
            </a:r>
            <a:r>
              <a:rPr lang="en-US" sz="2600" dirty="0" err="1" smtClean="0">
                <a:latin typeface="+mj-lt"/>
              </a:rPr>
              <a:t>lebih</a:t>
            </a:r>
            <a:r>
              <a:rPr lang="en-US" sz="2600" dirty="0" smtClean="0">
                <a:latin typeface="+mj-lt"/>
              </a:rPr>
              <a:t> </a:t>
            </a:r>
            <a:r>
              <a:rPr lang="en-US" sz="2600" dirty="0" err="1" smtClean="0">
                <a:latin typeface="+mj-lt"/>
              </a:rPr>
              <a:t>spesifik</a:t>
            </a:r>
            <a:r>
              <a:rPr lang="en-US" sz="2600" dirty="0" smtClean="0">
                <a:latin typeface="+mj-lt"/>
              </a:rPr>
              <a:t>;</a:t>
            </a:r>
          </a:p>
          <a:p>
            <a:pPr marL="457200" indent="-457200">
              <a:spcBef>
                <a:spcPts val="0"/>
              </a:spcBef>
              <a:spcAft>
                <a:spcPts val="300"/>
              </a:spcAft>
              <a:buClrTx/>
              <a:buSzPct val="100000"/>
              <a:buFont typeface="+mj-lt"/>
              <a:buAutoNum type="alphaLcParenR"/>
            </a:pPr>
            <a:r>
              <a:rPr lang="en-US" sz="2600" dirty="0" err="1" smtClean="0">
                <a:latin typeface="+mj-lt"/>
              </a:rPr>
              <a:t>wawancara</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menggali</a:t>
            </a:r>
            <a:r>
              <a:rPr lang="en-US" sz="2600" dirty="0" smtClean="0">
                <a:latin typeface="+mj-lt"/>
              </a:rPr>
              <a:t> </a:t>
            </a:r>
            <a:r>
              <a:rPr lang="en-US" sz="2600" dirty="0" err="1" smtClean="0">
                <a:latin typeface="+mj-lt"/>
              </a:rPr>
              <a:t>informasi</a:t>
            </a:r>
            <a:r>
              <a:rPr lang="en-US" sz="2600" dirty="0" smtClean="0">
                <a:latin typeface="+mj-lt"/>
              </a:rPr>
              <a:t> yang </a:t>
            </a:r>
            <a:r>
              <a:rPr lang="en-US" sz="2600" dirty="0" err="1" smtClean="0">
                <a:latin typeface="+mj-lt"/>
              </a:rPr>
              <a:t>lebih</a:t>
            </a:r>
            <a:r>
              <a:rPr lang="en-US" sz="2600" dirty="0" smtClean="0">
                <a:latin typeface="+mj-lt"/>
              </a:rPr>
              <a:t> </a:t>
            </a:r>
            <a:r>
              <a:rPr lang="en-US" sz="2600" dirty="0" err="1" smtClean="0">
                <a:latin typeface="+mj-lt"/>
              </a:rPr>
              <a:t>mendalam</a:t>
            </a:r>
            <a:r>
              <a:rPr lang="en-US" sz="2600" dirty="0" smtClean="0">
                <a:latin typeface="+mj-lt"/>
              </a:rPr>
              <a:t> </a:t>
            </a:r>
            <a:r>
              <a:rPr lang="en-US" sz="2600" dirty="0" err="1" smtClean="0">
                <a:latin typeface="+mj-lt"/>
              </a:rPr>
              <a:t>dari</a:t>
            </a:r>
            <a:r>
              <a:rPr lang="en-US" sz="2600" dirty="0" smtClean="0">
                <a:latin typeface="+mj-lt"/>
              </a:rPr>
              <a:t> </a:t>
            </a:r>
            <a:r>
              <a:rPr lang="en-US" sz="2600" dirty="0" err="1" smtClean="0">
                <a:latin typeface="+mj-lt"/>
              </a:rPr>
              <a:t>sumber</a:t>
            </a:r>
            <a:r>
              <a:rPr lang="en-US" sz="2600" dirty="0" smtClean="0">
                <a:latin typeface="+mj-lt"/>
              </a:rPr>
              <a:t> yang </a:t>
            </a:r>
            <a:r>
              <a:rPr lang="en-US" sz="2600" dirty="0" err="1" smtClean="0">
                <a:latin typeface="+mj-lt"/>
              </a:rPr>
              <a:t>berkompeten</a:t>
            </a:r>
            <a:r>
              <a:rPr lang="en-US" sz="2600" dirty="0" smtClean="0">
                <a:latin typeface="+mj-lt"/>
              </a:rPr>
              <a:t> </a:t>
            </a:r>
            <a:r>
              <a:rPr lang="en-US" sz="2600" dirty="0" err="1" smtClean="0">
                <a:latin typeface="+mj-lt"/>
              </a:rPr>
              <a:t>dan</a:t>
            </a:r>
            <a:r>
              <a:rPr lang="en-US" sz="2600" dirty="0" smtClean="0">
                <a:latin typeface="+mj-lt"/>
              </a:rPr>
              <a:t> </a:t>
            </a:r>
            <a:r>
              <a:rPr lang="en-US" sz="2600" dirty="0" err="1" smtClean="0">
                <a:latin typeface="+mj-lt"/>
              </a:rPr>
              <a:t>terkait</a:t>
            </a:r>
            <a:r>
              <a:rPr lang="en-US" sz="2600" dirty="0" smtClean="0">
                <a:latin typeface="+mj-lt"/>
              </a:rPr>
              <a:t> </a:t>
            </a:r>
            <a:r>
              <a:rPr lang="en-US" sz="2600" dirty="0" err="1" smtClean="0">
                <a:latin typeface="+mj-lt"/>
              </a:rPr>
              <a:t>dengan</a:t>
            </a:r>
            <a:r>
              <a:rPr lang="en-US" sz="2600" dirty="0" smtClean="0">
                <a:latin typeface="+mj-lt"/>
              </a:rPr>
              <a:t> </a:t>
            </a:r>
            <a:r>
              <a:rPr lang="en-US" sz="2600" dirty="0" err="1" smtClean="0">
                <a:latin typeface="+mj-lt"/>
              </a:rPr>
              <a:t>substansi</a:t>
            </a:r>
            <a:r>
              <a:rPr lang="en-US" sz="2600" dirty="0" smtClean="0">
                <a:latin typeface="+mj-lt"/>
              </a:rPr>
              <a:t>;</a:t>
            </a:r>
          </a:p>
          <a:p>
            <a:pPr marL="457200" indent="-457200">
              <a:spcBef>
                <a:spcPts val="0"/>
              </a:spcBef>
              <a:spcAft>
                <a:spcPts val="300"/>
              </a:spcAft>
              <a:buClrTx/>
              <a:buSzPct val="100000"/>
              <a:buFont typeface="+mj-lt"/>
              <a:buAutoNum type="alphaLcParenR"/>
            </a:pPr>
            <a:r>
              <a:rPr lang="en-US" sz="2600" dirty="0" err="1" smtClean="0">
                <a:latin typeface="+mj-lt"/>
              </a:rPr>
              <a:t>analisis</a:t>
            </a:r>
            <a:r>
              <a:rPr lang="en-US" sz="2600" dirty="0" smtClean="0">
                <a:latin typeface="+mj-lt"/>
              </a:rPr>
              <a:t> </a:t>
            </a:r>
            <a:r>
              <a:rPr lang="en-US" sz="2600" dirty="0" err="1" smtClean="0">
                <a:latin typeface="+mj-lt"/>
              </a:rPr>
              <a:t>dokumen</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meyakinkan</a:t>
            </a:r>
            <a:r>
              <a:rPr lang="en-US" sz="2600" dirty="0" smtClean="0">
                <a:latin typeface="+mj-lt"/>
              </a:rPr>
              <a:t> </a:t>
            </a:r>
            <a:r>
              <a:rPr lang="en-US" sz="2600" dirty="0" err="1" smtClean="0">
                <a:latin typeface="+mj-lt"/>
              </a:rPr>
              <a:t>keberadaan</a:t>
            </a:r>
            <a:r>
              <a:rPr lang="en-US" sz="2600" dirty="0" smtClean="0">
                <a:latin typeface="+mj-lt"/>
              </a:rPr>
              <a:t> (</a:t>
            </a:r>
            <a:r>
              <a:rPr lang="en-US" sz="2600" dirty="0" err="1" smtClean="0">
                <a:latin typeface="+mj-lt"/>
              </a:rPr>
              <a:t>eksistensi</a:t>
            </a:r>
            <a:r>
              <a:rPr lang="en-US" sz="2600" dirty="0" smtClean="0">
                <a:latin typeface="+mj-lt"/>
              </a:rPr>
              <a:t>) </a:t>
            </a:r>
            <a:r>
              <a:rPr lang="en-US" sz="2600" dirty="0" err="1" smtClean="0">
                <a:latin typeface="+mj-lt"/>
              </a:rPr>
              <a:t>dan</a:t>
            </a:r>
            <a:r>
              <a:rPr lang="en-US" sz="2600" dirty="0" smtClean="0">
                <a:latin typeface="+mj-lt"/>
              </a:rPr>
              <a:t> </a:t>
            </a:r>
            <a:r>
              <a:rPr lang="en-US" sz="2600" dirty="0" err="1" smtClean="0">
                <a:latin typeface="+mj-lt"/>
              </a:rPr>
              <a:t>substansi</a:t>
            </a:r>
            <a:r>
              <a:rPr lang="en-US" sz="2600" dirty="0" smtClean="0">
                <a:latin typeface="+mj-lt"/>
              </a:rPr>
              <a:t> </a:t>
            </a:r>
            <a:r>
              <a:rPr lang="en-US" sz="2600" dirty="0" err="1" smtClean="0">
                <a:latin typeface="+mj-lt"/>
              </a:rPr>
              <a:t>dokumen</a:t>
            </a:r>
            <a:r>
              <a:rPr lang="en-US" sz="2600" dirty="0" smtClean="0">
                <a:latin typeface="+mj-lt"/>
              </a:rPr>
              <a:t>;</a:t>
            </a:r>
          </a:p>
          <a:p>
            <a:pPr marL="457200" indent="-457200">
              <a:spcBef>
                <a:spcPts val="0"/>
              </a:spcBef>
              <a:spcAft>
                <a:spcPts val="300"/>
              </a:spcAft>
              <a:buClrTx/>
              <a:buSzPct val="100000"/>
              <a:buFont typeface="+mj-lt"/>
              <a:buAutoNum type="alphaLcParenR"/>
            </a:pPr>
            <a:r>
              <a:rPr lang="en-US" sz="2600" dirty="0" err="1" smtClean="0">
                <a:latin typeface="+mj-lt"/>
              </a:rPr>
              <a:t>observasi</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meyakinkan</a:t>
            </a:r>
            <a:r>
              <a:rPr lang="en-US" sz="2600" dirty="0" smtClean="0">
                <a:latin typeface="+mj-lt"/>
              </a:rPr>
              <a:t> </a:t>
            </a:r>
            <a:r>
              <a:rPr lang="en-US" sz="2600" dirty="0" err="1" smtClean="0">
                <a:latin typeface="+mj-lt"/>
              </a:rPr>
              <a:t>berjalannya</a:t>
            </a:r>
            <a:r>
              <a:rPr lang="en-US" sz="2600" dirty="0" smtClean="0">
                <a:latin typeface="+mj-lt"/>
              </a:rPr>
              <a:t> </a:t>
            </a:r>
            <a:r>
              <a:rPr lang="en-US" sz="2600" dirty="0" err="1" smtClean="0">
                <a:latin typeface="+mj-lt"/>
              </a:rPr>
              <a:t>proses</a:t>
            </a:r>
            <a:r>
              <a:rPr lang="en-US" sz="2600" dirty="0" smtClean="0">
                <a:latin typeface="+mj-lt"/>
              </a:rPr>
              <a:t> </a:t>
            </a:r>
            <a:r>
              <a:rPr lang="en-US" sz="2600" dirty="0" err="1" smtClean="0">
                <a:latin typeface="+mj-lt"/>
              </a:rPr>
              <a:t>pengendalian</a:t>
            </a:r>
            <a:r>
              <a:rPr lang="en-US" sz="2600" dirty="0" smtClean="0">
                <a:latin typeface="+mj-lt"/>
              </a:rPr>
              <a:t>.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id-ID" sz="2800" b="1" dirty="0">
                <a:solidFill>
                  <a:schemeClr val="tx1"/>
                </a:solidFill>
              </a:rPr>
              <a:t>PEMILIHAN TEKNIK PENGUMPULAN BUKTI MATURITAS SPIP</a:t>
            </a:r>
            <a:endParaRPr lang="en-US" sz="2800" dirty="0">
              <a:solidFill>
                <a:schemeClr val="tx1"/>
              </a:solidFill>
            </a:endParaRPr>
          </a:p>
        </p:txBody>
      </p:sp>
      <p:sp>
        <p:nvSpPr>
          <p:cNvPr id="3" name="Content Placeholder 2"/>
          <p:cNvSpPr>
            <a:spLocks noGrp="1"/>
          </p:cNvSpPr>
          <p:nvPr>
            <p:ph sz="quarter" idx="1"/>
          </p:nvPr>
        </p:nvSpPr>
        <p:spPr>
          <a:xfrm>
            <a:off x="495300" y="1484784"/>
            <a:ext cx="8153400" cy="4495800"/>
          </a:xfrm>
          <a:ln>
            <a:solidFill>
              <a:schemeClr val="tx1"/>
            </a:solidFill>
            <a:prstDash val="sysDash"/>
          </a:ln>
        </p:spPr>
        <p:txBody>
          <a:bodyPr/>
          <a:lstStyle/>
          <a:p>
            <a:pPr marL="177800" indent="-177800">
              <a:buClr>
                <a:schemeClr val="tx1"/>
              </a:buClr>
              <a:buFont typeface="Wingdings" pitchFamily="2" charset="2"/>
              <a:buChar char="§"/>
            </a:pPr>
            <a:r>
              <a:rPr lang="en-US" sz="2600" dirty="0" err="1" smtClean="0">
                <a:latin typeface="+mj-lt"/>
              </a:rPr>
              <a:t>Pengumpulan</a:t>
            </a:r>
            <a:r>
              <a:rPr lang="en-US" sz="2600" dirty="0" smtClean="0">
                <a:latin typeface="+mj-lt"/>
              </a:rPr>
              <a:t> </a:t>
            </a:r>
            <a:r>
              <a:rPr lang="en-US" sz="2600" dirty="0" err="1" smtClean="0">
                <a:latin typeface="+mj-lt"/>
              </a:rPr>
              <a:t>bukti</a:t>
            </a:r>
            <a:r>
              <a:rPr lang="en-US" sz="2600" dirty="0" smtClean="0">
                <a:latin typeface="+mj-lt"/>
              </a:rPr>
              <a:t> </a:t>
            </a:r>
            <a:r>
              <a:rPr lang="en-US" sz="2600" dirty="0" err="1" smtClean="0">
                <a:latin typeface="+mj-lt"/>
              </a:rPr>
              <a:t>pendukung</a:t>
            </a:r>
            <a:r>
              <a:rPr lang="en-US" sz="2600" dirty="0" smtClean="0">
                <a:latin typeface="+mj-lt"/>
              </a:rPr>
              <a:t> </a:t>
            </a:r>
            <a:r>
              <a:rPr lang="en-US" sz="2600" dirty="0" err="1" smtClean="0">
                <a:latin typeface="+mj-lt"/>
              </a:rPr>
              <a:t>survai</a:t>
            </a:r>
            <a:r>
              <a:rPr lang="en-US" sz="2600" dirty="0" smtClean="0">
                <a:latin typeface="+mj-lt"/>
              </a:rPr>
              <a:t> </a:t>
            </a:r>
            <a:r>
              <a:rPr lang="en-US" sz="2600" dirty="0" err="1" smtClean="0">
                <a:latin typeface="+mj-lt"/>
              </a:rPr>
              <a:t>maturitas</a:t>
            </a:r>
            <a:r>
              <a:rPr lang="en-US" sz="2600" dirty="0" smtClean="0">
                <a:latin typeface="+mj-lt"/>
              </a:rPr>
              <a:t> SPIP </a:t>
            </a:r>
            <a:r>
              <a:rPr lang="en-US" sz="2600" dirty="0" err="1" smtClean="0">
                <a:latin typeface="+mj-lt"/>
              </a:rPr>
              <a:t>secara</a:t>
            </a:r>
            <a:r>
              <a:rPr lang="en-US" sz="2600" dirty="0" smtClean="0">
                <a:latin typeface="+mj-lt"/>
              </a:rPr>
              <a:t> </a:t>
            </a:r>
            <a:r>
              <a:rPr lang="en-US" sz="2600" dirty="0" err="1" smtClean="0">
                <a:latin typeface="+mj-lt"/>
              </a:rPr>
              <a:t>spesifik</a:t>
            </a:r>
            <a:r>
              <a:rPr lang="en-US" sz="2600" dirty="0" smtClean="0">
                <a:latin typeface="+mj-lt"/>
              </a:rPr>
              <a:t> </a:t>
            </a:r>
            <a:r>
              <a:rPr lang="en-US" sz="2600" dirty="0" err="1" smtClean="0">
                <a:latin typeface="+mj-lt"/>
              </a:rPr>
              <a:t>ditujukan</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memvalidasi</a:t>
            </a:r>
            <a:r>
              <a:rPr lang="en-US" sz="2600" dirty="0" smtClean="0">
                <a:latin typeface="+mj-lt"/>
              </a:rPr>
              <a:t> </a:t>
            </a:r>
            <a:r>
              <a:rPr lang="en-US" sz="2600" dirty="0" err="1" smtClean="0">
                <a:latin typeface="+mj-lt"/>
              </a:rPr>
              <a:t>jawaban</a:t>
            </a:r>
            <a:r>
              <a:rPr lang="en-US" sz="2600" dirty="0" smtClean="0">
                <a:latin typeface="+mj-lt"/>
              </a:rPr>
              <a:t> </a:t>
            </a:r>
            <a:r>
              <a:rPr lang="en-US" sz="2600" dirty="0" err="1" smtClean="0">
                <a:latin typeface="+mj-lt"/>
              </a:rPr>
              <a:t>survai</a:t>
            </a:r>
            <a:r>
              <a:rPr lang="en-US" sz="2600" dirty="0" smtClean="0">
                <a:latin typeface="+mj-lt"/>
              </a:rPr>
              <a:t>. </a:t>
            </a:r>
          </a:p>
          <a:p>
            <a:pPr marL="177800" indent="-177800">
              <a:buClr>
                <a:schemeClr val="tx1"/>
              </a:buClr>
              <a:buFont typeface="Wingdings" pitchFamily="2" charset="2"/>
              <a:buChar char="§"/>
            </a:pPr>
            <a:r>
              <a:rPr lang="en-US" sz="2600" dirty="0" err="1" smtClean="0">
                <a:latin typeface="+mj-lt"/>
              </a:rPr>
              <a:t>Hanya</a:t>
            </a:r>
            <a:r>
              <a:rPr lang="en-US" sz="2600" dirty="0" smtClean="0">
                <a:latin typeface="+mj-lt"/>
              </a:rPr>
              <a:t> </a:t>
            </a:r>
            <a:r>
              <a:rPr lang="en-US" sz="2600" dirty="0" err="1" smtClean="0">
                <a:latin typeface="+mj-lt"/>
              </a:rPr>
              <a:t>ada</a:t>
            </a:r>
            <a:r>
              <a:rPr lang="en-US" sz="2600" dirty="0" smtClean="0">
                <a:latin typeface="+mj-lt"/>
              </a:rPr>
              <a:t> </a:t>
            </a:r>
            <a:r>
              <a:rPr lang="en-US" sz="2600" dirty="0" err="1" smtClean="0">
                <a:latin typeface="+mj-lt"/>
              </a:rPr>
              <a:t>satu</a:t>
            </a:r>
            <a:r>
              <a:rPr lang="en-US" sz="2600" dirty="0" smtClean="0">
                <a:latin typeface="+mj-lt"/>
              </a:rPr>
              <a:t> </a:t>
            </a:r>
            <a:r>
              <a:rPr lang="en-US" sz="2600" dirty="0" err="1" smtClean="0">
                <a:latin typeface="+mj-lt"/>
              </a:rPr>
              <a:t>simpulan</a:t>
            </a:r>
            <a:r>
              <a:rPr lang="en-US" sz="2600" dirty="0" smtClean="0">
                <a:latin typeface="+mj-lt"/>
              </a:rPr>
              <a:t> yang </a:t>
            </a:r>
            <a:r>
              <a:rPr lang="en-US" sz="2600" dirty="0" err="1" smtClean="0">
                <a:latin typeface="+mj-lt"/>
              </a:rPr>
              <a:t>mewakili</a:t>
            </a:r>
            <a:r>
              <a:rPr lang="en-US" sz="2600" dirty="0" smtClean="0">
                <a:latin typeface="+mj-lt"/>
              </a:rPr>
              <a:t> </a:t>
            </a:r>
            <a:r>
              <a:rPr lang="en-US" sz="2600" dirty="0" err="1" smtClean="0">
                <a:latin typeface="+mj-lt"/>
              </a:rPr>
              <a:t>indikator</a:t>
            </a:r>
            <a:r>
              <a:rPr lang="en-US" sz="2600" dirty="0" smtClean="0">
                <a:latin typeface="+mj-lt"/>
              </a:rPr>
              <a:t> parameter </a:t>
            </a:r>
            <a:r>
              <a:rPr lang="en-US" sz="2600" dirty="0" err="1" smtClean="0">
                <a:latin typeface="+mj-lt"/>
              </a:rPr>
              <a:t>tersebut</a:t>
            </a:r>
            <a:r>
              <a:rPr lang="en-US" sz="2600" dirty="0" smtClean="0">
                <a:latin typeface="+mj-lt"/>
              </a:rPr>
              <a:t>, </a:t>
            </a:r>
            <a:r>
              <a:rPr lang="en-US" sz="2600" dirty="0" err="1" smtClean="0">
                <a:latin typeface="+mj-lt"/>
              </a:rPr>
              <a:t>artinya</a:t>
            </a:r>
            <a:r>
              <a:rPr lang="en-US" sz="2600" dirty="0" smtClean="0">
                <a:latin typeface="+mj-lt"/>
              </a:rPr>
              <a:t> </a:t>
            </a:r>
            <a:r>
              <a:rPr lang="en-US" sz="2600" dirty="0" err="1" smtClean="0">
                <a:latin typeface="+mj-lt"/>
              </a:rPr>
              <a:t>simpulan</a:t>
            </a:r>
            <a:r>
              <a:rPr lang="en-US" sz="2600" dirty="0" smtClean="0">
                <a:latin typeface="+mj-lt"/>
              </a:rPr>
              <a:t> </a:t>
            </a:r>
            <a:r>
              <a:rPr lang="en-US" sz="2600" dirty="0" err="1" smtClean="0">
                <a:latin typeface="+mj-lt"/>
              </a:rPr>
              <a:t>harus</a:t>
            </a:r>
            <a:r>
              <a:rPr lang="en-US" sz="2600" dirty="0" smtClean="0">
                <a:latin typeface="+mj-lt"/>
              </a:rPr>
              <a:t> </a:t>
            </a:r>
            <a:r>
              <a:rPr lang="en-US" sz="2600" dirty="0" err="1" smtClean="0">
                <a:latin typeface="+mj-lt"/>
              </a:rPr>
              <a:t>Ya</a:t>
            </a:r>
            <a:r>
              <a:rPr lang="en-US" sz="2600" dirty="0" smtClean="0">
                <a:latin typeface="+mj-lt"/>
              </a:rPr>
              <a:t> </a:t>
            </a:r>
            <a:r>
              <a:rPr lang="en-US" sz="2600" dirty="0" err="1" smtClean="0">
                <a:latin typeface="+mj-lt"/>
              </a:rPr>
              <a:t>atau</a:t>
            </a:r>
            <a:r>
              <a:rPr lang="en-US" sz="2600" dirty="0" smtClean="0">
                <a:latin typeface="+mj-lt"/>
              </a:rPr>
              <a:t> </a:t>
            </a:r>
            <a:r>
              <a:rPr lang="en-US" sz="2600" dirty="0" err="1" smtClean="0">
                <a:latin typeface="+mj-lt"/>
              </a:rPr>
              <a:t>Tidak</a:t>
            </a:r>
            <a:r>
              <a:rPr lang="en-US" sz="2600" dirty="0" smtClean="0">
                <a:latin typeface="+mj-lt"/>
              </a:rPr>
              <a:t>. </a:t>
            </a:r>
          </a:p>
          <a:p>
            <a:pPr marL="177800" indent="-177800">
              <a:buClr>
                <a:schemeClr val="tx1"/>
              </a:buClr>
              <a:buFont typeface="Wingdings" pitchFamily="2" charset="2"/>
              <a:buChar char="§"/>
            </a:pPr>
            <a:r>
              <a:rPr lang="en-US" sz="2600" dirty="0" err="1" smtClean="0">
                <a:latin typeface="+mj-lt"/>
              </a:rPr>
              <a:t>Jikapun</a:t>
            </a:r>
            <a:r>
              <a:rPr lang="en-US" sz="2600" dirty="0" smtClean="0">
                <a:latin typeface="+mj-lt"/>
              </a:rPr>
              <a:t> </a:t>
            </a:r>
            <a:r>
              <a:rPr lang="en-US" sz="2600" dirty="0" err="1" smtClean="0">
                <a:latin typeface="+mj-lt"/>
              </a:rPr>
              <a:t>digunakan</a:t>
            </a:r>
            <a:r>
              <a:rPr lang="en-US" sz="2600" dirty="0" smtClean="0">
                <a:latin typeface="+mj-lt"/>
              </a:rPr>
              <a:t> </a:t>
            </a:r>
            <a:r>
              <a:rPr lang="en-US" sz="2600" dirty="0" err="1" smtClean="0">
                <a:latin typeface="+mj-lt"/>
              </a:rPr>
              <a:t>dua</a:t>
            </a:r>
            <a:r>
              <a:rPr lang="en-US" sz="2600" dirty="0" smtClean="0">
                <a:latin typeface="+mj-lt"/>
              </a:rPr>
              <a:t> </a:t>
            </a:r>
            <a:r>
              <a:rPr lang="en-US" sz="2600" dirty="0" err="1" smtClean="0">
                <a:latin typeface="+mj-lt"/>
              </a:rPr>
              <a:t>atau</a:t>
            </a:r>
            <a:r>
              <a:rPr lang="en-US" sz="2600" dirty="0" smtClean="0">
                <a:latin typeface="+mj-lt"/>
              </a:rPr>
              <a:t> </a:t>
            </a:r>
            <a:r>
              <a:rPr lang="en-US" sz="2600" dirty="0" err="1" smtClean="0">
                <a:latin typeface="+mj-lt"/>
              </a:rPr>
              <a:t>lebih</a:t>
            </a:r>
            <a:r>
              <a:rPr lang="en-US" sz="2600" dirty="0" smtClean="0">
                <a:latin typeface="+mj-lt"/>
              </a:rPr>
              <a:t> </a:t>
            </a:r>
            <a:r>
              <a:rPr lang="en-US" sz="2600" dirty="0" err="1" smtClean="0">
                <a:latin typeface="+mj-lt"/>
              </a:rPr>
              <a:t>teknik</a:t>
            </a:r>
            <a:r>
              <a:rPr lang="en-US" sz="2600" dirty="0" smtClean="0">
                <a:latin typeface="+mj-lt"/>
              </a:rPr>
              <a:t> </a:t>
            </a:r>
            <a:r>
              <a:rPr lang="en-US" sz="2600" dirty="0" err="1" smtClean="0">
                <a:latin typeface="+mj-lt"/>
              </a:rPr>
              <a:t>pengumpulan</a:t>
            </a:r>
            <a:r>
              <a:rPr lang="en-US" sz="2600" dirty="0" smtClean="0">
                <a:latin typeface="+mj-lt"/>
              </a:rPr>
              <a:t> data </a:t>
            </a:r>
            <a:r>
              <a:rPr lang="en-US" sz="2600" dirty="0" err="1" smtClean="0">
                <a:latin typeface="+mj-lt"/>
              </a:rPr>
              <a:t>untuk</a:t>
            </a:r>
            <a:r>
              <a:rPr lang="en-US" sz="2600" dirty="0" smtClean="0">
                <a:latin typeface="+mj-lt"/>
              </a:rPr>
              <a:t> </a:t>
            </a:r>
            <a:r>
              <a:rPr lang="en-US" sz="2600" dirty="0" err="1" smtClean="0">
                <a:latin typeface="+mj-lt"/>
              </a:rPr>
              <a:t>satu</a:t>
            </a:r>
            <a:r>
              <a:rPr lang="en-US" sz="2600" dirty="0" smtClean="0">
                <a:latin typeface="+mj-lt"/>
              </a:rPr>
              <a:t> parameter </a:t>
            </a:r>
            <a:r>
              <a:rPr lang="en-US" sz="2600" dirty="0" err="1" smtClean="0">
                <a:latin typeface="+mj-lt"/>
              </a:rPr>
              <a:t>dan</a:t>
            </a:r>
            <a:r>
              <a:rPr lang="en-US" sz="2600" dirty="0" smtClean="0">
                <a:latin typeface="+mj-lt"/>
              </a:rPr>
              <a:t> </a:t>
            </a:r>
            <a:r>
              <a:rPr lang="en-US" sz="2600" dirty="0" err="1" smtClean="0">
                <a:latin typeface="+mj-lt"/>
              </a:rPr>
              <a:t>menunjukkan</a:t>
            </a:r>
            <a:r>
              <a:rPr lang="en-US" sz="2600" dirty="0" smtClean="0">
                <a:latin typeface="+mj-lt"/>
              </a:rPr>
              <a:t> </a:t>
            </a:r>
            <a:r>
              <a:rPr lang="en-US" sz="2600" dirty="0" err="1" smtClean="0">
                <a:latin typeface="+mj-lt"/>
              </a:rPr>
              <a:t>hasil</a:t>
            </a:r>
            <a:r>
              <a:rPr lang="en-US" sz="2600" dirty="0" smtClean="0">
                <a:latin typeface="+mj-lt"/>
              </a:rPr>
              <a:t> yang </a:t>
            </a:r>
            <a:r>
              <a:rPr lang="en-US" sz="2600" dirty="0" err="1" smtClean="0">
                <a:latin typeface="+mj-lt"/>
              </a:rPr>
              <a:t>bertentangan</a:t>
            </a:r>
            <a:r>
              <a:rPr lang="en-US" sz="2600" dirty="0" smtClean="0">
                <a:latin typeface="+mj-lt"/>
              </a:rPr>
              <a:t>, </a:t>
            </a:r>
            <a:r>
              <a:rPr lang="en-US" sz="2600" dirty="0" err="1" smtClean="0">
                <a:latin typeface="+mj-lt"/>
              </a:rPr>
              <a:t>tim</a:t>
            </a:r>
            <a:r>
              <a:rPr lang="en-US" sz="2600" dirty="0" smtClean="0">
                <a:latin typeface="+mj-lt"/>
              </a:rPr>
              <a:t> assessor </a:t>
            </a:r>
            <a:r>
              <a:rPr lang="en-US" sz="2600" dirty="0" err="1" smtClean="0">
                <a:latin typeface="+mj-lt"/>
              </a:rPr>
              <a:t>menggunakan</a:t>
            </a:r>
            <a:r>
              <a:rPr lang="en-US" sz="2600" dirty="0" smtClean="0">
                <a:latin typeface="+mj-lt"/>
              </a:rPr>
              <a:t> </a:t>
            </a:r>
            <a:r>
              <a:rPr lang="en-US" sz="2600" dirty="0" err="1" smtClean="0">
                <a:latin typeface="+mj-lt"/>
              </a:rPr>
              <a:t>pertimbangan</a:t>
            </a:r>
            <a:r>
              <a:rPr lang="en-US" sz="2600" dirty="0" smtClean="0">
                <a:latin typeface="+mj-lt"/>
              </a:rPr>
              <a:t> </a:t>
            </a:r>
            <a:r>
              <a:rPr lang="en-US" sz="2600" dirty="0" err="1" smtClean="0">
                <a:latin typeface="+mj-lt"/>
              </a:rPr>
              <a:t>profesionalnya</a:t>
            </a:r>
            <a:r>
              <a:rPr lang="en-US" sz="2600" dirty="0" smtClean="0">
                <a:latin typeface="+mj-lt"/>
              </a:rPr>
              <a:t> </a:t>
            </a:r>
            <a:r>
              <a:rPr lang="en-US" sz="2600" dirty="0" err="1" smtClean="0">
                <a:latin typeface="+mj-lt"/>
              </a:rPr>
              <a:t>untuk</a:t>
            </a:r>
            <a:r>
              <a:rPr lang="en-US" sz="2600" dirty="0" smtClean="0">
                <a:latin typeface="+mj-lt"/>
              </a:rPr>
              <a:t> </a:t>
            </a:r>
            <a:r>
              <a:rPr lang="en-US" sz="2600" dirty="0" err="1" smtClean="0">
                <a:latin typeface="+mj-lt"/>
              </a:rPr>
              <a:t>menyimpulan</a:t>
            </a:r>
            <a:r>
              <a:rPr lang="en-US" sz="2600" dirty="0" smtClean="0">
                <a:latin typeface="+mj-lt"/>
              </a:rPr>
              <a:t> </a:t>
            </a:r>
            <a:r>
              <a:rPr lang="en-US" sz="2600" dirty="0" err="1" smtClean="0">
                <a:latin typeface="+mj-lt"/>
              </a:rPr>
              <a:t>jawaban</a:t>
            </a:r>
            <a:r>
              <a:rPr lang="en-US" sz="2600" dirty="0" smtClean="0">
                <a:latin typeface="+mj-lt"/>
              </a:rPr>
              <a:t>/</a:t>
            </a:r>
            <a:r>
              <a:rPr lang="en-US" sz="2600" dirty="0" err="1" smtClean="0">
                <a:latin typeface="+mj-lt"/>
              </a:rPr>
              <a:t>skor</a:t>
            </a:r>
            <a:r>
              <a:rPr lang="en-US" sz="2600" dirty="0" smtClean="0">
                <a:latin typeface="+mj-lt"/>
              </a:rPr>
              <a:t> </a:t>
            </a:r>
            <a:r>
              <a:rPr lang="en-US" sz="2600" dirty="0" err="1" smtClean="0">
                <a:latin typeface="+mj-lt"/>
              </a:rPr>
              <a:t>atas</a:t>
            </a:r>
            <a:r>
              <a:rPr lang="en-US" sz="2600" dirty="0" smtClean="0">
                <a:latin typeface="+mj-lt"/>
              </a:rPr>
              <a:t> </a:t>
            </a:r>
            <a:r>
              <a:rPr lang="en-US" sz="2600" dirty="0" err="1" smtClean="0">
                <a:latin typeface="+mj-lt"/>
              </a:rPr>
              <a:t>indikator</a:t>
            </a:r>
            <a:r>
              <a:rPr lang="en-US" sz="2600" dirty="0" smtClean="0">
                <a:latin typeface="+mj-lt"/>
              </a:rPr>
              <a:t> </a:t>
            </a:r>
            <a:r>
              <a:rPr lang="en-US" sz="2600" dirty="0" err="1" smtClean="0">
                <a:latin typeface="+mj-lt"/>
              </a:rPr>
              <a:t>atau</a:t>
            </a:r>
            <a:r>
              <a:rPr lang="en-US" sz="2600" dirty="0" smtClean="0">
                <a:latin typeface="+mj-lt"/>
              </a:rPr>
              <a:t> parameter </a:t>
            </a:r>
            <a:r>
              <a:rPr lang="en-US" sz="2600" dirty="0" err="1" smtClean="0">
                <a:latin typeface="+mj-lt"/>
              </a:rPr>
              <a:t>tersebut</a:t>
            </a:r>
            <a:r>
              <a:rPr lang="en-US" sz="2600" dirty="0" smtClean="0">
                <a:latin typeface="+mj-lt"/>
              </a:rPr>
              <a:t>.</a:t>
            </a:r>
            <a:endParaRPr lang="en-US" sz="2600" dirty="0">
              <a:latin typeface="+mj-lt"/>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lvl="0"/>
            <a:r>
              <a:rPr lang="id-ID" sz="3200" b="1" dirty="0" smtClean="0">
                <a:solidFill>
                  <a:schemeClr val="tx1"/>
                </a:solidFill>
              </a:rPr>
              <a:t>PEMILIHAN FOKUS MATURITAS YANG AKAN DIUJI</a:t>
            </a:r>
            <a:endParaRPr lang="en-US" sz="3200" b="1" dirty="0">
              <a:solidFill>
                <a:schemeClr val="tx1"/>
              </a:solidFill>
            </a:endParaRPr>
          </a:p>
        </p:txBody>
      </p:sp>
      <p:sp>
        <p:nvSpPr>
          <p:cNvPr id="3" name="Content Placeholder 2"/>
          <p:cNvSpPr>
            <a:spLocks noGrp="1"/>
          </p:cNvSpPr>
          <p:nvPr>
            <p:ph sz="quarter" idx="1"/>
          </p:nvPr>
        </p:nvSpPr>
        <p:spPr>
          <a:xfrm>
            <a:off x="357158" y="1357298"/>
            <a:ext cx="8607330" cy="4880014"/>
          </a:xfrm>
          <a:ln>
            <a:solidFill>
              <a:schemeClr val="tx1"/>
            </a:solidFill>
            <a:prstDash val="sysDash"/>
          </a:ln>
        </p:spPr>
        <p:txBody>
          <a:bodyPr/>
          <a:lstStyle/>
          <a:p>
            <a:pPr marL="0" indent="0">
              <a:buNone/>
            </a:pPr>
            <a:r>
              <a:rPr lang="en-US" sz="2200" dirty="0" err="1" smtClean="0">
                <a:latin typeface="+mj-lt"/>
              </a:rPr>
              <a:t>Pemilihan</a:t>
            </a:r>
            <a:r>
              <a:rPr lang="en-US" sz="2200" dirty="0" smtClean="0">
                <a:latin typeface="+mj-lt"/>
              </a:rPr>
              <a:t> </a:t>
            </a:r>
            <a:r>
              <a:rPr lang="en-US" sz="2200" dirty="0" err="1" smtClean="0">
                <a:latin typeface="+mj-lt"/>
              </a:rPr>
              <a:t>paramater</a:t>
            </a:r>
            <a:r>
              <a:rPr lang="en-US" sz="2200" dirty="0" smtClean="0">
                <a:latin typeface="+mj-lt"/>
              </a:rPr>
              <a:t> yang </a:t>
            </a:r>
            <a:r>
              <a:rPr lang="en-US" sz="2200" dirty="0" err="1" smtClean="0">
                <a:latin typeface="+mj-lt"/>
              </a:rPr>
              <a:t>akan</a:t>
            </a:r>
            <a:r>
              <a:rPr lang="en-US" sz="2200" dirty="0" smtClean="0">
                <a:latin typeface="+mj-lt"/>
              </a:rPr>
              <a:t> </a:t>
            </a:r>
            <a:r>
              <a:rPr lang="en-US" sz="2200" dirty="0" err="1" smtClean="0">
                <a:latin typeface="+mj-lt"/>
              </a:rPr>
              <a:t>diuji</a:t>
            </a:r>
            <a:r>
              <a:rPr lang="en-US" sz="2200" dirty="0" smtClean="0">
                <a:latin typeface="+mj-lt"/>
              </a:rPr>
              <a:t> </a:t>
            </a:r>
            <a:r>
              <a:rPr lang="en-US" sz="2200" dirty="0" err="1" smtClean="0">
                <a:latin typeface="+mj-lt"/>
              </a:rPr>
              <a:t>ditetapkan</a:t>
            </a:r>
            <a:r>
              <a:rPr lang="en-US" sz="2200" dirty="0" smtClean="0">
                <a:latin typeface="+mj-lt"/>
              </a:rPr>
              <a:t> </a:t>
            </a:r>
            <a:r>
              <a:rPr lang="en-US" sz="2200" dirty="0" err="1" smtClean="0">
                <a:latin typeface="+mj-lt"/>
              </a:rPr>
              <a:t>oleh</a:t>
            </a:r>
            <a:r>
              <a:rPr lang="en-US" sz="2200" dirty="0" smtClean="0">
                <a:latin typeface="+mj-lt"/>
              </a:rPr>
              <a:t> </a:t>
            </a:r>
            <a:r>
              <a:rPr lang="en-US" sz="2200" dirty="0" err="1" smtClean="0">
                <a:latin typeface="+mj-lt"/>
              </a:rPr>
              <a:t>tim</a:t>
            </a:r>
            <a:r>
              <a:rPr lang="en-US" sz="2200" dirty="0" smtClean="0">
                <a:latin typeface="+mj-lt"/>
              </a:rPr>
              <a:t> </a:t>
            </a:r>
            <a:r>
              <a:rPr lang="en-US" sz="2200" dirty="0" err="1" smtClean="0">
                <a:latin typeface="+mj-lt"/>
              </a:rPr>
              <a:t>penilai</a:t>
            </a:r>
            <a:r>
              <a:rPr lang="en-US" sz="2200" dirty="0" smtClean="0">
                <a:latin typeface="+mj-lt"/>
              </a:rPr>
              <a:t> </a:t>
            </a:r>
            <a:r>
              <a:rPr lang="en-US" sz="2200" dirty="0" err="1" smtClean="0">
                <a:latin typeface="+mj-lt"/>
              </a:rPr>
              <a:t>melalui</a:t>
            </a:r>
            <a:r>
              <a:rPr lang="en-US" sz="2200" dirty="0" smtClean="0">
                <a:latin typeface="+mj-lt"/>
              </a:rPr>
              <a:t> </a:t>
            </a:r>
            <a:r>
              <a:rPr lang="en-US" sz="2200" dirty="0" err="1" smtClean="0">
                <a:latin typeface="+mj-lt"/>
              </a:rPr>
              <a:t>pertimbangan</a:t>
            </a:r>
            <a:r>
              <a:rPr lang="en-US" sz="2200" dirty="0" smtClean="0">
                <a:latin typeface="+mj-lt"/>
              </a:rPr>
              <a:t> </a:t>
            </a:r>
            <a:r>
              <a:rPr lang="en-US" sz="2200" dirty="0" err="1" smtClean="0">
                <a:latin typeface="+mj-lt"/>
              </a:rPr>
              <a:t>profesional</a:t>
            </a:r>
            <a:r>
              <a:rPr lang="en-US" sz="2200" dirty="0" smtClean="0">
                <a:latin typeface="+mj-lt"/>
              </a:rPr>
              <a:t> </a:t>
            </a:r>
            <a:r>
              <a:rPr lang="en-US" sz="2200" dirty="0" err="1" smtClean="0">
                <a:latin typeface="+mj-lt"/>
              </a:rPr>
              <a:t>terhadap</a:t>
            </a:r>
            <a:r>
              <a:rPr lang="en-US" sz="2200" dirty="0" smtClean="0">
                <a:latin typeface="+mj-lt"/>
              </a:rPr>
              <a:t> </a:t>
            </a:r>
            <a:r>
              <a:rPr lang="en-US" sz="2200" dirty="0" err="1" smtClean="0">
                <a:latin typeface="+mj-lt"/>
              </a:rPr>
              <a:t>hasil</a:t>
            </a:r>
            <a:r>
              <a:rPr lang="en-US" sz="2200" dirty="0" smtClean="0">
                <a:latin typeface="+mj-lt"/>
              </a:rPr>
              <a:t> </a:t>
            </a:r>
            <a:r>
              <a:rPr lang="en-US" sz="2200" dirty="0" err="1" smtClean="0">
                <a:latin typeface="+mj-lt"/>
              </a:rPr>
              <a:t>awal</a:t>
            </a:r>
            <a:r>
              <a:rPr lang="en-US" sz="2200" dirty="0" smtClean="0">
                <a:latin typeface="+mj-lt"/>
              </a:rPr>
              <a:t> </a:t>
            </a:r>
            <a:r>
              <a:rPr lang="en-US" sz="2200" dirty="0" err="1" smtClean="0">
                <a:latin typeface="+mj-lt"/>
              </a:rPr>
              <a:t>Survai</a:t>
            </a:r>
            <a:r>
              <a:rPr lang="en-US" sz="2200" dirty="0" smtClean="0">
                <a:latin typeface="+mj-lt"/>
              </a:rPr>
              <a:t> </a:t>
            </a:r>
            <a:r>
              <a:rPr lang="en-US" sz="2200" dirty="0" err="1" smtClean="0">
                <a:latin typeface="+mj-lt"/>
              </a:rPr>
              <a:t>Maturitas</a:t>
            </a:r>
            <a:r>
              <a:rPr lang="en-US" sz="2200" dirty="0" smtClean="0">
                <a:latin typeface="+mj-lt"/>
              </a:rPr>
              <a:t> SPIP:</a:t>
            </a:r>
          </a:p>
          <a:p>
            <a:pPr lvl="0"/>
            <a:r>
              <a:rPr lang="en-US" sz="2200" dirty="0" smtClean="0">
                <a:latin typeface="+mj-lt"/>
              </a:rPr>
              <a:t>Parameter yang </a:t>
            </a:r>
            <a:r>
              <a:rPr lang="en-US" sz="2200" dirty="0" err="1" smtClean="0">
                <a:latin typeface="+mj-lt"/>
              </a:rPr>
              <a:t>bernilai</a:t>
            </a:r>
            <a:r>
              <a:rPr lang="en-US" sz="2200" dirty="0" smtClean="0">
                <a:latin typeface="+mj-lt"/>
              </a:rPr>
              <a:t> &gt; 2 </a:t>
            </a:r>
            <a:r>
              <a:rPr lang="en-US" sz="2200" dirty="0" err="1" smtClean="0">
                <a:latin typeface="+mj-lt"/>
              </a:rPr>
              <a:t>atau</a:t>
            </a:r>
            <a:r>
              <a:rPr lang="en-US" sz="2200" dirty="0" smtClean="0">
                <a:latin typeface="+mj-lt"/>
              </a:rPr>
              <a:t> yang </a:t>
            </a:r>
            <a:r>
              <a:rPr lang="en-US" sz="2200" dirty="0" err="1" smtClean="0">
                <a:latin typeface="+mj-lt"/>
              </a:rPr>
              <a:t>memiliki</a:t>
            </a:r>
            <a:r>
              <a:rPr lang="en-US" sz="2200" dirty="0" smtClean="0">
                <a:latin typeface="+mj-lt"/>
              </a:rPr>
              <a:t> </a:t>
            </a:r>
            <a:r>
              <a:rPr lang="en-US" sz="2200" dirty="0" err="1" smtClean="0">
                <a:latin typeface="+mj-lt"/>
              </a:rPr>
              <a:t>nilai</a:t>
            </a:r>
            <a:r>
              <a:rPr lang="en-US" sz="2200" dirty="0" smtClean="0">
                <a:latin typeface="+mj-lt"/>
              </a:rPr>
              <a:t> </a:t>
            </a:r>
            <a:r>
              <a:rPr lang="en-US" sz="2200" dirty="0" err="1" smtClean="0">
                <a:latin typeface="+mj-lt"/>
              </a:rPr>
              <a:t>ekstrim</a:t>
            </a:r>
            <a:r>
              <a:rPr lang="en-US" sz="2200" dirty="0" smtClean="0">
                <a:latin typeface="+mj-lt"/>
              </a:rPr>
              <a:t> (</a:t>
            </a:r>
            <a:r>
              <a:rPr lang="en-US" sz="2200" dirty="0" err="1" smtClean="0">
                <a:latin typeface="+mj-lt"/>
              </a:rPr>
              <a:t>seperti</a:t>
            </a:r>
            <a:r>
              <a:rPr lang="en-US" sz="2200" dirty="0" smtClean="0">
                <a:latin typeface="+mj-lt"/>
              </a:rPr>
              <a:t> 0).</a:t>
            </a:r>
          </a:p>
          <a:p>
            <a:pPr lvl="0"/>
            <a:r>
              <a:rPr lang="en-US" sz="2200" dirty="0" err="1" smtClean="0">
                <a:latin typeface="+mj-lt"/>
              </a:rPr>
              <a:t>Fokus</a:t>
            </a:r>
            <a:r>
              <a:rPr lang="en-US" sz="2200" dirty="0" smtClean="0">
                <a:latin typeface="+mj-lt"/>
              </a:rPr>
              <a:t> </a:t>
            </a:r>
            <a:r>
              <a:rPr lang="en-US" sz="2200" dirty="0" err="1" smtClean="0">
                <a:latin typeface="+mj-lt"/>
              </a:rPr>
              <a:t>maturitas</a:t>
            </a:r>
            <a:r>
              <a:rPr lang="en-US" sz="2200" dirty="0" smtClean="0">
                <a:latin typeface="+mj-lt"/>
              </a:rPr>
              <a:t> </a:t>
            </a:r>
            <a:r>
              <a:rPr lang="en-US" sz="2200" dirty="0" err="1" smtClean="0">
                <a:latin typeface="+mj-lt"/>
              </a:rPr>
              <a:t>dengan</a:t>
            </a:r>
            <a:r>
              <a:rPr lang="en-US" sz="2200" dirty="0" smtClean="0">
                <a:latin typeface="+mj-lt"/>
              </a:rPr>
              <a:t> </a:t>
            </a:r>
            <a:r>
              <a:rPr lang="en-US" sz="2200" dirty="0" err="1" smtClean="0">
                <a:latin typeface="+mj-lt"/>
              </a:rPr>
              <a:t>jawaban</a:t>
            </a:r>
            <a:r>
              <a:rPr lang="en-US" sz="2200" dirty="0" smtClean="0">
                <a:latin typeface="+mj-lt"/>
              </a:rPr>
              <a:t> yang </a:t>
            </a:r>
            <a:r>
              <a:rPr lang="en-US" sz="2200" dirty="0" err="1" smtClean="0">
                <a:latin typeface="+mj-lt"/>
              </a:rPr>
              <a:t>parameternya</a:t>
            </a:r>
            <a:r>
              <a:rPr lang="en-US" sz="2200" dirty="0" smtClean="0">
                <a:latin typeface="+mj-lt"/>
              </a:rPr>
              <a:t> </a:t>
            </a:r>
            <a:r>
              <a:rPr lang="en-US" sz="2200" dirty="0" err="1" smtClean="0">
                <a:latin typeface="+mj-lt"/>
              </a:rPr>
              <a:t>mendapat</a:t>
            </a:r>
            <a:r>
              <a:rPr lang="en-US" sz="2200" dirty="0" smtClean="0">
                <a:latin typeface="+mj-lt"/>
              </a:rPr>
              <a:t> </a:t>
            </a:r>
            <a:r>
              <a:rPr lang="en-US" sz="2200" dirty="0" err="1" smtClean="0">
                <a:latin typeface="+mj-lt"/>
              </a:rPr>
              <a:t>jawaban</a:t>
            </a:r>
            <a:r>
              <a:rPr lang="en-US" sz="2200" dirty="0" smtClean="0">
                <a:latin typeface="+mj-lt"/>
              </a:rPr>
              <a:t> yang </a:t>
            </a:r>
            <a:r>
              <a:rPr lang="en-US" sz="2200" dirty="0" err="1" smtClean="0">
                <a:latin typeface="+mj-lt"/>
              </a:rPr>
              <a:t>tidak</a:t>
            </a:r>
            <a:r>
              <a:rPr lang="en-US" sz="2200" dirty="0" smtClean="0">
                <a:latin typeface="+mj-lt"/>
              </a:rPr>
              <a:t> </a:t>
            </a:r>
            <a:r>
              <a:rPr lang="en-US" sz="2200" dirty="0" err="1" smtClean="0">
                <a:latin typeface="+mj-lt"/>
              </a:rPr>
              <a:t>konsisten</a:t>
            </a:r>
            <a:r>
              <a:rPr lang="en-US" sz="2200" dirty="0" smtClean="0">
                <a:latin typeface="+mj-lt"/>
              </a:rPr>
              <a:t> </a:t>
            </a:r>
            <a:r>
              <a:rPr lang="en-US" sz="2200" dirty="0" err="1" smtClean="0">
                <a:latin typeface="+mj-lt"/>
              </a:rPr>
              <a:t>dalam</a:t>
            </a:r>
            <a:r>
              <a:rPr lang="en-US" sz="2200" dirty="0" smtClean="0">
                <a:latin typeface="+mj-lt"/>
              </a:rPr>
              <a:t> </a:t>
            </a:r>
            <a:r>
              <a:rPr lang="en-US" sz="2200" dirty="0" err="1" smtClean="0">
                <a:latin typeface="+mj-lt"/>
              </a:rPr>
              <a:t>Kuesioner</a:t>
            </a:r>
            <a:r>
              <a:rPr lang="en-US" sz="2200" dirty="0" smtClean="0">
                <a:latin typeface="+mj-lt"/>
              </a:rPr>
              <a:t> </a:t>
            </a:r>
            <a:r>
              <a:rPr lang="en-US" sz="2200" dirty="0" err="1" smtClean="0">
                <a:latin typeface="+mj-lt"/>
              </a:rPr>
              <a:t>Maturitas</a:t>
            </a:r>
            <a:r>
              <a:rPr lang="en-US" sz="2200" dirty="0" smtClean="0">
                <a:latin typeface="+mj-lt"/>
              </a:rPr>
              <a:t> SPIP. </a:t>
            </a:r>
            <a:r>
              <a:rPr lang="en-US" sz="2200" dirty="0" err="1" smtClean="0">
                <a:latin typeface="+mj-lt"/>
              </a:rPr>
              <a:t>Terhadap</a:t>
            </a:r>
            <a:r>
              <a:rPr lang="en-US" sz="2200" dirty="0" smtClean="0">
                <a:latin typeface="+mj-lt"/>
              </a:rPr>
              <a:t> </a:t>
            </a:r>
            <a:r>
              <a:rPr lang="en-US" sz="2200" dirty="0" err="1" smtClean="0">
                <a:latin typeface="+mj-lt"/>
              </a:rPr>
              <a:t>fokus</a:t>
            </a:r>
            <a:r>
              <a:rPr lang="en-US" sz="2200" dirty="0" smtClean="0">
                <a:latin typeface="+mj-lt"/>
              </a:rPr>
              <a:t> </a:t>
            </a:r>
            <a:r>
              <a:rPr lang="en-US" sz="2200" dirty="0" err="1" smtClean="0">
                <a:latin typeface="+mj-lt"/>
              </a:rPr>
              <a:t>maturitas</a:t>
            </a:r>
            <a:r>
              <a:rPr lang="en-US" sz="2200" dirty="0" smtClean="0">
                <a:latin typeface="+mj-lt"/>
              </a:rPr>
              <a:t> yang </a:t>
            </a:r>
            <a:r>
              <a:rPr lang="en-US" sz="2200" dirty="0" err="1" smtClean="0">
                <a:latin typeface="+mj-lt"/>
              </a:rPr>
              <a:t>mendapat</a:t>
            </a:r>
            <a:r>
              <a:rPr lang="en-US" sz="2200" dirty="0" smtClean="0">
                <a:latin typeface="+mj-lt"/>
              </a:rPr>
              <a:t> </a:t>
            </a:r>
            <a:r>
              <a:rPr lang="en-US" sz="2200" dirty="0" err="1" smtClean="0">
                <a:latin typeface="+mj-lt"/>
              </a:rPr>
              <a:t>jawaban</a:t>
            </a:r>
            <a:r>
              <a:rPr lang="en-US" sz="2200" dirty="0" smtClean="0">
                <a:latin typeface="+mj-lt"/>
              </a:rPr>
              <a:t> </a:t>
            </a:r>
            <a:r>
              <a:rPr lang="en-US" sz="2200" dirty="0" err="1" smtClean="0">
                <a:latin typeface="+mj-lt"/>
              </a:rPr>
              <a:t>atau</a:t>
            </a:r>
            <a:r>
              <a:rPr lang="en-US" sz="2200" dirty="0" smtClean="0">
                <a:latin typeface="+mj-lt"/>
              </a:rPr>
              <a:t> </a:t>
            </a:r>
            <a:r>
              <a:rPr lang="en-US" sz="2200" dirty="0" err="1" smtClean="0">
                <a:latin typeface="+mj-lt"/>
              </a:rPr>
              <a:t>hasil</a:t>
            </a:r>
            <a:r>
              <a:rPr lang="en-US" sz="2200" dirty="0" smtClean="0">
                <a:latin typeface="+mj-lt"/>
              </a:rPr>
              <a:t> </a:t>
            </a:r>
            <a:r>
              <a:rPr lang="en-US" sz="2200" dirty="0" err="1" smtClean="0">
                <a:latin typeface="+mj-lt"/>
              </a:rPr>
              <a:t>survai</a:t>
            </a:r>
            <a:r>
              <a:rPr lang="en-US" sz="2200" dirty="0" smtClean="0">
                <a:latin typeface="+mj-lt"/>
              </a:rPr>
              <a:t> </a:t>
            </a:r>
            <a:r>
              <a:rPr lang="en-US" sz="2200" dirty="0" err="1" smtClean="0">
                <a:latin typeface="+mj-lt"/>
              </a:rPr>
              <a:t>maturitas</a:t>
            </a:r>
            <a:r>
              <a:rPr lang="en-US" sz="2200" dirty="0" smtClean="0">
                <a:latin typeface="+mj-lt"/>
              </a:rPr>
              <a:t> SPIP yang “</a:t>
            </a:r>
            <a:r>
              <a:rPr lang="en-US" sz="2200" dirty="0" err="1" smtClean="0">
                <a:latin typeface="+mj-lt"/>
              </a:rPr>
              <a:t>Konsisten</a:t>
            </a:r>
            <a:r>
              <a:rPr lang="en-US" sz="2200" dirty="0" smtClean="0">
                <a:latin typeface="+mj-lt"/>
              </a:rPr>
              <a:t>” </a:t>
            </a:r>
            <a:r>
              <a:rPr lang="en-US" sz="2200" dirty="0" err="1" smtClean="0">
                <a:latin typeface="+mj-lt"/>
              </a:rPr>
              <a:t>dilakukan</a:t>
            </a:r>
            <a:r>
              <a:rPr lang="en-US" sz="2200" dirty="0" smtClean="0">
                <a:latin typeface="+mj-lt"/>
              </a:rPr>
              <a:t> </a:t>
            </a:r>
            <a:r>
              <a:rPr lang="en-US" sz="2200" dirty="0" err="1" smtClean="0">
                <a:latin typeface="+mj-lt"/>
              </a:rPr>
              <a:t>secara</a:t>
            </a:r>
            <a:r>
              <a:rPr lang="en-US" sz="2200" dirty="0" smtClean="0">
                <a:latin typeface="+mj-lt"/>
              </a:rPr>
              <a:t> </a:t>
            </a:r>
            <a:r>
              <a:rPr lang="en-US" sz="2200" dirty="0" err="1" smtClean="0">
                <a:latin typeface="+mj-lt"/>
              </a:rPr>
              <a:t>uji</a:t>
            </a:r>
            <a:r>
              <a:rPr lang="en-US" sz="2200" dirty="0" smtClean="0">
                <a:latin typeface="+mj-lt"/>
              </a:rPr>
              <a:t> </a:t>
            </a:r>
            <a:r>
              <a:rPr lang="en-US" sz="2200" dirty="0" err="1" smtClean="0">
                <a:latin typeface="+mj-lt"/>
              </a:rPr>
              <a:t>petik</a:t>
            </a:r>
            <a:r>
              <a:rPr lang="en-US" sz="2200" dirty="0" smtClean="0">
                <a:latin typeface="+mj-lt"/>
              </a:rPr>
              <a:t> (</a:t>
            </a:r>
            <a:r>
              <a:rPr lang="en-US" sz="2200" i="1" dirty="0" smtClean="0">
                <a:latin typeface="+mj-lt"/>
              </a:rPr>
              <a:t>sampling</a:t>
            </a:r>
            <a:r>
              <a:rPr lang="en-US" sz="2200" dirty="0" smtClean="0">
                <a:latin typeface="+mj-lt"/>
              </a:rPr>
              <a:t>) </a:t>
            </a:r>
            <a:r>
              <a:rPr lang="en-US" sz="2200" dirty="0" err="1" smtClean="0">
                <a:latin typeface="+mj-lt"/>
              </a:rPr>
              <a:t>atas</a:t>
            </a:r>
            <a:r>
              <a:rPr lang="en-US" sz="2200" dirty="0" smtClean="0">
                <a:latin typeface="+mj-lt"/>
              </a:rPr>
              <a:t> </a:t>
            </a:r>
            <a:r>
              <a:rPr lang="en-US" sz="2200" dirty="0" err="1" smtClean="0">
                <a:latin typeface="+mj-lt"/>
              </a:rPr>
              <a:t>responden</a:t>
            </a:r>
            <a:r>
              <a:rPr lang="en-US" sz="2200" dirty="0" smtClean="0">
                <a:latin typeface="+mj-lt"/>
              </a:rPr>
              <a:t> </a:t>
            </a:r>
            <a:r>
              <a:rPr lang="en-US" sz="2200" dirty="0" err="1" smtClean="0">
                <a:latin typeface="+mj-lt"/>
              </a:rPr>
              <a:t>maupun</a:t>
            </a:r>
            <a:r>
              <a:rPr lang="en-US" sz="2200" dirty="0" smtClean="0">
                <a:latin typeface="+mj-lt"/>
              </a:rPr>
              <a:t> </a:t>
            </a:r>
            <a:r>
              <a:rPr lang="en-US" sz="2200" dirty="0" err="1" smtClean="0">
                <a:latin typeface="+mj-lt"/>
              </a:rPr>
              <a:t>jawaban</a:t>
            </a:r>
            <a:r>
              <a:rPr lang="en-US" sz="2200" dirty="0" smtClean="0">
                <a:latin typeface="+mj-lt"/>
              </a:rPr>
              <a:t> </a:t>
            </a:r>
            <a:r>
              <a:rPr lang="en-US" sz="2200" dirty="0" err="1" smtClean="0">
                <a:latin typeface="+mj-lt"/>
              </a:rPr>
              <a:t>survai</a:t>
            </a:r>
            <a:r>
              <a:rPr lang="en-US" sz="2200" dirty="0" smtClean="0">
                <a:latin typeface="+mj-lt"/>
              </a:rPr>
              <a:t>; </a:t>
            </a:r>
            <a:r>
              <a:rPr lang="en-US" sz="2200" dirty="0" err="1" smtClean="0">
                <a:latin typeface="+mj-lt"/>
              </a:rPr>
              <a:t>sementara</a:t>
            </a:r>
            <a:r>
              <a:rPr lang="en-US" sz="2200" dirty="0" smtClean="0">
                <a:latin typeface="+mj-lt"/>
              </a:rPr>
              <a:t> </a:t>
            </a:r>
            <a:r>
              <a:rPr lang="en-US" sz="2200" dirty="0" err="1" smtClean="0">
                <a:latin typeface="+mj-lt"/>
              </a:rPr>
              <a:t>itu</a:t>
            </a:r>
            <a:r>
              <a:rPr lang="en-US" sz="2200" dirty="0" smtClean="0">
                <a:latin typeface="+mj-lt"/>
              </a:rPr>
              <a:t>, </a:t>
            </a:r>
            <a:r>
              <a:rPr lang="en-US" sz="2200" dirty="0" err="1" smtClean="0">
                <a:latin typeface="+mj-lt"/>
              </a:rPr>
              <a:t>untuk</a:t>
            </a:r>
            <a:r>
              <a:rPr lang="en-US" sz="2200" dirty="0" smtClean="0">
                <a:latin typeface="+mj-lt"/>
              </a:rPr>
              <a:t> </a:t>
            </a:r>
            <a:r>
              <a:rPr lang="en-US" sz="2200" dirty="0" err="1" smtClean="0">
                <a:latin typeface="+mj-lt"/>
              </a:rPr>
              <a:t>hasil</a:t>
            </a:r>
            <a:r>
              <a:rPr lang="en-US" sz="2200" dirty="0" smtClean="0">
                <a:latin typeface="+mj-lt"/>
              </a:rPr>
              <a:t> </a:t>
            </a:r>
            <a:r>
              <a:rPr lang="en-US" sz="2200" dirty="0" err="1" smtClean="0">
                <a:latin typeface="+mj-lt"/>
              </a:rPr>
              <a:t>survai</a:t>
            </a:r>
            <a:r>
              <a:rPr lang="en-US" sz="2200" dirty="0" smtClean="0">
                <a:latin typeface="+mj-lt"/>
              </a:rPr>
              <a:t> yang “</a:t>
            </a:r>
            <a:r>
              <a:rPr lang="en-US" sz="2200" dirty="0" err="1" smtClean="0">
                <a:latin typeface="+mj-lt"/>
              </a:rPr>
              <a:t>Tidak</a:t>
            </a:r>
            <a:r>
              <a:rPr lang="en-US" sz="2200" dirty="0" smtClean="0">
                <a:latin typeface="+mj-lt"/>
              </a:rPr>
              <a:t> </a:t>
            </a:r>
            <a:r>
              <a:rPr lang="en-US" sz="2200" dirty="0" err="1" smtClean="0">
                <a:latin typeface="+mj-lt"/>
              </a:rPr>
              <a:t>Konsisten</a:t>
            </a:r>
            <a:r>
              <a:rPr lang="en-US" sz="2200" dirty="0" smtClean="0">
                <a:latin typeface="+mj-lt"/>
              </a:rPr>
              <a:t>” </a:t>
            </a:r>
            <a:r>
              <a:rPr lang="en-US" sz="2200" dirty="0" err="1" smtClean="0">
                <a:latin typeface="+mj-lt"/>
              </a:rPr>
              <a:t>pengujian</a:t>
            </a:r>
            <a:r>
              <a:rPr lang="en-US" sz="2200" dirty="0" smtClean="0">
                <a:latin typeface="+mj-lt"/>
              </a:rPr>
              <a:t> </a:t>
            </a:r>
            <a:r>
              <a:rPr lang="en-US" sz="2200" dirty="0" err="1" smtClean="0">
                <a:latin typeface="+mj-lt"/>
              </a:rPr>
              <a:t>dilakukan</a:t>
            </a:r>
            <a:r>
              <a:rPr lang="en-US" sz="2200" dirty="0" smtClean="0">
                <a:latin typeface="+mj-lt"/>
              </a:rPr>
              <a:t> </a:t>
            </a:r>
            <a:r>
              <a:rPr lang="en-US" sz="2200" dirty="0" err="1" smtClean="0">
                <a:latin typeface="+mj-lt"/>
              </a:rPr>
              <a:t>terhadap</a:t>
            </a:r>
            <a:r>
              <a:rPr lang="en-US" sz="2200" dirty="0" smtClean="0">
                <a:latin typeface="+mj-lt"/>
              </a:rPr>
              <a:t> </a:t>
            </a:r>
            <a:r>
              <a:rPr lang="en-US" sz="2200" dirty="0" err="1" smtClean="0">
                <a:latin typeface="+mj-lt"/>
              </a:rPr>
              <a:t>keseluruhan</a:t>
            </a:r>
            <a:r>
              <a:rPr lang="en-US" sz="2200" dirty="0" smtClean="0">
                <a:latin typeface="+mj-lt"/>
              </a:rPr>
              <a:t> </a:t>
            </a:r>
            <a:r>
              <a:rPr lang="en-US" sz="2200" dirty="0" err="1" smtClean="0">
                <a:latin typeface="+mj-lt"/>
              </a:rPr>
              <a:t>fokus</a:t>
            </a:r>
            <a:r>
              <a:rPr lang="en-US" sz="2200" dirty="0" smtClean="0">
                <a:latin typeface="+mj-lt"/>
              </a:rPr>
              <a:t> </a:t>
            </a:r>
            <a:r>
              <a:rPr lang="en-US" sz="2200" dirty="0" err="1" smtClean="0">
                <a:latin typeface="+mj-lt"/>
              </a:rPr>
              <a:t>maturitas</a:t>
            </a:r>
            <a:r>
              <a:rPr lang="en-US" sz="2200" dirty="0" smtClean="0">
                <a:latin typeface="+mj-lt"/>
              </a:rPr>
              <a:t> (</a:t>
            </a:r>
            <a:r>
              <a:rPr lang="en-US" sz="2200" i="1" dirty="0" err="1" smtClean="0">
                <a:latin typeface="+mj-lt"/>
              </a:rPr>
              <a:t>sensus</a:t>
            </a:r>
            <a:r>
              <a:rPr lang="en-US" sz="2200" dirty="0" smtClean="0">
                <a:latin typeface="+mj-lt"/>
              </a:rPr>
              <a:t>).</a:t>
            </a:r>
          </a:p>
          <a:p>
            <a:r>
              <a:rPr lang="en-US" sz="2200" dirty="0" err="1" smtClean="0">
                <a:latin typeface="+mj-lt"/>
              </a:rPr>
              <a:t>Fokus</a:t>
            </a:r>
            <a:r>
              <a:rPr lang="en-US" sz="2200" dirty="0" smtClean="0">
                <a:latin typeface="+mj-lt"/>
              </a:rPr>
              <a:t> </a:t>
            </a:r>
            <a:r>
              <a:rPr lang="en-US" sz="2200" dirty="0" err="1" smtClean="0">
                <a:latin typeface="+mj-lt"/>
              </a:rPr>
              <a:t>jawaban</a:t>
            </a:r>
            <a:r>
              <a:rPr lang="en-US" sz="2200" dirty="0" smtClean="0">
                <a:latin typeface="+mj-lt"/>
              </a:rPr>
              <a:t> yang </a:t>
            </a:r>
            <a:r>
              <a:rPr lang="en-US" sz="2200" dirty="0" err="1" smtClean="0">
                <a:latin typeface="+mj-lt"/>
              </a:rPr>
              <a:t>ekstrim</a:t>
            </a:r>
            <a:r>
              <a:rPr lang="en-US" sz="2200" dirty="0" smtClean="0">
                <a:latin typeface="+mj-lt"/>
              </a:rPr>
              <a:t> </a:t>
            </a:r>
            <a:r>
              <a:rPr lang="en-US" sz="2200" dirty="0" err="1" smtClean="0">
                <a:latin typeface="+mj-lt"/>
              </a:rPr>
              <a:t>seperti</a:t>
            </a:r>
            <a:r>
              <a:rPr lang="en-US" sz="2200" dirty="0" smtClean="0">
                <a:latin typeface="+mj-lt"/>
              </a:rPr>
              <a:t> </a:t>
            </a:r>
            <a:r>
              <a:rPr lang="en-US" sz="2200" dirty="0" err="1" smtClean="0">
                <a:latin typeface="+mj-lt"/>
              </a:rPr>
              <a:t>semuanya</a:t>
            </a:r>
            <a:r>
              <a:rPr lang="en-US" sz="2200" dirty="0" smtClean="0">
                <a:latin typeface="+mj-lt"/>
              </a:rPr>
              <a:t> “</a:t>
            </a:r>
            <a:r>
              <a:rPr lang="en-US" sz="2200" dirty="0" err="1" smtClean="0">
                <a:latin typeface="+mj-lt"/>
              </a:rPr>
              <a:t>Ya</a:t>
            </a:r>
            <a:r>
              <a:rPr lang="en-US" sz="2200" dirty="0" smtClean="0">
                <a:latin typeface="+mj-lt"/>
              </a:rPr>
              <a:t>” </a:t>
            </a:r>
            <a:r>
              <a:rPr lang="en-US" sz="2200" dirty="0" err="1" smtClean="0">
                <a:latin typeface="+mj-lt"/>
              </a:rPr>
              <a:t>untuk</a:t>
            </a:r>
            <a:r>
              <a:rPr lang="en-US" sz="2200" dirty="0" smtClean="0">
                <a:latin typeface="+mj-lt"/>
              </a:rPr>
              <a:t> </a:t>
            </a:r>
            <a:r>
              <a:rPr lang="en-US" sz="2200" dirty="0" err="1" smtClean="0">
                <a:latin typeface="+mj-lt"/>
              </a:rPr>
              <a:t>satu</a:t>
            </a:r>
            <a:r>
              <a:rPr lang="en-US" sz="2200" dirty="0" smtClean="0">
                <a:latin typeface="+mj-lt"/>
              </a:rPr>
              <a:t> areal </a:t>
            </a:r>
            <a:r>
              <a:rPr lang="en-US" sz="2200" dirty="0" err="1" smtClean="0">
                <a:latin typeface="+mj-lt"/>
              </a:rPr>
              <a:t>atau</a:t>
            </a:r>
            <a:r>
              <a:rPr lang="en-US" sz="2200" dirty="0" smtClean="0">
                <a:latin typeface="+mj-lt"/>
              </a:rPr>
              <a:t> </a:t>
            </a:r>
            <a:r>
              <a:rPr lang="en-US" sz="2200" dirty="0" err="1" smtClean="0">
                <a:latin typeface="+mj-lt"/>
              </a:rPr>
              <a:t>fokus</a:t>
            </a:r>
            <a:r>
              <a:rPr lang="en-US" sz="2200" dirty="0" smtClean="0">
                <a:latin typeface="+mj-lt"/>
              </a:rPr>
              <a:t> </a:t>
            </a:r>
            <a:r>
              <a:rPr lang="en-US" sz="2200" dirty="0" err="1" smtClean="0">
                <a:latin typeface="+mj-lt"/>
              </a:rPr>
              <a:t>maturitas</a:t>
            </a:r>
            <a:r>
              <a:rPr lang="en-US" sz="2200" dirty="0" smtClean="0">
                <a:latin typeface="+mj-lt"/>
              </a:rPr>
              <a:t> </a:t>
            </a:r>
            <a:r>
              <a:rPr lang="en-US" sz="2200" dirty="0" err="1" smtClean="0">
                <a:latin typeface="+mj-lt"/>
              </a:rPr>
              <a:t>padahal</a:t>
            </a:r>
            <a:r>
              <a:rPr lang="en-US" sz="2200" dirty="0" smtClean="0">
                <a:latin typeface="+mj-lt"/>
              </a:rPr>
              <a:t> </a:t>
            </a:r>
            <a:r>
              <a:rPr lang="en-US" sz="2200" dirty="0" err="1" smtClean="0">
                <a:latin typeface="+mj-lt"/>
              </a:rPr>
              <a:t>tim</a:t>
            </a:r>
            <a:r>
              <a:rPr lang="en-US" sz="2200" dirty="0" smtClean="0">
                <a:latin typeface="+mj-lt"/>
              </a:rPr>
              <a:t> </a:t>
            </a:r>
            <a:r>
              <a:rPr lang="en-US" sz="2200" dirty="0" err="1" smtClean="0">
                <a:latin typeface="+mj-lt"/>
              </a:rPr>
              <a:t>penilai</a:t>
            </a:r>
            <a:r>
              <a:rPr lang="en-US" sz="2200" dirty="0" smtClean="0">
                <a:latin typeface="+mj-lt"/>
              </a:rPr>
              <a:t> </a:t>
            </a:r>
            <a:r>
              <a:rPr lang="en-US" sz="2200" dirty="0" err="1" smtClean="0">
                <a:latin typeface="+mj-lt"/>
              </a:rPr>
              <a:t>mempunyai</a:t>
            </a:r>
            <a:r>
              <a:rPr lang="en-US" sz="2200" dirty="0" smtClean="0">
                <a:latin typeface="+mj-lt"/>
              </a:rPr>
              <a:t> </a:t>
            </a:r>
            <a:r>
              <a:rPr lang="en-US" sz="2200" dirty="0" err="1" smtClean="0">
                <a:latin typeface="+mj-lt"/>
              </a:rPr>
              <a:t>bukti</a:t>
            </a:r>
            <a:r>
              <a:rPr lang="en-US" sz="2200" dirty="0" smtClean="0">
                <a:latin typeface="+mj-lt"/>
              </a:rPr>
              <a:t> yang </a:t>
            </a:r>
            <a:r>
              <a:rPr lang="en-US" sz="2200" dirty="0" err="1" smtClean="0">
                <a:latin typeface="+mj-lt"/>
              </a:rPr>
              <a:t>nyata-nyata</a:t>
            </a:r>
            <a:r>
              <a:rPr lang="en-US" sz="2200" dirty="0" smtClean="0">
                <a:latin typeface="+mj-lt"/>
              </a:rPr>
              <a:t> </a:t>
            </a:r>
            <a:r>
              <a:rPr lang="en-US" sz="2200" dirty="0" err="1" smtClean="0">
                <a:latin typeface="+mj-lt"/>
              </a:rPr>
              <a:t>menolak</a:t>
            </a:r>
            <a:r>
              <a:rPr lang="en-US" sz="2200" dirty="0" smtClean="0">
                <a:latin typeface="+mj-lt"/>
              </a:rPr>
              <a:t> </a:t>
            </a:r>
            <a:r>
              <a:rPr lang="en-US" sz="2200" dirty="0" err="1" smtClean="0">
                <a:latin typeface="+mj-lt"/>
              </a:rPr>
              <a:t>jawaban</a:t>
            </a:r>
            <a:r>
              <a:rPr lang="en-US" sz="2200" dirty="0" smtClean="0">
                <a:latin typeface="+mj-lt"/>
              </a:rPr>
              <a:t> “</a:t>
            </a:r>
            <a:r>
              <a:rPr lang="en-US" sz="2200" dirty="0" err="1" smtClean="0">
                <a:latin typeface="+mj-lt"/>
              </a:rPr>
              <a:t>Ya</a:t>
            </a:r>
            <a:r>
              <a:rPr lang="en-US" sz="2200" dirty="0" smtClean="0">
                <a:latin typeface="+mj-lt"/>
              </a:rPr>
              <a:t>” </a:t>
            </a:r>
            <a:r>
              <a:rPr lang="en-US" sz="2200" dirty="0" err="1" smtClean="0">
                <a:latin typeface="+mj-lt"/>
              </a:rPr>
              <a:t>tersebut</a:t>
            </a:r>
            <a:endParaRPr lang="en-US" sz="2200" dirty="0">
              <a:latin typeface="+mj-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sz="2800" b="1" dirty="0" smtClean="0">
                <a:solidFill>
                  <a:schemeClr val="tx1"/>
                </a:solidFill>
              </a:rPr>
              <a:t>PENYIMPULAN TINGKAT MATURITAS INDIKATOR</a:t>
            </a:r>
            <a:endParaRPr lang="en-US" sz="2800" b="1" dirty="0">
              <a:solidFill>
                <a:schemeClr val="tx1"/>
              </a:solidFill>
            </a:endParaRPr>
          </a:p>
        </p:txBody>
      </p:sp>
      <p:sp>
        <p:nvSpPr>
          <p:cNvPr id="3" name="Content Placeholder 2"/>
          <p:cNvSpPr>
            <a:spLocks noGrp="1"/>
          </p:cNvSpPr>
          <p:nvPr>
            <p:ph sz="quarter" idx="1"/>
          </p:nvPr>
        </p:nvSpPr>
        <p:spPr>
          <a:xfrm>
            <a:off x="495300" y="1484784"/>
            <a:ext cx="8153400" cy="4495800"/>
          </a:xfrm>
          <a:ln>
            <a:solidFill>
              <a:schemeClr val="tx1"/>
            </a:solidFill>
            <a:prstDash val="sysDash"/>
          </a:ln>
        </p:spPr>
        <p:txBody>
          <a:bodyPr/>
          <a:lstStyle/>
          <a:p>
            <a:pPr lvl="0"/>
            <a:r>
              <a:rPr lang="id-ID" sz="2400" dirty="0" smtClean="0">
                <a:latin typeface="+mj-lt"/>
              </a:rPr>
              <a:t>Tujuan Penyimpulan Tingkat Maturitas Indikator</a:t>
            </a:r>
            <a:endParaRPr lang="en-US" sz="2400" dirty="0" smtClean="0">
              <a:latin typeface="+mj-lt"/>
            </a:endParaRPr>
          </a:p>
          <a:p>
            <a:pPr lvl="1"/>
            <a:r>
              <a:rPr lang="en-US" sz="2400" dirty="0" err="1" smtClean="0">
                <a:latin typeface="+mj-lt"/>
              </a:rPr>
              <a:t>Penyimpulan</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a:t>
            </a:r>
            <a:r>
              <a:rPr lang="en-US" sz="2400" dirty="0" err="1" smtClean="0">
                <a:latin typeface="+mj-lt"/>
              </a:rPr>
              <a:t>indikator</a:t>
            </a:r>
            <a:r>
              <a:rPr lang="en-US" sz="2400" dirty="0" smtClean="0">
                <a:latin typeface="+mj-lt"/>
              </a:rPr>
              <a:t> </a:t>
            </a:r>
            <a:r>
              <a:rPr lang="en-US" sz="2400" dirty="0" err="1" smtClean="0">
                <a:latin typeface="+mj-lt"/>
              </a:rPr>
              <a:t>bertujuan</a:t>
            </a:r>
            <a:r>
              <a:rPr lang="en-US" sz="2400" dirty="0" smtClean="0">
                <a:latin typeface="+mj-lt"/>
              </a:rPr>
              <a:t> </a:t>
            </a:r>
            <a:r>
              <a:rPr lang="en-US" sz="2400" dirty="0" err="1" smtClean="0">
                <a:latin typeface="+mj-lt"/>
              </a:rPr>
              <a:t>untuk</a:t>
            </a:r>
            <a:r>
              <a:rPr lang="en-US" sz="2400" dirty="0" smtClean="0">
                <a:latin typeface="+mj-lt"/>
              </a:rPr>
              <a:t> </a:t>
            </a:r>
            <a:r>
              <a:rPr lang="en-US" sz="2400" dirty="0" err="1" smtClean="0">
                <a:latin typeface="+mj-lt"/>
              </a:rPr>
              <a:t>mendapatkan</a:t>
            </a:r>
            <a:r>
              <a:rPr lang="en-US" sz="2400" dirty="0" smtClean="0">
                <a:latin typeface="+mj-lt"/>
              </a:rPr>
              <a:t> </a:t>
            </a:r>
            <a:r>
              <a:rPr lang="en-US" sz="2400" dirty="0" err="1" smtClean="0">
                <a:latin typeface="+mj-lt"/>
              </a:rPr>
              <a:t>hasil</a:t>
            </a:r>
            <a:r>
              <a:rPr lang="en-US" sz="2400" dirty="0" smtClean="0">
                <a:latin typeface="+mj-lt"/>
              </a:rPr>
              <a:t> </a:t>
            </a:r>
            <a:r>
              <a:rPr lang="en-US" sz="2400" dirty="0" err="1" smtClean="0">
                <a:latin typeface="+mj-lt"/>
              </a:rPr>
              <a:t>akhir</a:t>
            </a:r>
            <a:r>
              <a:rPr lang="en-US" sz="2400" dirty="0" smtClean="0">
                <a:latin typeface="+mj-lt"/>
              </a:rPr>
              <a:t> </a:t>
            </a:r>
            <a:r>
              <a:rPr lang="en-US" sz="2400" dirty="0" err="1" smtClean="0">
                <a:latin typeface="+mj-lt"/>
              </a:rPr>
              <a:t>jawaban</a:t>
            </a:r>
            <a:r>
              <a:rPr lang="en-US" sz="2400" dirty="0" smtClean="0">
                <a:latin typeface="+mj-lt"/>
              </a:rPr>
              <a:t> </a:t>
            </a:r>
            <a:r>
              <a:rPr lang="en-US" sz="2400" dirty="0" err="1" smtClean="0">
                <a:latin typeface="+mj-lt"/>
              </a:rPr>
              <a:t>tiap-tiap</a:t>
            </a:r>
            <a:r>
              <a:rPr lang="en-US" sz="2400" dirty="0" smtClean="0">
                <a:latin typeface="+mj-lt"/>
              </a:rPr>
              <a:t> </a:t>
            </a:r>
            <a:r>
              <a:rPr lang="en-US" sz="2400" dirty="0" err="1" smtClean="0">
                <a:latin typeface="+mj-lt"/>
              </a:rPr>
              <a:t>indikator</a:t>
            </a:r>
            <a:r>
              <a:rPr lang="en-US" sz="2400" dirty="0" smtClean="0">
                <a:latin typeface="+mj-lt"/>
              </a:rPr>
              <a:t> </a:t>
            </a:r>
            <a:r>
              <a:rPr lang="en-US" sz="2400" dirty="0" err="1" smtClean="0">
                <a:latin typeface="+mj-lt"/>
              </a:rPr>
              <a:t>maturitas</a:t>
            </a:r>
            <a:r>
              <a:rPr lang="en-US" sz="2400" dirty="0" smtClean="0">
                <a:latin typeface="+mj-lt"/>
              </a:rPr>
              <a:t> yang </a:t>
            </a:r>
            <a:r>
              <a:rPr lang="en-US" sz="2400" dirty="0" err="1" smtClean="0">
                <a:latin typeface="+mj-lt"/>
              </a:rPr>
              <a:t>menuntun</a:t>
            </a:r>
            <a:r>
              <a:rPr lang="en-US" sz="2400" dirty="0" smtClean="0">
                <a:latin typeface="+mj-lt"/>
              </a:rPr>
              <a:t> </a:t>
            </a:r>
            <a:r>
              <a:rPr lang="en-US" sz="2400" dirty="0" err="1" smtClean="0">
                <a:latin typeface="+mj-lt"/>
              </a:rPr>
              <a:t>simpulan</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skor</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SPIP K/L/</a:t>
            </a:r>
            <a:r>
              <a:rPr lang="en-US" sz="2400" dirty="0" err="1" smtClean="0">
                <a:latin typeface="+mj-lt"/>
              </a:rPr>
              <a:t>Pemda</a:t>
            </a:r>
            <a:r>
              <a:rPr lang="en-US" sz="2400" dirty="0" smtClean="0">
                <a:latin typeface="+mj-lt"/>
              </a:rPr>
              <a:t>. </a:t>
            </a:r>
          </a:p>
          <a:p>
            <a:r>
              <a:rPr lang="en-US" sz="2400" dirty="0" err="1" smtClean="0">
                <a:latin typeface="+mj-lt"/>
              </a:rPr>
              <a:t>Formulir</a:t>
            </a:r>
            <a:r>
              <a:rPr lang="en-US" sz="2400" dirty="0" smtClean="0">
                <a:latin typeface="+mj-lt"/>
              </a:rPr>
              <a:t> yang </a:t>
            </a:r>
            <a:r>
              <a:rPr lang="en-US" sz="2400" dirty="0" err="1" smtClean="0">
                <a:latin typeface="+mj-lt"/>
              </a:rPr>
              <a:t>digunakan</a:t>
            </a:r>
            <a:r>
              <a:rPr lang="en-US" sz="2400"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melakukan</a:t>
            </a:r>
            <a:r>
              <a:rPr lang="en-US" sz="2400" dirty="0" smtClean="0">
                <a:latin typeface="+mj-lt"/>
              </a:rPr>
              <a:t> </a:t>
            </a:r>
            <a:r>
              <a:rPr lang="en-US" sz="2400" dirty="0" err="1" smtClean="0">
                <a:latin typeface="+mj-lt"/>
              </a:rPr>
              <a:t>pengumpulan</a:t>
            </a:r>
            <a:r>
              <a:rPr lang="en-US" sz="2400" dirty="0" smtClean="0">
                <a:latin typeface="+mj-lt"/>
              </a:rPr>
              <a:t> data </a:t>
            </a:r>
            <a:r>
              <a:rPr lang="en-US" sz="2400" dirty="0" err="1" smtClean="0">
                <a:latin typeface="+mj-lt"/>
              </a:rPr>
              <a:t>dengan</a:t>
            </a:r>
            <a:r>
              <a:rPr lang="en-US" sz="2400" dirty="0" smtClean="0">
                <a:latin typeface="+mj-lt"/>
              </a:rPr>
              <a:t> </a:t>
            </a:r>
            <a:r>
              <a:rPr lang="en-US" sz="2400" dirty="0" err="1" smtClean="0">
                <a:latin typeface="+mj-lt"/>
              </a:rPr>
              <a:t>kuesioner</a:t>
            </a:r>
            <a:r>
              <a:rPr lang="en-US" sz="2400" dirty="0" smtClean="0">
                <a:latin typeface="+mj-lt"/>
              </a:rPr>
              <a:t> </a:t>
            </a:r>
            <a:r>
              <a:rPr lang="en-US" sz="2400" dirty="0" err="1" smtClean="0">
                <a:latin typeface="+mj-lt"/>
              </a:rPr>
              <a:t>lanjutan</a:t>
            </a:r>
            <a:r>
              <a:rPr lang="en-US" sz="2400" dirty="0" smtClean="0">
                <a:latin typeface="+mj-lt"/>
              </a:rPr>
              <a:t> </a:t>
            </a:r>
            <a:r>
              <a:rPr lang="en-US" sz="2400" dirty="0" err="1" smtClean="0">
                <a:latin typeface="+mj-lt"/>
              </a:rPr>
              <a:t>antara</a:t>
            </a:r>
            <a:r>
              <a:rPr lang="en-US" sz="2400" dirty="0" smtClean="0">
                <a:latin typeface="+mj-lt"/>
              </a:rPr>
              <a:t> lain:</a:t>
            </a:r>
          </a:p>
          <a:p>
            <a:pPr lvl="1"/>
            <a:r>
              <a:rPr lang="en-US" sz="2400" dirty="0" smtClean="0">
                <a:latin typeface="+mj-lt"/>
              </a:rPr>
              <a:t>Form PM-2B : </a:t>
            </a:r>
            <a:r>
              <a:rPr lang="en-US" sz="2400" dirty="0" err="1" smtClean="0">
                <a:latin typeface="+mj-lt"/>
              </a:rPr>
              <a:t>Perhitungan</a:t>
            </a:r>
            <a:r>
              <a:rPr lang="en-US" sz="2400" dirty="0" smtClean="0">
                <a:latin typeface="+mj-lt"/>
              </a:rPr>
              <a:t> </a:t>
            </a:r>
            <a:r>
              <a:rPr lang="en-US" sz="2400" dirty="0" err="1" smtClean="0">
                <a:latin typeface="+mj-lt"/>
              </a:rPr>
              <a:t>Skor</a:t>
            </a:r>
            <a:r>
              <a:rPr lang="en-US" sz="2400" dirty="0" smtClean="0">
                <a:latin typeface="+mj-lt"/>
              </a:rPr>
              <a:t> </a:t>
            </a:r>
            <a:r>
              <a:rPr lang="en-US" sz="2400" dirty="0" err="1" smtClean="0">
                <a:latin typeface="+mj-lt"/>
              </a:rPr>
              <a:t>Awal</a:t>
            </a:r>
            <a:r>
              <a:rPr lang="en-US" sz="2400" dirty="0" smtClean="0">
                <a:latin typeface="+mj-lt"/>
              </a:rPr>
              <a:t> </a:t>
            </a:r>
            <a:r>
              <a:rPr lang="en-US" sz="2400" dirty="0" err="1" smtClean="0">
                <a:latin typeface="+mj-lt"/>
              </a:rPr>
              <a:t>Maturitas</a:t>
            </a:r>
            <a:r>
              <a:rPr lang="en-US" sz="2400" dirty="0" smtClean="0">
                <a:latin typeface="+mj-lt"/>
              </a:rPr>
              <a:t> SPIP</a:t>
            </a:r>
          </a:p>
          <a:p>
            <a:pPr lvl="1"/>
            <a:r>
              <a:rPr lang="en-US" sz="2400" dirty="0" smtClean="0">
                <a:latin typeface="+mj-lt"/>
              </a:rPr>
              <a:t>Form PM-8B : </a:t>
            </a:r>
            <a:r>
              <a:rPr lang="en-US" sz="2400" dirty="0" err="1" smtClean="0">
                <a:latin typeface="+mj-lt"/>
              </a:rPr>
              <a:t>Hasil</a:t>
            </a:r>
            <a:r>
              <a:rPr lang="en-US" sz="2400" dirty="0" smtClean="0">
                <a:latin typeface="+mj-lt"/>
              </a:rPr>
              <a:t> </a:t>
            </a:r>
            <a:r>
              <a:rPr lang="en-US" sz="2400" dirty="0" err="1" smtClean="0">
                <a:latin typeface="+mj-lt"/>
              </a:rPr>
              <a:t>Validasi</a:t>
            </a:r>
            <a:r>
              <a:rPr lang="en-US" sz="2400" dirty="0" smtClean="0">
                <a:latin typeface="+mj-lt"/>
              </a:rPr>
              <a:t> </a:t>
            </a:r>
            <a:r>
              <a:rPr lang="en-US" sz="2400" dirty="0" err="1" smtClean="0">
                <a:latin typeface="+mj-lt"/>
              </a:rPr>
              <a:t>Indikator</a:t>
            </a:r>
            <a:r>
              <a:rPr lang="en-US" sz="2400" dirty="0" smtClean="0">
                <a:latin typeface="+mj-lt"/>
              </a:rPr>
              <a:t> </a:t>
            </a:r>
            <a:r>
              <a:rPr lang="en-US" sz="2400" dirty="0" err="1" smtClean="0">
                <a:latin typeface="+mj-lt"/>
              </a:rPr>
              <a:t>Maturitas</a:t>
            </a:r>
            <a:r>
              <a:rPr lang="en-US" sz="2400" dirty="0" smtClean="0">
                <a:latin typeface="+mj-lt"/>
              </a:rPr>
              <a:t> SPIP</a:t>
            </a:r>
          </a:p>
          <a:p>
            <a:pPr lvl="1"/>
            <a:r>
              <a:rPr lang="en-US" sz="2400" dirty="0" smtClean="0">
                <a:latin typeface="+mj-lt"/>
              </a:rPr>
              <a:t>Form PM-8C : </a:t>
            </a:r>
            <a:r>
              <a:rPr lang="en-US" sz="2400" dirty="0" err="1" smtClean="0">
                <a:latin typeface="+mj-lt"/>
              </a:rPr>
              <a:t>Perhitungan</a:t>
            </a:r>
            <a:r>
              <a:rPr lang="en-US" sz="2400" dirty="0" smtClean="0">
                <a:latin typeface="+mj-lt"/>
              </a:rPr>
              <a:t> </a:t>
            </a:r>
            <a:r>
              <a:rPr lang="en-US" sz="2400" dirty="0" err="1" smtClean="0">
                <a:latin typeface="+mj-lt"/>
              </a:rPr>
              <a:t>Skor</a:t>
            </a:r>
            <a:r>
              <a:rPr lang="en-US" sz="2400" dirty="0" smtClean="0">
                <a:latin typeface="+mj-lt"/>
              </a:rPr>
              <a:t> </a:t>
            </a:r>
            <a:r>
              <a:rPr lang="en-US" sz="2400" dirty="0" err="1" smtClean="0">
                <a:latin typeface="+mj-lt"/>
              </a:rPr>
              <a:t>Akhir</a:t>
            </a:r>
            <a:r>
              <a:rPr lang="en-US" sz="2400" dirty="0" smtClean="0">
                <a:latin typeface="+mj-lt"/>
              </a:rPr>
              <a:t> </a:t>
            </a:r>
            <a:r>
              <a:rPr lang="en-US" sz="2400" dirty="0" err="1" smtClean="0">
                <a:latin typeface="+mj-lt"/>
              </a:rPr>
              <a:t>Maturitas</a:t>
            </a:r>
            <a:r>
              <a:rPr lang="en-US" sz="2400" dirty="0" smtClean="0">
                <a:latin typeface="+mj-lt"/>
              </a:rPr>
              <a:t> SPIP</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en-US" sz="2800" b="1" dirty="0">
                <a:solidFill>
                  <a:schemeClr val="tx1"/>
                </a:solidFill>
              </a:rPr>
              <a:t>PENYIMPULAN TINGKAT MATURITAS INDIKATOR</a:t>
            </a:r>
            <a:endParaRPr lang="en-US" sz="2800" dirty="0">
              <a:solidFill>
                <a:schemeClr val="tx1"/>
              </a:solidFill>
            </a:endParaRPr>
          </a:p>
        </p:txBody>
      </p:sp>
      <p:sp>
        <p:nvSpPr>
          <p:cNvPr id="3" name="Content Placeholder 2"/>
          <p:cNvSpPr>
            <a:spLocks noGrp="1"/>
          </p:cNvSpPr>
          <p:nvPr>
            <p:ph sz="quarter" idx="1"/>
          </p:nvPr>
        </p:nvSpPr>
        <p:spPr>
          <a:xfrm>
            <a:off x="495300" y="1772816"/>
            <a:ext cx="8153400" cy="3511862"/>
          </a:xfrm>
          <a:ln>
            <a:solidFill>
              <a:schemeClr val="tx1"/>
            </a:solidFill>
            <a:prstDash val="sysDash"/>
          </a:ln>
        </p:spPr>
        <p:txBody>
          <a:bodyPr/>
          <a:lstStyle/>
          <a:p>
            <a:pPr marL="0" indent="0">
              <a:buNone/>
            </a:pPr>
            <a:r>
              <a:rPr lang="en-US" sz="2400" dirty="0" err="1" smtClean="0">
                <a:latin typeface="+mj-lt"/>
              </a:rPr>
              <a:t>Langkah</a:t>
            </a:r>
            <a:r>
              <a:rPr lang="en-US" sz="2400" dirty="0" smtClean="0">
                <a:latin typeface="+mj-lt"/>
              </a:rPr>
              <a:t> </a:t>
            </a:r>
            <a:r>
              <a:rPr lang="en-US" sz="2400" dirty="0" err="1" smtClean="0">
                <a:latin typeface="+mj-lt"/>
              </a:rPr>
              <a:t>utama</a:t>
            </a:r>
            <a:r>
              <a:rPr lang="en-US" sz="2400" dirty="0" smtClean="0">
                <a:latin typeface="+mj-lt"/>
              </a:rPr>
              <a:t> </a:t>
            </a:r>
            <a:r>
              <a:rPr lang="en-US" sz="2400" dirty="0" err="1" smtClean="0">
                <a:latin typeface="+mj-lt"/>
              </a:rPr>
              <a:t>penyimpulan</a:t>
            </a:r>
            <a:r>
              <a:rPr lang="en-US" sz="2400" dirty="0" smtClean="0">
                <a:latin typeface="+mj-lt"/>
              </a:rPr>
              <a:t> </a:t>
            </a:r>
            <a:r>
              <a:rPr lang="en-US" sz="2400" dirty="0" err="1" smtClean="0">
                <a:latin typeface="+mj-lt"/>
              </a:rPr>
              <a:t>tingkat</a:t>
            </a:r>
            <a:r>
              <a:rPr lang="en-US" sz="2400" dirty="0" smtClean="0">
                <a:latin typeface="+mj-lt"/>
              </a:rPr>
              <a:t> </a:t>
            </a:r>
            <a:r>
              <a:rPr lang="en-US" sz="2400" dirty="0" err="1" smtClean="0">
                <a:latin typeface="+mj-lt"/>
              </a:rPr>
              <a:t>maturitas</a:t>
            </a:r>
            <a:r>
              <a:rPr lang="en-US" sz="2400" dirty="0" smtClean="0">
                <a:latin typeface="+mj-lt"/>
              </a:rPr>
              <a:t> </a:t>
            </a:r>
            <a:r>
              <a:rPr lang="en-US" sz="2400" dirty="0" err="1" smtClean="0">
                <a:latin typeface="+mj-lt"/>
              </a:rPr>
              <a:t>adalah</a:t>
            </a:r>
            <a:r>
              <a:rPr lang="en-US" sz="2400" dirty="0" smtClean="0">
                <a:latin typeface="+mj-lt"/>
              </a:rPr>
              <a:t> </a:t>
            </a:r>
            <a:r>
              <a:rPr lang="en-US" sz="2400" dirty="0" err="1" smtClean="0">
                <a:latin typeface="+mj-lt"/>
              </a:rPr>
              <a:t>sebagai</a:t>
            </a:r>
            <a:r>
              <a:rPr lang="en-US" sz="2400" dirty="0" smtClean="0">
                <a:latin typeface="+mj-lt"/>
              </a:rPr>
              <a:t> </a:t>
            </a:r>
            <a:r>
              <a:rPr lang="en-US" sz="2400" dirty="0" err="1" smtClean="0">
                <a:latin typeface="+mj-lt"/>
              </a:rPr>
              <a:t>berikut</a:t>
            </a:r>
            <a:r>
              <a:rPr lang="en-US" sz="2400" dirty="0" smtClean="0">
                <a:latin typeface="+mj-lt"/>
              </a:rPr>
              <a:t>:</a:t>
            </a:r>
          </a:p>
          <a:p>
            <a:pPr lvl="0"/>
            <a:r>
              <a:rPr lang="en-US" sz="2400" dirty="0" err="1" smtClean="0">
                <a:latin typeface="+mj-lt"/>
              </a:rPr>
              <a:t>Lakukan</a:t>
            </a:r>
            <a:r>
              <a:rPr lang="en-US" sz="2400" dirty="0" smtClean="0">
                <a:latin typeface="+mj-lt"/>
              </a:rPr>
              <a:t> </a:t>
            </a:r>
            <a:r>
              <a:rPr lang="en-US" sz="2400" i="1" dirty="0" smtClean="0">
                <a:latin typeface="+mj-lt"/>
              </a:rPr>
              <a:t>entry </a:t>
            </a:r>
            <a:r>
              <a:rPr lang="en-US" sz="2400" i="1" dirty="0" err="1" smtClean="0">
                <a:latin typeface="+mj-lt"/>
              </a:rPr>
              <a:t>ulang</a:t>
            </a:r>
            <a:r>
              <a:rPr lang="en-US" sz="2400" i="1" dirty="0" smtClean="0">
                <a:latin typeface="+mj-lt"/>
              </a:rPr>
              <a:t> </a:t>
            </a:r>
            <a:r>
              <a:rPr lang="en-US" sz="2400" i="1" dirty="0" err="1" smtClean="0">
                <a:latin typeface="+mj-lt"/>
              </a:rPr>
              <a:t>untuk</a:t>
            </a:r>
            <a:r>
              <a:rPr lang="en-US" sz="2400" i="1" dirty="0" smtClean="0">
                <a:latin typeface="+mj-lt"/>
              </a:rPr>
              <a:t> </a:t>
            </a:r>
            <a:r>
              <a:rPr lang="en-US" sz="2400" i="1" dirty="0" err="1" smtClean="0">
                <a:latin typeface="+mj-lt"/>
              </a:rPr>
              <a:t>hasil</a:t>
            </a:r>
            <a:r>
              <a:rPr lang="en-US" sz="2400" i="1" dirty="0" smtClean="0">
                <a:latin typeface="+mj-lt"/>
              </a:rPr>
              <a:t> survey </a:t>
            </a:r>
            <a:r>
              <a:rPr lang="en-US" sz="2400" i="1" dirty="0" err="1" smtClean="0">
                <a:latin typeface="+mj-lt"/>
              </a:rPr>
              <a:t>awal</a:t>
            </a:r>
            <a:r>
              <a:rPr lang="en-US" sz="2400" i="1" dirty="0" smtClean="0">
                <a:latin typeface="+mj-lt"/>
              </a:rPr>
              <a:t> </a:t>
            </a:r>
            <a:r>
              <a:rPr lang="en-US" sz="2400" i="1" dirty="0" err="1" smtClean="0">
                <a:latin typeface="+mj-lt"/>
              </a:rPr>
              <a:t>ke</a:t>
            </a:r>
            <a:r>
              <a:rPr lang="en-US" sz="2400" i="1" dirty="0" smtClean="0">
                <a:latin typeface="+mj-lt"/>
              </a:rPr>
              <a:t> </a:t>
            </a:r>
            <a:r>
              <a:rPr lang="en-US" sz="2400" dirty="0" err="1" smtClean="0">
                <a:latin typeface="+mj-lt"/>
              </a:rPr>
              <a:t>dalam</a:t>
            </a:r>
            <a:r>
              <a:rPr lang="en-US" sz="2400" dirty="0" smtClean="0">
                <a:latin typeface="+mj-lt"/>
              </a:rPr>
              <a:t> </a:t>
            </a:r>
            <a:r>
              <a:rPr lang="en-US" sz="2400" dirty="0" err="1" smtClean="0">
                <a:latin typeface="+mj-lt"/>
              </a:rPr>
              <a:t>kolom</a:t>
            </a:r>
            <a:r>
              <a:rPr lang="en-US" sz="2400" dirty="0" smtClean="0">
                <a:latin typeface="+mj-lt"/>
              </a:rPr>
              <a:t> 3 Form PM-8B.</a:t>
            </a:r>
          </a:p>
          <a:p>
            <a:pPr lvl="0"/>
            <a:r>
              <a:rPr lang="en-US" sz="2400" dirty="0" err="1" smtClean="0">
                <a:latin typeface="+mj-lt"/>
              </a:rPr>
              <a:t>Pastikan</a:t>
            </a:r>
            <a:r>
              <a:rPr lang="en-US" sz="2400" dirty="0" smtClean="0">
                <a:latin typeface="+mj-lt"/>
              </a:rPr>
              <a:t> </a:t>
            </a:r>
            <a:r>
              <a:rPr lang="en-US" sz="2400" dirty="0" err="1" smtClean="0">
                <a:latin typeface="+mj-lt"/>
              </a:rPr>
              <a:t>bahwa</a:t>
            </a:r>
            <a:r>
              <a:rPr lang="en-US" sz="2400" dirty="0" smtClean="0">
                <a:latin typeface="+mj-lt"/>
              </a:rPr>
              <a:t> Form PM-8B </a:t>
            </a:r>
            <a:r>
              <a:rPr lang="en-US" sz="2400" dirty="0" err="1" smtClean="0">
                <a:latin typeface="+mj-lt"/>
              </a:rPr>
              <a:t>telah</a:t>
            </a:r>
            <a:r>
              <a:rPr lang="en-US" sz="2400" dirty="0" smtClean="0">
                <a:latin typeface="+mj-lt"/>
              </a:rPr>
              <a:t> </a:t>
            </a:r>
            <a:r>
              <a:rPr lang="en-US" sz="2400" dirty="0" err="1" smtClean="0">
                <a:latin typeface="+mj-lt"/>
              </a:rPr>
              <a:t>terisi</a:t>
            </a:r>
            <a:r>
              <a:rPr lang="en-US" sz="2400" dirty="0" smtClean="0">
                <a:latin typeface="+mj-lt"/>
              </a:rPr>
              <a:t> </a:t>
            </a:r>
            <a:r>
              <a:rPr lang="en-US" sz="2400" dirty="0" err="1" smtClean="0">
                <a:latin typeface="+mj-lt"/>
              </a:rPr>
              <a:t>sebagaimana</a:t>
            </a:r>
            <a:r>
              <a:rPr lang="en-US" sz="2400" dirty="0" smtClean="0">
                <a:latin typeface="+mj-lt"/>
              </a:rPr>
              <a:t> </a:t>
            </a:r>
            <a:r>
              <a:rPr lang="en-US" sz="2400" dirty="0" err="1" smtClean="0">
                <a:latin typeface="+mj-lt"/>
              </a:rPr>
              <a:t>diperintahkan</a:t>
            </a:r>
            <a:r>
              <a:rPr lang="en-US" sz="2400" dirty="0" smtClean="0">
                <a:latin typeface="+mj-lt"/>
              </a:rPr>
              <a:t> </a:t>
            </a:r>
            <a:r>
              <a:rPr lang="en-US" sz="2400" dirty="0" err="1" smtClean="0">
                <a:latin typeface="+mj-lt"/>
              </a:rPr>
              <a:t>pada</a:t>
            </a:r>
            <a:r>
              <a:rPr lang="en-US" sz="2400" dirty="0" smtClean="0">
                <a:latin typeface="+mj-lt"/>
              </a:rPr>
              <a:t> </a:t>
            </a:r>
            <a:r>
              <a:rPr lang="en-US" sz="2400" dirty="0" err="1" smtClean="0">
                <a:latin typeface="+mj-lt"/>
              </a:rPr>
              <a:t>langkah</a:t>
            </a:r>
            <a:r>
              <a:rPr lang="en-US" sz="2400" dirty="0" smtClean="0">
                <a:latin typeface="+mj-lt"/>
              </a:rPr>
              <a:t> </a:t>
            </a:r>
            <a:r>
              <a:rPr lang="en-US" sz="2400" dirty="0" err="1" smtClean="0">
                <a:latin typeface="+mj-lt"/>
              </a:rPr>
              <a:t>terakhir</a:t>
            </a:r>
            <a:r>
              <a:rPr lang="en-US" sz="2400" dirty="0" smtClean="0">
                <a:latin typeface="+mj-lt"/>
              </a:rPr>
              <a:t> </a:t>
            </a:r>
            <a:r>
              <a:rPr lang="en-US" sz="2400" dirty="0" err="1" smtClean="0">
                <a:latin typeface="+mj-lt"/>
              </a:rPr>
              <a:t>masing-masing</a:t>
            </a:r>
            <a:r>
              <a:rPr lang="en-US" sz="2400" dirty="0" smtClean="0">
                <a:latin typeface="+mj-lt"/>
              </a:rPr>
              <a:t> </a:t>
            </a:r>
            <a:r>
              <a:rPr lang="en-US" sz="2400" dirty="0" err="1" smtClean="0">
                <a:latin typeface="+mj-lt"/>
              </a:rPr>
              <a:t>teknik</a:t>
            </a:r>
            <a:r>
              <a:rPr lang="en-US" sz="2400" dirty="0" smtClean="0">
                <a:latin typeface="+mj-lt"/>
              </a:rPr>
              <a:t> </a:t>
            </a:r>
            <a:r>
              <a:rPr lang="en-US" sz="2400" dirty="0" err="1" smtClean="0">
                <a:latin typeface="+mj-lt"/>
              </a:rPr>
              <a:t>pengumpulan</a:t>
            </a:r>
            <a:r>
              <a:rPr lang="en-US" sz="2400" dirty="0" smtClean="0">
                <a:latin typeface="+mj-lt"/>
              </a:rPr>
              <a:t> </a:t>
            </a:r>
            <a:r>
              <a:rPr lang="en-US" sz="2400" dirty="0" err="1" smtClean="0">
                <a:latin typeface="+mj-lt"/>
              </a:rPr>
              <a:t>bukti</a:t>
            </a:r>
            <a:r>
              <a:rPr lang="en-US" sz="2400" dirty="0" smtClean="0">
                <a:latin typeface="+mj-lt"/>
              </a:rPr>
              <a: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2800" b="1" dirty="0">
                <a:solidFill>
                  <a:schemeClr val="tx1"/>
                </a:solidFill>
              </a:rPr>
              <a:t>PENYIMPULAN TINGKAT MATURITAS INDIKATOR</a:t>
            </a:r>
            <a:endParaRPr lang="en-US" sz="2800" dirty="0">
              <a:solidFill>
                <a:schemeClr val="tx1"/>
              </a:solidFill>
            </a:endParaRPr>
          </a:p>
        </p:txBody>
      </p:sp>
      <p:sp>
        <p:nvSpPr>
          <p:cNvPr id="3" name="Content Placeholder 2"/>
          <p:cNvSpPr>
            <a:spLocks noGrp="1"/>
          </p:cNvSpPr>
          <p:nvPr>
            <p:ph sz="quarter" idx="1"/>
          </p:nvPr>
        </p:nvSpPr>
        <p:spPr>
          <a:xfrm>
            <a:off x="179512" y="1556792"/>
            <a:ext cx="8784976" cy="4536504"/>
          </a:xfrm>
          <a:ln>
            <a:solidFill>
              <a:schemeClr val="tx1"/>
            </a:solidFill>
            <a:prstDash val="sysDash"/>
          </a:ln>
        </p:spPr>
        <p:txBody>
          <a:bodyPr/>
          <a:lstStyle/>
          <a:p>
            <a:pPr lvl="0"/>
            <a:r>
              <a:rPr lang="en-US" sz="2200" dirty="0" err="1" smtClean="0">
                <a:latin typeface="+mj-lt"/>
              </a:rPr>
              <a:t>Jika</a:t>
            </a:r>
            <a:r>
              <a:rPr lang="en-US" sz="2200" dirty="0" smtClean="0">
                <a:latin typeface="+mj-lt"/>
              </a:rPr>
              <a:t> </a:t>
            </a:r>
            <a:r>
              <a:rPr lang="en-US" sz="2200" dirty="0" err="1" smtClean="0">
                <a:latin typeface="+mj-lt"/>
              </a:rPr>
              <a:t>hasil</a:t>
            </a:r>
            <a:r>
              <a:rPr lang="en-US" sz="2200" dirty="0" smtClean="0">
                <a:latin typeface="+mj-lt"/>
              </a:rPr>
              <a:t> </a:t>
            </a:r>
            <a:r>
              <a:rPr lang="en-US" sz="2200" dirty="0" err="1" smtClean="0">
                <a:latin typeface="+mj-lt"/>
              </a:rPr>
              <a:t>pengujian</a:t>
            </a:r>
            <a:r>
              <a:rPr lang="en-US" sz="2200" dirty="0" smtClean="0">
                <a:latin typeface="+mj-lt"/>
              </a:rPr>
              <a:t> </a:t>
            </a:r>
            <a:r>
              <a:rPr lang="en-US" sz="2200" dirty="0" err="1" smtClean="0">
                <a:latin typeface="+mj-lt"/>
              </a:rPr>
              <a:t>bukti</a:t>
            </a:r>
            <a:r>
              <a:rPr lang="en-US" sz="2200" dirty="0" smtClean="0">
                <a:latin typeface="+mj-lt"/>
              </a:rPr>
              <a:t> </a:t>
            </a:r>
            <a:r>
              <a:rPr lang="en-US" sz="2200" dirty="0" err="1" smtClean="0">
                <a:latin typeface="+mj-lt"/>
              </a:rPr>
              <a:t>menunjukkan</a:t>
            </a:r>
            <a:r>
              <a:rPr lang="en-US" sz="2200" dirty="0" smtClean="0">
                <a:latin typeface="+mj-lt"/>
              </a:rPr>
              <a:t> </a:t>
            </a:r>
            <a:r>
              <a:rPr lang="en-US" sz="2200" dirty="0" err="1" smtClean="0">
                <a:latin typeface="+mj-lt"/>
              </a:rPr>
              <a:t>bahwa</a:t>
            </a:r>
            <a:r>
              <a:rPr lang="en-US" sz="2200" dirty="0" smtClean="0">
                <a:latin typeface="+mj-lt"/>
              </a:rPr>
              <a:t> </a:t>
            </a:r>
            <a:r>
              <a:rPr lang="en-US" sz="2200" dirty="0" err="1" smtClean="0">
                <a:latin typeface="+mj-lt"/>
              </a:rPr>
              <a:t>semua</a:t>
            </a:r>
            <a:r>
              <a:rPr lang="en-US" sz="2200" dirty="0" smtClean="0">
                <a:latin typeface="+mj-lt"/>
              </a:rPr>
              <a:t> </a:t>
            </a:r>
            <a:r>
              <a:rPr lang="en-US" sz="2200" dirty="0" err="1" smtClean="0">
                <a:latin typeface="+mj-lt"/>
              </a:rPr>
              <a:t>kriteria</a:t>
            </a:r>
            <a:r>
              <a:rPr lang="en-US" sz="2200" dirty="0" smtClean="0">
                <a:latin typeface="+mj-lt"/>
              </a:rPr>
              <a:t> </a:t>
            </a:r>
            <a:r>
              <a:rPr lang="en-US" sz="2200" dirty="0" err="1" smtClean="0">
                <a:latin typeface="+mj-lt"/>
              </a:rPr>
              <a:t>terpenuhi</a:t>
            </a:r>
            <a:r>
              <a:rPr lang="en-US" sz="2200" dirty="0" smtClean="0">
                <a:latin typeface="+mj-lt"/>
              </a:rPr>
              <a:t> </a:t>
            </a:r>
            <a:r>
              <a:rPr lang="en-US" sz="2200" dirty="0" err="1" smtClean="0">
                <a:latin typeface="+mj-lt"/>
              </a:rPr>
              <a:t>maka</a:t>
            </a:r>
            <a:r>
              <a:rPr lang="en-US" sz="2200" dirty="0" smtClean="0">
                <a:latin typeface="+mj-lt"/>
              </a:rPr>
              <a:t> </a:t>
            </a:r>
            <a:r>
              <a:rPr lang="en-US" sz="2200" dirty="0" err="1" smtClean="0">
                <a:latin typeface="+mj-lt"/>
              </a:rPr>
              <a:t>simpulan</a:t>
            </a:r>
            <a:r>
              <a:rPr lang="en-US" sz="2200" dirty="0" smtClean="0">
                <a:latin typeface="+mj-lt"/>
              </a:rPr>
              <a:t> </a:t>
            </a:r>
            <a:r>
              <a:rPr lang="en-US" sz="2200" dirty="0" err="1" smtClean="0">
                <a:latin typeface="+mj-lt"/>
              </a:rPr>
              <a:t>dalam</a:t>
            </a:r>
            <a:r>
              <a:rPr lang="en-US" sz="2200" dirty="0" smtClean="0">
                <a:latin typeface="+mj-lt"/>
              </a:rPr>
              <a:t> Form PM-8B </a:t>
            </a:r>
            <a:r>
              <a:rPr lang="en-US" sz="2200" dirty="0" err="1" smtClean="0">
                <a:latin typeface="+mj-lt"/>
              </a:rPr>
              <a:t>adalah</a:t>
            </a:r>
            <a:r>
              <a:rPr lang="en-US" sz="2200" dirty="0" smtClean="0">
                <a:latin typeface="+mj-lt"/>
              </a:rPr>
              <a:t> “</a:t>
            </a:r>
            <a:r>
              <a:rPr lang="en-US" sz="2200" dirty="0" err="1" smtClean="0">
                <a:latin typeface="+mj-lt"/>
              </a:rPr>
              <a:t>Ya</a:t>
            </a:r>
            <a:r>
              <a:rPr lang="en-US" sz="2200" dirty="0" smtClean="0">
                <a:latin typeface="+mj-lt"/>
              </a:rPr>
              <a:t>” </a:t>
            </a:r>
            <a:r>
              <a:rPr lang="en-US" sz="2200" dirty="0" err="1" smtClean="0">
                <a:latin typeface="+mj-lt"/>
              </a:rPr>
              <a:t>atau</a:t>
            </a:r>
            <a:r>
              <a:rPr lang="en-US" sz="2200" dirty="0" smtClean="0">
                <a:latin typeface="+mj-lt"/>
              </a:rPr>
              <a:t> </a:t>
            </a:r>
            <a:r>
              <a:rPr lang="en-US" sz="2200" dirty="0" err="1" smtClean="0">
                <a:latin typeface="+mj-lt"/>
              </a:rPr>
              <a:t>setuju</a:t>
            </a:r>
            <a:r>
              <a:rPr lang="en-US" sz="2200" dirty="0" smtClean="0">
                <a:latin typeface="+mj-lt"/>
              </a:rPr>
              <a:t> </a:t>
            </a:r>
            <a:r>
              <a:rPr lang="en-US" sz="2200" dirty="0" err="1" smtClean="0">
                <a:latin typeface="+mj-lt"/>
              </a:rPr>
              <a:t>dengan</a:t>
            </a:r>
            <a:r>
              <a:rPr lang="en-US" sz="2200" dirty="0" smtClean="0">
                <a:latin typeface="+mj-lt"/>
              </a:rPr>
              <a:t> level </a:t>
            </a:r>
            <a:r>
              <a:rPr lang="en-US" sz="2200" dirty="0" err="1" smtClean="0">
                <a:latin typeface="+mj-lt"/>
              </a:rPr>
              <a:t>maturitas</a:t>
            </a:r>
            <a:r>
              <a:rPr lang="en-US" sz="2200" dirty="0" smtClean="0">
                <a:latin typeface="+mj-lt"/>
              </a:rPr>
              <a:t> </a:t>
            </a:r>
            <a:r>
              <a:rPr lang="en-US" sz="2200" dirty="0" err="1" smtClean="0">
                <a:latin typeface="+mj-lt"/>
              </a:rPr>
              <a:t>dari</a:t>
            </a:r>
            <a:r>
              <a:rPr lang="en-US" sz="2200" dirty="0" smtClean="0">
                <a:latin typeface="+mj-lt"/>
              </a:rPr>
              <a:t> </a:t>
            </a:r>
            <a:r>
              <a:rPr lang="en-US" sz="2200" dirty="0" err="1" smtClean="0">
                <a:latin typeface="+mj-lt"/>
              </a:rPr>
              <a:t>hasil</a:t>
            </a:r>
            <a:r>
              <a:rPr lang="en-US" sz="2200" dirty="0" smtClean="0">
                <a:latin typeface="+mj-lt"/>
              </a:rPr>
              <a:t> </a:t>
            </a:r>
            <a:r>
              <a:rPr lang="en-US" sz="2200" dirty="0" err="1" smtClean="0">
                <a:latin typeface="+mj-lt"/>
              </a:rPr>
              <a:t>survai</a:t>
            </a:r>
            <a:r>
              <a:rPr lang="en-US" sz="2200" dirty="0" smtClean="0">
                <a:latin typeface="+mj-lt"/>
              </a:rPr>
              <a:t> </a:t>
            </a:r>
            <a:r>
              <a:rPr lang="en-US" sz="2200" dirty="0" err="1" smtClean="0">
                <a:latin typeface="+mj-lt"/>
              </a:rPr>
              <a:t>persepsi</a:t>
            </a:r>
            <a:r>
              <a:rPr lang="en-US" sz="2200" dirty="0" smtClean="0">
                <a:latin typeface="+mj-lt"/>
              </a:rPr>
              <a:t>, </a:t>
            </a:r>
            <a:r>
              <a:rPr lang="en-US" sz="2200" dirty="0" err="1" smtClean="0">
                <a:latin typeface="+mj-lt"/>
              </a:rPr>
              <a:t>sedangkan</a:t>
            </a:r>
            <a:r>
              <a:rPr lang="en-US" sz="2200" dirty="0" smtClean="0">
                <a:latin typeface="+mj-lt"/>
              </a:rPr>
              <a:t> </a:t>
            </a:r>
            <a:r>
              <a:rPr lang="en-US" sz="2200" dirty="0" err="1" smtClean="0">
                <a:latin typeface="+mj-lt"/>
              </a:rPr>
              <a:t>jika</a:t>
            </a:r>
            <a:r>
              <a:rPr lang="en-US" sz="2200" dirty="0" smtClean="0">
                <a:latin typeface="+mj-lt"/>
              </a:rPr>
              <a:t> </a:t>
            </a:r>
            <a:r>
              <a:rPr lang="en-US" sz="2200" dirty="0" err="1" smtClean="0">
                <a:latin typeface="+mj-lt"/>
              </a:rPr>
              <a:t>salah</a:t>
            </a:r>
            <a:r>
              <a:rPr lang="en-US" sz="2200" dirty="0" smtClean="0">
                <a:latin typeface="+mj-lt"/>
              </a:rPr>
              <a:t> </a:t>
            </a:r>
            <a:r>
              <a:rPr lang="en-US" sz="2200" dirty="0" err="1" smtClean="0">
                <a:latin typeface="+mj-lt"/>
              </a:rPr>
              <a:t>satu</a:t>
            </a:r>
            <a:r>
              <a:rPr lang="en-US" sz="2200" dirty="0" smtClean="0">
                <a:latin typeface="+mj-lt"/>
              </a:rPr>
              <a:t> </a:t>
            </a:r>
            <a:r>
              <a:rPr lang="en-US" sz="2200" dirty="0" err="1" smtClean="0">
                <a:latin typeface="+mj-lt"/>
              </a:rPr>
              <a:t>kriteria</a:t>
            </a:r>
            <a:r>
              <a:rPr lang="en-US" sz="2200" dirty="0" smtClean="0">
                <a:latin typeface="+mj-lt"/>
              </a:rPr>
              <a:t> </a:t>
            </a:r>
            <a:r>
              <a:rPr lang="en-US" sz="2200" dirty="0" err="1" smtClean="0">
                <a:latin typeface="+mj-lt"/>
              </a:rPr>
              <a:t>saja</a:t>
            </a:r>
            <a:r>
              <a:rPr lang="en-US" sz="2200" dirty="0" smtClean="0">
                <a:latin typeface="+mj-lt"/>
              </a:rPr>
              <a:t> </a:t>
            </a:r>
            <a:r>
              <a:rPr lang="en-US" sz="2200" dirty="0" err="1" smtClean="0">
                <a:latin typeface="+mj-lt"/>
              </a:rPr>
              <a:t>tidak</a:t>
            </a:r>
            <a:r>
              <a:rPr lang="en-US" sz="2200" dirty="0" smtClean="0">
                <a:latin typeface="+mj-lt"/>
              </a:rPr>
              <a:t> </a:t>
            </a:r>
            <a:r>
              <a:rPr lang="en-US" sz="2200" dirty="0" err="1" smtClean="0">
                <a:latin typeface="+mj-lt"/>
              </a:rPr>
              <a:t>terpenuhi</a:t>
            </a:r>
            <a:r>
              <a:rPr lang="en-US" sz="2200" dirty="0" smtClean="0">
                <a:latin typeface="+mj-lt"/>
              </a:rPr>
              <a:t> </a:t>
            </a:r>
            <a:r>
              <a:rPr lang="en-US" sz="2200" dirty="0" err="1" smtClean="0">
                <a:latin typeface="+mj-lt"/>
              </a:rPr>
              <a:t>maka</a:t>
            </a:r>
            <a:r>
              <a:rPr lang="en-US" sz="2200" dirty="0" smtClean="0">
                <a:latin typeface="+mj-lt"/>
              </a:rPr>
              <a:t> </a:t>
            </a:r>
            <a:r>
              <a:rPr lang="en-US" sz="2200" dirty="0" err="1" smtClean="0">
                <a:latin typeface="+mj-lt"/>
              </a:rPr>
              <a:t>simpulannya</a:t>
            </a:r>
            <a:r>
              <a:rPr lang="en-US" sz="2200" dirty="0" smtClean="0">
                <a:latin typeface="+mj-lt"/>
              </a:rPr>
              <a:t> </a:t>
            </a:r>
            <a:r>
              <a:rPr lang="en-US" sz="2200" dirty="0" err="1" smtClean="0">
                <a:latin typeface="+mj-lt"/>
              </a:rPr>
              <a:t>adalah</a:t>
            </a:r>
            <a:r>
              <a:rPr lang="en-US" sz="2200" dirty="0" smtClean="0">
                <a:latin typeface="+mj-lt"/>
              </a:rPr>
              <a:t> </a:t>
            </a:r>
            <a:r>
              <a:rPr lang="id-ID" sz="2200" dirty="0" smtClean="0">
                <a:latin typeface="+mj-lt"/>
              </a:rPr>
              <a:t>berdasarkan pertimbangan </a:t>
            </a:r>
            <a:r>
              <a:rPr lang="id-ID" sz="2200" dirty="0" smtClean="0">
                <a:latin typeface="+mj-lt"/>
              </a:rPr>
              <a:t>profesional </a:t>
            </a:r>
            <a:r>
              <a:rPr lang="id-ID" sz="2200" dirty="0" smtClean="0">
                <a:latin typeface="+mj-lt"/>
              </a:rPr>
              <a:t>tim assessor</a:t>
            </a:r>
            <a:r>
              <a:rPr lang="en-US" sz="2200" dirty="0" smtClean="0">
                <a:latin typeface="+mj-lt"/>
              </a:rPr>
              <a:t>;</a:t>
            </a:r>
          </a:p>
          <a:p>
            <a:pPr lvl="0"/>
            <a:r>
              <a:rPr lang="en-US" sz="2200" dirty="0" err="1" smtClean="0">
                <a:latin typeface="+mj-lt"/>
              </a:rPr>
              <a:t>Lakukan</a:t>
            </a:r>
            <a:r>
              <a:rPr lang="en-US" sz="2200" dirty="0" smtClean="0">
                <a:latin typeface="+mj-lt"/>
              </a:rPr>
              <a:t> entry </a:t>
            </a:r>
            <a:r>
              <a:rPr lang="en-US" sz="2200" dirty="0" err="1" smtClean="0">
                <a:latin typeface="+mj-lt"/>
              </a:rPr>
              <a:t>jawaban</a:t>
            </a:r>
            <a:r>
              <a:rPr lang="en-US" sz="2200" dirty="0" smtClean="0">
                <a:latin typeface="+mj-lt"/>
              </a:rPr>
              <a:t> </a:t>
            </a:r>
            <a:r>
              <a:rPr lang="en-US" sz="2200" dirty="0" err="1" smtClean="0">
                <a:latin typeface="+mj-lt"/>
              </a:rPr>
              <a:t>Ya</a:t>
            </a:r>
            <a:r>
              <a:rPr lang="en-US" sz="2200" dirty="0" smtClean="0">
                <a:latin typeface="+mj-lt"/>
              </a:rPr>
              <a:t> </a:t>
            </a:r>
            <a:r>
              <a:rPr lang="en-US" sz="2200" dirty="0" err="1" smtClean="0">
                <a:latin typeface="+mj-lt"/>
              </a:rPr>
              <a:t>atau</a:t>
            </a:r>
            <a:r>
              <a:rPr lang="en-US" sz="2200" dirty="0" smtClean="0">
                <a:latin typeface="+mj-lt"/>
              </a:rPr>
              <a:t> </a:t>
            </a:r>
            <a:r>
              <a:rPr lang="en-US" sz="2200" dirty="0" err="1" smtClean="0">
                <a:latin typeface="+mj-lt"/>
              </a:rPr>
              <a:t>Tidak</a:t>
            </a:r>
            <a:r>
              <a:rPr lang="en-US" sz="2200" dirty="0" smtClean="0">
                <a:latin typeface="+mj-lt"/>
              </a:rPr>
              <a:t> </a:t>
            </a:r>
            <a:r>
              <a:rPr lang="en-US" sz="2200" dirty="0" err="1" smtClean="0">
                <a:latin typeface="+mj-lt"/>
              </a:rPr>
              <a:t>pada</a:t>
            </a:r>
            <a:r>
              <a:rPr lang="en-US" sz="2200" dirty="0" smtClean="0">
                <a:latin typeface="+mj-lt"/>
              </a:rPr>
              <a:t> </a:t>
            </a:r>
            <a:r>
              <a:rPr lang="en-US" sz="2200" dirty="0" err="1" smtClean="0">
                <a:latin typeface="+mj-lt"/>
              </a:rPr>
              <a:t>kolom</a:t>
            </a:r>
            <a:r>
              <a:rPr lang="en-US" sz="2200" dirty="0" smtClean="0">
                <a:latin typeface="+mj-lt"/>
              </a:rPr>
              <a:t> 8 Form PM-8B </a:t>
            </a:r>
            <a:r>
              <a:rPr lang="en-US" sz="2200" dirty="0" err="1" smtClean="0">
                <a:latin typeface="+mj-lt"/>
              </a:rPr>
              <a:t>sesuai</a:t>
            </a:r>
            <a:r>
              <a:rPr lang="en-US" sz="2200" dirty="0" smtClean="0">
                <a:latin typeface="+mj-lt"/>
              </a:rPr>
              <a:t> </a:t>
            </a:r>
            <a:r>
              <a:rPr lang="en-US" sz="2200" dirty="0" err="1" smtClean="0">
                <a:latin typeface="+mj-lt"/>
              </a:rPr>
              <a:t>penjelasan</a:t>
            </a:r>
            <a:r>
              <a:rPr lang="en-US" sz="2200" dirty="0" smtClean="0">
                <a:latin typeface="+mj-lt"/>
              </a:rPr>
              <a:t> </a:t>
            </a:r>
            <a:r>
              <a:rPr lang="en-US" sz="2200" dirty="0" err="1" smtClean="0">
                <a:latin typeface="+mj-lt"/>
              </a:rPr>
              <a:t>pada</a:t>
            </a:r>
            <a:r>
              <a:rPr lang="en-US" sz="2200" dirty="0" smtClean="0">
                <a:latin typeface="+mj-lt"/>
              </a:rPr>
              <a:t> </a:t>
            </a:r>
            <a:r>
              <a:rPr lang="en-US" sz="2200" dirty="0" err="1" smtClean="0">
                <a:latin typeface="+mj-lt"/>
              </a:rPr>
              <a:t>butir</a:t>
            </a:r>
            <a:r>
              <a:rPr lang="en-US" sz="2200" dirty="0" smtClean="0">
                <a:latin typeface="+mj-lt"/>
              </a:rPr>
              <a:t> c </a:t>
            </a:r>
            <a:r>
              <a:rPr lang="en-US" sz="2200" dirty="0" err="1" smtClean="0">
                <a:latin typeface="+mj-lt"/>
              </a:rPr>
              <a:t>di</a:t>
            </a:r>
            <a:r>
              <a:rPr lang="en-US" sz="2200" dirty="0" smtClean="0">
                <a:latin typeface="+mj-lt"/>
              </a:rPr>
              <a:t> </a:t>
            </a:r>
            <a:r>
              <a:rPr lang="en-US" sz="2200" dirty="0" err="1" smtClean="0">
                <a:latin typeface="+mj-lt"/>
              </a:rPr>
              <a:t>atas</a:t>
            </a:r>
            <a:r>
              <a:rPr lang="en-US" sz="2200" dirty="0" smtClean="0">
                <a:latin typeface="+mj-lt"/>
              </a:rPr>
              <a:t>. </a:t>
            </a:r>
            <a:r>
              <a:rPr lang="en-US" sz="2200" dirty="0" err="1" smtClean="0">
                <a:latin typeface="+mj-lt"/>
              </a:rPr>
              <a:t>Untuk</a:t>
            </a:r>
            <a:r>
              <a:rPr lang="en-US" sz="2200" dirty="0" smtClean="0">
                <a:latin typeface="+mj-lt"/>
              </a:rPr>
              <a:t> </a:t>
            </a:r>
            <a:r>
              <a:rPr lang="en-US" sz="2200" dirty="0" err="1" smtClean="0">
                <a:latin typeface="+mj-lt"/>
              </a:rPr>
              <a:t>kemudian</a:t>
            </a:r>
            <a:r>
              <a:rPr lang="en-US" sz="2200" dirty="0" smtClean="0">
                <a:latin typeface="+mj-lt"/>
              </a:rPr>
              <a:t> </a:t>
            </a:r>
            <a:r>
              <a:rPr lang="en-US" sz="2200" dirty="0" err="1" smtClean="0">
                <a:latin typeface="+mj-lt"/>
              </a:rPr>
              <a:t>dipindahkan</a:t>
            </a:r>
            <a:r>
              <a:rPr lang="en-US" sz="2200" dirty="0" smtClean="0">
                <a:latin typeface="+mj-lt"/>
              </a:rPr>
              <a:t> </a:t>
            </a:r>
            <a:r>
              <a:rPr lang="en-US" sz="2200" dirty="0" err="1" smtClean="0">
                <a:latin typeface="+mj-lt"/>
              </a:rPr>
              <a:t>ke</a:t>
            </a:r>
            <a:r>
              <a:rPr lang="en-US" sz="2200" dirty="0" smtClean="0">
                <a:latin typeface="+mj-lt"/>
              </a:rPr>
              <a:t> </a:t>
            </a:r>
            <a:r>
              <a:rPr lang="en-US" sz="2200" dirty="0" err="1" smtClean="0">
                <a:latin typeface="+mj-lt"/>
              </a:rPr>
              <a:t>kolom</a:t>
            </a:r>
            <a:r>
              <a:rPr lang="en-US" sz="2200" dirty="0" smtClean="0">
                <a:latin typeface="+mj-lt"/>
              </a:rPr>
              <a:t> 3 Form PM-8C</a:t>
            </a:r>
          </a:p>
          <a:p>
            <a:pPr lvl="0"/>
            <a:r>
              <a:rPr lang="en-US" sz="2200" dirty="0" err="1" smtClean="0">
                <a:latin typeface="+mj-lt"/>
              </a:rPr>
              <a:t>Lakukan</a:t>
            </a:r>
            <a:r>
              <a:rPr lang="en-US" sz="2200" dirty="0" smtClean="0">
                <a:latin typeface="+mj-lt"/>
              </a:rPr>
              <a:t> </a:t>
            </a:r>
            <a:r>
              <a:rPr lang="en-US" sz="2200" dirty="0" err="1" smtClean="0">
                <a:latin typeface="+mj-lt"/>
              </a:rPr>
              <a:t>perhitungan</a:t>
            </a:r>
            <a:r>
              <a:rPr lang="en-US" sz="2200" dirty="0" smtClean="0">
                <a:latin typeface="+mj-lt"/>
              </a:rPr>
              <a:t> </a:t>
            </a:r>
            <a:r>
              <a:rPr lang="en-US" sz="2200" dirty="0" err="1" smtClean="0">
                <a:latin typeface="+mj-lt"/>
              </a:rPr>
              <a:t>skor</a:t>
            </a:r>
            <a:r>
              <a:rPr lang="en-US" sz="2200" dirty="0" smtClean="0">
                <a:latin typeface="+mj-lt"/>
              </a:rPr>
              <a:t> </a:t>
            </a:r>
            <a:r>
              <a:rPr lang="en-US" sz="2200" dirty="0" err="1" smtClean="0">
                <a:latin typeface="+mj-lt"/>
              </a:rPr>
              <a:t>sesuai</a:t>
            </a:r>
            <a:r>
              <a:rPr lang="en-US" sz="2200" dirty="0" smtClean="0">
                <a:latin typeface="+mj-lt"/>
              </a:rPr>
              <a:t> </a:t>
            </a:r>
            <a:r>
              <a:rPr lang="en-US" sz="2200" dirty="0" err="1" smtClean="0">
                <a:latin typeface="+mj-lt"/>
              </a:rPr>
              <a:t>jawaban</a:t>
            </a:r>
            <a:r>
              <a:rPr lang="en-US" sz="2200" dirty="0" smtClean="0">
                <a:latin typeface="+mj-lt"/>
              </a:rPr>
              <a:t> </a:t>
            </a:r>
            <a:r>
              <a:rPr lang="en-US" sz="2200" dirty="0" err="1" smtClean="0">
                <a:latin typeface="+mj-lt"/>
              </a:rPr>
              <a:t>dan</a:t>
            </a:r>
            <a:r>
              <a:rPr lang="en-US" sz="2200" dirty="0" smtClean="0">
                <a:latin typeface="+mj-lt"/>
              </a:rPr>
              <a:t> </a:t>
            </a:r>
            <a:r>
              <a:rPr lang="en-US" sz="2200" dirty="0" err="1" smtClean="0">
                <a:latin typeface="+mj-lt"/>
              </a:rPr>
              <a:t>bobot</a:t>
            </a:r>
            <a:r>
              <a:rPr lang="en-US" sz="2200" dirty="0" smtClean="0">
                <a:latin typeface="+mj-lt"/>
              </a:rPr>
              <a:t> yang </a:t>
            </a:r>
            <a:r>
              <a:rPr lang="en-US" sz="2200" dirty="0" err="1" smtClean="0">
                <a:latin typeface="+mj-lt"/>
              </a:rPr>
              <a:t>telah</a:t>
            </a:r>
            <a:r>
              <a:rPr lang="en-US" sz="2200" dirty="0" smtClean="0">
                <a:latin typeface="+mj-lt"/>
              </a:rPr>
              <a:t> </a:t>
            </a:r>
            <a:r>
              <a:rPr lang="en-US" sz="2200" dirty="0" err="1" smtClean="0">
                <a:latin typeface="+mj-lt"/>
              </a:rPr>
              <a:t>ditentukan</a:t>
            </a:r>
            <a:r>
              <a:rPr lang="en-US" sz="2200" dirty="0" smtClean="0">
                <a:latin typeface="+mj-lt"/>
              </a:rPr>
              <a:t> </a:t>
            </a:r>
            <a:r>
              <a:rPr lang="en-US" sz="2200" dirty="0" err="1" smtClean="0">
                <a:latin typeface="+mj-lt"/>
              </a:rPr>
              <a:t>dalam</a:t>
            </a:r>
            <a:r>
              <a:rPr lang="en-US" sz="2200" dirty="0" smtClean="0">
                <a:latin typeface="+mj-lt"/>
              </a:rPr>
              <a:t> Form PM-8C, </a:t>
            </a:r>
            <a:r>
              <a:rPr lang="en-US" sz="2200" dirty="0" err="1" smtClean="0">
                <a:latin typeface="+mj-lt"/>
              </a:rPr>
              <a:t>gunakan</a:t>
            </a:r>
            <a:r>
              <a:rPr lang="en-US" sz="2200" dirty="0" smtClean="0">
                <a:latin typeface="+mj-lt"/>
              </a:rPr>
              <a:t> </a:t>
            </a:r>
            <a:r>
              <a:rPr lang="en-US" sz="2200" dirty="0" err="1" smtClean="0">
                <a:latin typeface="+mj-lt"/>
              </a:rPr>
              <a:t>Jumlah</a:t>
            </a:r>
            <a:r>
              <a:rPr lang="en-US" sz="2200" dirty="0" smtClean="0">
                <a:latin typeface="+mj-lt"/>
              </a:rPr>
              <a:t> </a:t>
            </a:r>
            <a:r>
              <a:rPr lang="en-US" sz="2200" dirty="0" err="1" smtClean="0">
                <a:latin typeface="+mj-lt"/>
              </a:rPr>
              <a:t>Skor</a:t>
            </a:r>
            <a:r>
              <a:rPr lang="en-US" sz="2200" dirty="0" smtClean="0">
                <a:latin typeface="+mj-lt"/>
              </a:rPr>
              <a:t> </a:t>
            </a:r>
            <a:r>
              <a:rPr lang="en-US" sz="2200" dirty="0" err="1" smtClean="0">
                <a:latin typeface="+mj-lt"/>
              </a:rPr>
              <a:t>Maturitas</a:t>
            </a:r>
            <a:r>
              <a:rPr lang="en-US" sz="2200" dirty="0" smtClean="0">
                <a:latin typeface="+mj-lt"/>
              </a:rPr>
              <a:t> SPIP </a:t>
            </a:r>
            <a:r>
              <a:rPr lang="en-US" sz="2200" dirty="0" err="1" smtClean="0">
                <a:latin typeface="+mj-lt"/>
              </a:rPr>
              <a:t>di</a:t>
            </a:r>
            <a:r>
              <a:rPr lang="en-US" sz="2200" dirty="0" smtClean="0">
                <a:latin typeface="+mj-lt"/>
              </a:rPr>
              <a:t> </a:t>
            </a:r>
            <a:r>
              <a:rPr lang="en-US" sz="2200" dirty="0" err="1" smtClean="0">
                <a:latin typeface="+mj-lt"/>
              </a:rPr>
              <a:t>Baris</a:t>
            </a:r>
            <a:r>
              <a:rPr lang="en-US" sz="2200" dirty="0" smtClean="0">
                <a:latin typeface="+mj-lt"/>
              </a:rPr>
              <a:t> B Form </a:t>
            </a:r>
            <a:r>
              <a:rPr lang="en-US" sz="2200" dirty="0" err="1" smtClean="0">
                <a:latin typeface="+mj-lt"/>
              </a:rPr>
              <a:t>tersebut</a:t>
            </a:r>
            <a:r>
              <a:rPr lang="en-US" sz="2200" dirty="0" smtClean="0">
                <a:latin typeface="+mj-lt"/>
              </a:rPr>
              <a:t> </a:t>
            </a:r>
            <a:r>
              <a:rPr lang="en-US" sz="2200" dirty="0" err="1" smtClean="0">
                <a:latin typeface="+mj-lt"/>
              </a:rPr>
              <a:t>sebagai</a:t>
            </a:r>
            <a:r>
              <a:rPr lang="en-US" sz="2200" dirty="0" smtClean="0">
                <a:latin typeface="+mj-lt"/>
              </a:rPr>
              <a:t> </a:t>
            </a:r>
            <a:r>
              <a:rPr lang="en-US" sz="2200" dirty="0" err="1" smtClean="0">
                <a:latin typeface="+mj-lt"/>
              </a:rPr>
              <a:t>nilai</a:t>
            </a:r>
            <a:r>
              <a:rPr lang="en-US" sz="2200" dirty="0" smtClean="0">
                <a:latin typeface="+mj-lt"/>
              </a:rPr>
              <a:t> </a:t>
            </a:r>
            <a:r>
              <a:rPr lang="en-US" sz="2200" dirty="0" err="1" smtClean="0">
                <a:latin typeface="+mj-lt"/>
              </a:rPr>
              <a:t>atau</a:t>
            </a:r>
            <a:r>
              <a:rPr lang="en-US" sz="2200" dirty="0" smtClean="0">
                <a:latin typeface="+mj-lt"/>
              </a:rPr>
              <a:t> </a:t>
            </a:r>
            <a:r>
              <a:rPr lang="en-US" sz="2200" dirty="0" err="1" smtClean="0">
                <a:latin typeface="+mj-lt"/>
              </a:rPr>
              <a:t>skor</a:t>
            </a:r>
            <a:r>
              <a:rPr lang="en-US" sz="2200" dirty="0" smtClean="0">
                <a:latin typeface="+mj-lt"/>
              </a:rPr>
              <a:t> </a:t>
            </a:r>
            <a:r>
              <a:rPr lang="en-US" sz="2200" dirty="0" err="1" smtClean="0">
                <a:latin typeface="+mj-lt"/>
              </a:rPr>
              <a:t>maturitas</a:t>
            </a:r>
            <a:r>
              <a:rPr lang="en-US" sz="2200" dirty="0" smtClean="0">
                <a:latin typeface="+mj-lt"/>
              </a:rPr>
              <a:t> </a:t>
            </a:r>
            <a:r>
              <a:rPr lang="en-US" sz="2200" dirty="0" err="1" smtClean="0">
                <a:latin typeface="+mj-lt"/>
              </a:rPr>
              <a:t>dengan</a:t>
            </a:r>
            <a:r>
              <a:rPr lang="en-US" sz="2200" dirty="0" smtClean="0">
                <a:latin typeface="+mj-lt"/>
              </a:rPr>
              <a:t> </a:t>
            </a:r>
            <a:r>
              <a:rPr lang="en-US" sz="2200" dirty="0" err="1" smtClean="0">
                <a:latin typeface="+mj-lt"/>
              </a:rPr>
              <a:t>sebutan</a:t>
            </a:r>
            <a:r>
              <a:rPr lang="en-US" sz="2200" dirty="0" smtClean="0">
                <a:latin typeface="+mj-lt"/>
              </a:rPr>
              <a:t> </a:t>
            </a:r>
            <a:r>
              <a:rPr lang="en-US" sz="2200" dirty="0" err="1" smtClean="0">
                <a:latin typeface="+mj-lt"/>
              </a:rPr>
              <a:t>tingkat</a:t>
            </a:r>
            <a:r>
              <a:rPr lang="en-US" sz="2200" dirty="0" smtClean="0">
                <a:latin typeface="+mj-lt"/>
              </a:rPr>
              <a:t> </a:t>
            </a:r>
            <a:r>
              <a:rPr lang="en-US" sz="2200" dirty="0" err="1" smtClean="0">
                <a:latin typeface="+mj-lt"/>
              </a:rPr>
              <a:t>maturitas</a:t>
            </a:r>
            <a:r>
              <a:rPr lang="en-US" sz="2200" dirty="0" smtClean="0">
                <a:latin typeface="+mj-lt"/>
              </a:rPr>
              <a:t> </a:t>
            </a:r>
            <a:r>
              <a:rPr lang="en-US" sz="2200" dirty="0" err="1" smtClean="0">
                <a:latin typeface="+mj-lt"/>
              </a:rPr>
              <a:t>dalam</a:t>
            </a:r>
            <a:r>
              <a:rPr lang="en-US" sz="2200" dirty="0" smtClean="0">
                <a:latin typeface="+mj-lt"/>
              </a:rPr>
              <a:t> </a:t>
            </a:r>
            <a:r>
              <a:rPr lang="en-US" sz="2200" dirty="0" err="1" smtClean="0">
                <a:latin typeface="+mj-lt"/>
              </a:rPr>
              <a:t>Baris</a:t>
            </a:r>
            <a:r>
              <a:rPr lang="en-US" sz="2200" dirty="0" smtClean="0">
                <a:latin typeface="+mj-lt"/>
              </a:rPr>
              <a:t> C;</a:t>
            </a:r>
            <a:endParaRPr lang="en-US" sz="2200" dirty="0">
              <a:latin typeface="+mj-lt"/>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r>
              <a:rPr lang="en-US" sz="3600" b="1" dirty="0" smtClean="0">
                <a:solidFill>
                  <a:schemeClr val="tx1"/>
                </a:solidFill>
              </a:rPr>
              <a:t>C.</a:t>
            </a:r>
            <a:r>
              <a:rPr lang="en-US" sz="3600" dirty="0" smtClean="0">
                <a:solidFill>
                  <a:schemeClr val="tx1"/>
                </a:solidFill>
              </a:rPr>
              <a:t> </a:t>
            </a:r>
            <a:r>
              <a:rPr lang="en-US" sz="3600" b="1" dirty="0" smtClean="0">
                <a:solidFill>
                  <a:schemeClr val="tx1"/>
                </a:solidFill>
              </a:rPr>
              <a:t>PENYUSUNAN LAPORAN PENILAIAN</a:t>
            </a:r>
            <a:endParaRPr lang="en-US" sz="3600" b="1" dirty="0">
              <a:solidFill>
                <a:schemeClr val="tx1"/>
              </a:solidFill>
            </a:endParaRPr>
          </a:p>
        </p:txBody>
      </p:sp>
      <p:sp>
        <p:nvSpPr>
          <p:cNvPr id="3" name="Content Placeholder 2"/>
          <p:cNvSpPr>
            <a:spLocks noGrp="1"/>
          </p:cNvSpPr>
          <p:nvPr>
            <p:ph sz="quarter" idx="1"/>
          </p:nvPr>
        </p:nvSpPr>
        <p:spPr>
          <a:xfrm>
            <a:off x="495300" y="1628800"/>
            <a:ext cx="8153400" cy="4495800"/>
          </a:xfrm>
          <a:ln>
            <a:solidFill>
              <a:schemeClr val="tx1"/>
            </a:solidFill>
            <a:prstDash val="sysDash"/>
          </a:ln>
        </p:spPr>
        <p:txBody>
          <a:bodyPr/>
          <a:lstStyle/>
          <a:p>
            <a:pPr lvl="0"/>
            <a:r>
              <a:rPr lang="en-US" sz="2400" dirty="0" err="1" smtClean="0">
                <a:latin typeface="+mj-lt"/>
              </a:rPr>
              <a:t>Tentukan</a:t>
            </a:r>
            <a:r>
              <a:rPr lang="en-US" sz="2400" dirty="0" smtClean="0">
                <a:latin typeface="+mj-lt"/>
              </a:rPr>
              <a:t> </a:t>
            </a:r>
            <a:r>
              <a:rPr lang="en-US" sz="2400" i="1" dirty="0" smtClean="0">
                <a:latin typeface="+mj-lt"/>
              </a:rPr>
              <a:t>area of improvement</a:t>
            </a:r>
            <a:r>
              <a:rPr lang="en-US" sz="2400" dirty="0" smtClean="0">
                <a:latin typeface="+mj-lt"/>
              </a:rPr>
              <a:t>  </a:t>
            </a:r>
            <a:r>
              <a:rPr lang="en-US" sz="2400" dirty="0" err="1" smtClean="0">
                <a:latin typeface="+mj-lt"/>
              </a:rPr>
              <a:t>atas</a:t>
            </a:r>
            <a:r>
              <a:rPr lang="en-US" sz="2400" dirty="0" smtClean="0">
                <a:latin typeface="+mj-lt"/>
              </a:rPr>
              <a:t> </a:t>
            </a:r>
            <a:r>
              <a:rPr lang="en-US" sz="2400" dirty="0" err="1" smtClean="0">
                <a:latin typeface="+mj-lt"/>
              </a:rPr>
              <a:t>tiap</a:t>
            </a:r>
            <a:r>
              <a:rPr lang="en-US" sz="2400" dirty="0" smtClean="0">
                <a:latin typeface="+mj-lt"/>
              </a:rPr>
              <a:t> </a:t>
            </a:r>
            <a:r>
              <a:rPr lang="en-US" sz="2400" dirty="0" err="1" smtClean="0">
                <a:latin typeface="+mj-lt"/>
              </a:rPr>
              <a:t>fokus</a:t>
            </a:r>
            <a:r>
              <a:rPr lang="en-US" sz="2400" dirty="0" smtClean="0">
                <a:latin typeface="+mj-lt"/>
              </a:rPr>
              <a:t> </a:t>
            </a:r>
            <a:r>
              <a:rPr lang="en-US" sz="2400" dirty="0" err="1" smtClean="0">
                <a:latin typeface="+mj-lt"/>
              </a:rPr>
              <a:t>penilaian</a:t>
            </a:r>
            <a:r>
              <a:rPr lang="en-US" sz="2400" dirty="0" smtClean="0">
                <a:latin typeface="+mj-lt"/>
              </a:rPr>
              <a:t> </a:t>
            </a:r>
            <a:r>
              <a:rPr lang="en-US" sz="2400" dirty="0" err="1" smtClean="0">
                <a:latin typeface="+mj-lt"/>
              </a:rPr>
              <a:t>untuk</a:t>
            </a:r>
            <a:r>
              <a:rPr lang="en-US" sz="2400" dirty="0" smtClean="0">
                <a:latin typeface="+mj-lt"/>
              </a:rPr>
              <a:t> </a:t>
            </a:r>
            <a:r>
              <a:rPr lang="en-US" sz="2400" dirty="0" err="1" smtClean="0">
                <a:latin typeface="+mj-lt"/>
              </a:rPr>
              <a:t>meningkatkan</a:t>
            </a:r>
            <a:r>
              <a:rPr lang="en-US" sz="2400" dirty="0" smtClean="0">
                <a:latin typeface="+mj-lt"/>
              </a:rPr>
              <a:t> level </a:t>
            </a:r>
            <a:r>
              <a:rPr lang="en-US" sz="2400" dirty="0" err="1" smtClean="0">
                <a:latin typeface="+mj-lt"/>
              </a:rPr>
              <a:t>maturitas</a:t>
            </a:r>
            <a:r>
              <a:rPr lang="en-US" sz="2400" dirty="0" smtClean="0">
                <a:latin typeface="+mj-lt"/>
              </a:rPr>
              <a:t> </a:t>
            </a:r>
            <a:r>
              <a:rPr lang="en-US" sz="2400" dirty="0" err="1" smtClean="0">
                <a:latin typeface="+mj-lt"/>
              </a:rPr>
              <a:t>penerapan</a:t>
            </a:r>
            <a:r>
              <a:rPr lang="en-US" sz="2400" dirty="0" smtClean="0">
                <a:latin typeface="+mj-lt"/>
              </a:rPr>
              <a:t> SPIP;</a:t>
            </a:r>
          </a:p>
          <a:p>
            <a:pPr lvl="0"/>
            <a:r>
              <a:rPr lang="en-US" sz="2400" dirty="0" err="1" smtClean="0">
                <a:latin typeface="+mj-lt"/>
              </a:rPr>
              <a:t>Susun</a:t>
            </a:r>
            <a:r>
              <a:rPr lang="en-US" sz="2400" dirty="0" smtClean="0">
                <a:latin typeface="+mj-lt"/>
              </a:rPr>
              <a:t> </a:t>
            </a:r>
            <a:r>
              <a:rPr lang="en-US" sz="2400" dirty="0" err="1" smtClean="0">
                <a:latin typeface="+mj-lt"/>
              </a:rPr>
              <a:t>rekomendasi</a:t>
            </a:r>
            <a:r>
              <a:rPr lang="en-US" sz="2400" dirty="0" smtClean="0">
                <a:latin typeface="+mj-lt"/>
              </a:rPr>
              <a:t> </a:t>
            </a:r>
            <a:r>
              <a:rPr lang="en-US" sz="2400" dirty="0" err="1" smtClean="0">
                <a:latin typeface="+mj-lt"/>
              </a:rPr>
              <a:t>bagi</a:t>
            </a:r>
            <a:r>
              <a:rPr lang="en-US" sz="2400" dirty="0" smtClean="0">
                <a:latin typeface="+mj-lt"/>
              </a:rPr>
              <a:t> </a:t>
            </a:r>
            <a:r>
              <a:rPr lang="en-US" sz="2400" dirty="0" err="1" smtClean="0">
                <a:latin typeface="+mj-lt"/>
              </a:rPr>
              <a:t>manajemen</a:t>
            </a:r>
            <a:r>
              <a:rPr lang="en-US" sz="2400" dirty="0" smtClean="0">
                <a:latin typeface="+mj-lt"/>
              </a:rPr>
              <a:t> </a:t>
            </a:r>
            <a:r>
              <a:rPr lang="en-US" sz="2400" dirty="0" err="1" smtClean="0">
                <a:latin typeface="+mj-lt"/>
              </a:rPr>
              <a:t>untuk</a:t>
            </a:r>
            <a:r>
              <a:rPr lang="en-US" sz="2400" dirty="0" smtClean="0">
                <a:latin typeface="+mj-lt"/>
              </a:rPr>
              <a:t> </a:t>
            </a:r>
            <a:r>
              <a:rPr lang="en-US" sz="2400" dirty="0" err="1" smtClean="0">
                <a:latin typeface="+mj-lt"/>
              </a:rPr>
              <a:t>meningkatkan</a:t>
            </a:r>
            <a:r>
              <a:rPr lang="en-US" sz="2400" dirty="0" smtClean="0">
                <a:latin typeface="+mj-lt"/>
              </a:rPr>
              <a:t> level </a:t>
            </a:r>
            <a:r>
              <a:rPr lang="en-US" sz="2400" dirty="0" err="1" smtClean="0">
                <a:latin typeface="+mj-lt"/>
              </a:rPr>
              <a:t>maturitas</a:t>
            </a:r>
            <a:r>
              <a:rPr lang="en-US" sz="2400" dirty="0" smtClean="0">
                <a:latin typeface="+mj-lt"/>
              </a:rPr>
              <a:t> </a:t>
            </a:r>
            <a:r>
              <a:rPr lang="en-US" sz="2400" dirty="0" err="1" smtClean="0">
                <a:latin typeface="+mj-lt"/>
              </a:rPr>
              <a:t>penerapan</a:t>
            </a:r>
            <a:r>
              <a:rPr lang="en-US" sz="2400" dirty="0" smtClean="0">
                <a:latin typeface="+mj-lt"/>
              </a:rPr>
              <a:t> SPIP, </a:t>
            </a:r>
            <a:r>
              <a:rPr lang="en-US" sz="2400" dirty="0" err="1" smtClean="0">
                <a:latin typeface="+mj-lt"/>
              </a:rPr>
              <a:t>mulai</a:t>
            </a:r>
            <a:r>
              <a:rPr lang="en-US" sz="2400" dirty="0" smtClean="0">
                <a:latin typeface="+mj-lt"/>
              </a:rPr>
              <a:t> </a:t>
            </a:r>
            <a:r>
              <a:rPr lang="en-US" sz="2400" dirty="0" err="1" smtClean="0">
                <a:latin typeface="+mj-lt"/>
              </a:rPr>
              <a:t>dari</a:t>
            </a:r>
            <a:r>
              <a:rPr lang="en-US" sz="2400" dirty="0" smtClean="0">
                <a:latin typeface="+mj-lt"/>
              </a:rPr>
              <a:t> </a:t>
            </a:r>
            <a:r>
              <a:rPr lang="en-US" sz="2400" dirty="0" err="1" smtClean="0">
                <a:latin typeface="+mj-lt"/>
              </a:rPr>
              <a:t>satu</a:t>
            </a:r>
            <a:r>
              <a:rPr lang="en-US" sz="2400" dirty="0" smtClean="0">
                <a:latin typeface="+mj-lt"/>
              </a:rPr>
              <a:t> level </a:t>
            </a:r>
            <a:r>
              <a:rPr lang="en-US" sz="2400" dirty="0" err="1" smtClean="0">
                <a:latin typeface="+mj-lt"/>
              </a:rPr>
              <a:t>di</a:t>
            </a:r>
            <a:r>
              <a:rPr lang="en-US" sz="2400" dirty="0" smtClean="0">
                <a:latin typeface="+mj-lt"/>
              </a:rPr>
              <a:t> </a:t>
            </a:r>
            <a:r>
              <a:rPr lang="en-US" sz="2400" dirty="0" err="1" smtClean="0">
                <a:latin typeface="+mj-lt"/>
              </a:rPr>
              <a:t>atasnya</a:t>
            </a:r>
            <a:r>
              <a:rPr lang="en-US" sz="2400" dirty="0" smtClean="0">
                <a:latin typeface="+mj-lt"/>
              </a:rPr>
              <a:t> </a:t>
            </a:r>
            <a:r>
              <a:rPr lang="en-US" sz="2400" dirty="0" err="1" smtClean="0">
                <a:latin typeface="+mj-lt"/>
              </a:rPr>
              <a:t>hingga</a:t>
            </a:r>
            <a:r>
              <a:rPr lang="en-US" sz="2400" dirty="0" smtClean="0">
                <a:latin typeface="+mj-lt"/>
              </a:rPr>
              <a:t> level optimum;</a:t>
            </a:r>
          </a:p>
          <a:p>
            <a:pPr lvl="0"/>
            <a:r>
              <a:rPr lang="en-US" sz="2400" dirty="0" err="1" smtClean="0">
                <a:latin typeface="+mj-lt"/>
              </a:rPr>
              <a:t>Buatkan</a:t>
            </a:r>
            <a:r>
              <a:rPr lang="en-US" sz="2400" dirty="0" smtClean="0">
                <a:latin typeface="+mj-lt"/>
              </a:rPr>
              <a:t> </a:t>
            </a:r>
            <a:r>
              <a:rPr lang="en-US" sz="2400" dirty="0" err="1" smtClean="0">
                <a:latin typeface="+mj-lt"/>
              </a:rPr>
              <a:t>konsep</a:t>
            </a:r>
            <a:r>
              <a:rPr lang="en-US" sz="2400" dirty="0" smtClean="0">
                <a:latin typeface="+mj-lt"/>
              </a:rPr>
              <a:t> </a:t>
            </a:r>
            <a:r>
              <a:rPr lang="en-US" sz="2400" dirty="0" err="1" smtClean="0">
                <a:latin typeface="+mj-lt"/>
              </a:rPr>
              <a:t>Laporan</a:t>
            </a:r>
            <a:r>
              <a:rPr lang="en-US" sz="2400" dirty="0" smtClean="0">
                <a:latin typeface="+mj-lt"/>
              </a:rPr>
              <a:t> </a:t>
            </a:r>
            <a:r>
              <a:rPr lang="en-US" sz="2400" dirty="0" err="1" smtClean="0">
                <a:latin typeface="+mj-lt"/>
              </a:rPr>
              <a:t>Hasil</a:t>
            </a:r>
            <a:r>
              <a:rPr lang="en-US" sz="2400" dirty="0" smtClean="0">
                <a:latin typeface="+mj-lt"/>
              </a:rPr>
              <a:t> </a:t>
            </a:r>
            <a:r>
              <a:rPr lang="en-US" sz="2400" dirty="0" err="1" smtClean="0">
                <a:latin typeface="+mj-lt"/>
              </a:rPr>
              <a:t>Penilaian</a:t>
            </a:r>
            <a:r>
              <a:rPr lang="en-US" sz="2400" dirty="0" smtClean="0">
                <a:latin typeface="+mj-lt"/>
              </a:rPr>
              <a:t> Tingkat </a:t>
            </a:r>
            <a:r>
              <a:rPr lang="en-US" sz="2400" dirty="0" err="1" smtClean="0">
                <a:latin typeface="+mj-lt"/>
              </a:rPr>
              <a:t>Maturitas</a:t>
            </a:r>
            <a:r>
              <a:rPr lang="en-US" sz="2400" dirty="0" smtClean="0">
                <a:latin typeface="+mj-lt"/>
              </a:rPr>
              <a:t> SPIP K/L/</a:t>
            </a:r>
            <a:r>
              <a:rPr lang="en-US" sz="2400" dirty="0" err="1" smtClean="0">
                <a:latin typeface="+mj-lt"/>
              </a:rPr>
              <a:t>Pemda</a:t>
            </a:r>
            <a:r>
              <a:rPr lang="en-US" sz="2400" dirty="0" smtClean="0">
                <a:latin typeface="+mj-lt"/>
              </a:rPr>
              <a:t> (</a:t>
            </a:r>
            <a:r>
              <a:rPr lang="en-US" sz="2400" dirty="0" err="1" smtClean="0">
                <a:latin typeface="+mj-lt"/>
              </a:rPr>
              <a:t>bentuk</a:t>
            </a:r>
            <a:r>
              <a:rPr lang="en-US" sz="2400" dirty="0" smtClean="0">
                <a:latin typeface="+mj-lt"/>
              </a:rPr>
              <a:t> </a:t>
            </a:r>
            <a:r>
              <a:rPr lang="en-US" sz="2400" dirty="0" err="1" smtClean="0">
                <a:latin typeface="+mj-lt"/>
              </a:rPr>
              <a:t>laporan</a:t>
            </a:r>
            <a:r>
              <a:rPr lang="en-US" sz="2400" dirty="0" smtClean="0">
                <a:latin typeface="+mj-lt"/>
              </a:rPr>
              <a:t> </a:t>
            </a:r>
            <a:r>
              <a:rPr lang="en-US" sz="2400" dirty="0" err="1" smtClean="0">
                <a:latin typeface="+mj-lt"/>
              </a:rPr>
              <a:t>lihat</a:t>
            </a:r>
            <a:r>
              <a:rPr lang="en-US" sz="2400" dirty="0" smtClean="0">
                <a:latin typeface="+mj-lt"/>
              </a:rPr>
              <a:t> </a:t>
            </a:r>
            <a:r>
              <a:rPr lang="en-US" sz="2400" dirty="0" err="1" smtClean="0">
                <a:latin typeface="+mj-lt"/>
              </a:rPr>
              <a:t>lampiran</a:t>
            </a:r>
            <a:r>
              <a:rPr lang="en-US" sz="2400" dirty="0" smtClean="0">
                <a:latin typeface="+mj-lt"/>
              </a:rPr>
              <a:t> 9);</a:t>
            </a:r>
          </a:p>
          <a:p>
            <a:pPr lvl="0"/>
            <a:r>
              <a:rPr lang="en-US" sz="2400" dirty="0" err="1" smtClean="0">
                <a:latin typeface="+mj-lt"/>
              </a:rPr>
              <a:t>Lakukan</a:t>
            </a:r>
            <a:r>
              <a:rPr lang="en-US" sz="2400" dirty="0" smtClean="0">
                <a:latin typeface="+mj-lt"/>
              </a:rPr>
              <a:t> </a:t>
            </a:r>
            <a:r>
              <a:rPr lang="en-US" sz="2400" dirty="0" err="1" smtClean="0">
                <a:latin typeface="+mj-lt"/>
              </a:rPr>
              <a:t>pembahasan</a:t>
            </a:r>
            <a:r>
              <a:rPr lang="en-US" sz="2400" dirty="0" smtClean="0">
                <a:latin typeface="+mj-lt"/>
              </a:rPr>
              <a:t> </a:t>
            </a:r>
            <a:r>
              <a:rPr lang="en-US" sz="2400" dirty="0" err="1" smtClean="0">
                <a:latin typeface="+mj-lt"/>
              </a:rPr>
              <a:t>konsep</a:t>
            </a:r>
            <a:r>
              <a:rPr lang="en-US" sz="2400" dirty="0" smtClean="0">
                <a:latin typeface="+mj-lt"/>
              </a:rPr>
              <a:t> </a:t>
            </a:r>
            <a:r>
              <a:rPr lang="en-US" sz="2400" dirty="0" err="1" smtClean="0">
                <a:latin typeface="+mj-lt"/>
              </a:rPr>
              <a:t>laporan</a:t>
            </a:r>
            <a:r>
              <a:rPr lang="en-US" sz="2400" dirty="0" smtClean="0">
                <a:latin typeface="+mj-lt"/>
              </a:rPr>
              <a:t> </a:t>
            </a:r>
            <a:r>
              <a:rPr lang="en-US" sz="2400" dirty="0" err="1" smtClean="0">
                <a:latin typeface="+mj-lt"/>
              </a:rPr>
              <a:t>dengan</a:t>
            </a:r>
            <a:r>
              <a:rPr lang="en-US" sz="2400" dirty="0" smtClean="0">
                <a:latin typeface="+mj-lt"/>
              </a:rPr>
              <a:t> </a:t>
            </a:r>
            <a:r>
              <a:rPr lang="en-US" sz="2400" dirty="0" err="1" smtClean="0">
                <a:latin typeface="+mj-lt"/>
              </a:rPr>
              <a:t>pihak</a:t>
            </a:r>
            <a:r>
              <a:rPr lang="en-US" sz="2400" dirty="0" smtClean="0">
                <a:latin typeface="+mj-lt"/>
              </a:rPr>
              <a:t> K/L/</a:t>
            </a:r>
            <a:r>
              <a:rPr lang="en-US" sz="2400" dirty="0" err="1" smtClean="0">
                <a:latin typeface="+mj-lt"/>
              </a:rPr>
              <a:t>Pemda</a:t>
            </a:r>
            <a:r>
              <a:rPr lang="en-US" sz="2400" dirty="0" smtClean="0">
                <a:latin typeface="+mj-lt"/>
              </a:rPr>
              <a:t> </a:t>
            </a:r>
            <a:r>
              <a:rPr lang="en-US" sz="2400" dirty="0" err="1" smtClean="0">
                <a:latin typeface="+mj-lt"/>
              </a:rPr>
              <a:t>dan</a:t>
            </a:r>
            <a:r>
              <a:rPr lang="en-US" sz="2400" dirty="0" smtClean="0">
                <a:latin typeface="+mj-lt"/>
              </a:rPr>
              <a:t> </a:t>
            </a:r>
            <a:r>
              <a:rPr lang="en-US" sz="2400" dirty="0" err="1" smtClean="0">
                <a:latin typeface="+mj-lt"/>
              </a:rPr>
              <a:t>buatkan</a:t>
            </a:r>
            <a:r>
              <a:rPr lang="en-US" sz="2400" dirty="0" smtClean="0">
                <a:latin typeface="+mj-lt"/>
              </a:rPr>
              <a:t> </a:t>
            </a:r>
            <a:r>
              <a:rPr lang="en-US" sz="2400" dirty="0" err="1" smtClean="0">
                <a:latin typeface="+mj-lt"/>
              </a:rPr>
              <a:t>berita</a:t>
            </a:r>
            <a:r>
              <a:rPr lang="en-US" sz="2400" dirty="0" smtClean="0">
                <a:latin typeface="+mj-lt"/>
              </a:rPr>
              <a:t> </a:t>
            </a:r>
            <a:r>
              <a:rPr lang="en-US" sz="2400" dirty="0" err="1" smtClean="0">
                <a:latin typeface="+mj-lt"/>
              </a:rPr>
              <a:t>acara</a:t>
            </a:r>
            <a:r>
              <a:rPr lang="en-US" sz="2400" dirty="0" smtClean="0">
                <a:latin typeface="+mj-lt"/>
              </a:rPr>
              <a:t> </a:t>
            </a:r>
            <a:r>
              <a:rPr lang="en-US" sz="2400" dirty="0" err="1" smtClean="0">
                <a:latin typeface="+mj-lt"/>
              </a:rPr>
              <a:t>hasil</a:t>
            </a:r>
            <a:r>
              <a:rPr lang="en-US" sz="2400" dirty="0" smtClean="0">
                <a:latin typeface="+mj-lt"/>
              </a:rPr>
              <a:t> </a:t>
            </a:r>
            <a:r>
              <a:rPr lang="en-US" sz="2400" dirty="0" err="1" smtClean="0">
                <a:latin typeface="+mj-lt"/>
              </a:rPr>
              <a:t>pembahasan</a:t>
            </a:r>
            <a:r>
              <a:rPr lang="en-US" sz="2400" dirty="0" smtClean="0">
                <a:latin typeface="+mj-lt"/>
              </a:rPr>
              <a:t>;</a:t>
            </a:r>
          </a:p>
          <a:p>
            <a:r>
              <a:rPr lang="en-US" sz="2400" dirty="0" err="1" smtClean="0">
                <a:latin typeface="+mj-lt"/>
              </a:rPr>
              <a:t>Buatkan</a:t>
            </a:r>
            <a:r>
              <a:rPr lang="en-US" sz="2400" dirty="0" smtClean="0">
                <a:latin typeface="+mj-lt"/>
              </a:rPr>
              <a:t> </a:t>
            </a:r>
            <a:r>
              <a:rPr lang="en-US" sz="2400" dirty="0" err="1" smtClean="0">
                <a:latin typeface="+mj-lt"/>
              </a:rPr>
              <a:t>Laporan</a:t>
            </a:r>
            <a:r>
              <a:rPr lang="en-US" sz="2400" dirty="0" smtClean="0">
                <a:latin typeface="+mj-lt"/>
              </a:rPr>
              <a:t> </a:t>
            </a:r>
            <a:r>
              <a:rPr lang="en-US" sz="2400" dirty="0" err="1" smtClean="0">
                <a:latin typeface="+mj-lt"/>
              </a:rPr>
              <a:t>Hasil</a:t>
            </a:r>
            <a:r>
              <a:rPr lang="en-US" sz="2400" dirty="0" smtClean="0">
                <a:latin typeface="+mj-lt"/>
              </a:rPr>
              <a:t> </a:t>
            </a:r>
            <a:r>
              <a:rPr lang="en-US" sz="2400" dirty="0" err="1" smtClean="0">
                <a:latin typeface="+mj-lt"/>
              </a:rPr>
              <a:t>Penilaian</a:t>
            </a:r>
            <a:r>
              <a:rPr lang="en-US" sz="2400" dirty="0" smtClean="0">
                <a:latin typeface="+mj-lt"/>
              </a:rPr>
              <a:t> Tingkat </a:t>
            </a:r>
            <a:r>
              <a:rPr lang="en-US" sz="2400" dirty="0" err="1" smtClean="0">
                <a:latin typeface="+mj-lt"/>
              </a:rPr>
              <a:t>Maturitas</a:t>
            </a:r>
            <a:r>
              <a:rPr lang="en-US" sz="2400" dirty="0" smtClean="0">
                <a:latin typeface="+mj-lt"/>
              </a:rPr>
              <a:t> SPIP K/L/</a:t>
            </a:r>
            <a:r>
              <a:rPr lang="en-US" sz="2400" dirty="0" err="1" smtClean="0">
                <a:latin typeface="+mj-lt"/>
              </a:rPr>
              <a:t>Pemda</a:t>
            </a:r>
            <a:r>
              <a:rPr lang="en-US" sz="2400" dirty="0" smtClean="0">
                <a:latin typeface="+mj-lt"/>
              </a:rPr>
              <a:t>.</a:t>
            </a:r>
            <a:endParaRPr lang="en-US" sz="24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80928"/>
            <a:ext cx="8153400" cy="990600"/>
          </a:xfrm>
        </p:spPr>
        <p:txBody>
          <a:bodyPr/>
          <a:lstStyle/>
          <a:p>
            <a:pPr algn="ctr"/>
            <a:r>
              <a:rPr lang="id-ID" b="1" dirty="0" smtClean="0">
                <a:solidFill>
                  <a:schemeClr val="tx1"/>
                </a:solidFill>
                <a:latin typeface="Arial" panose="020B0604020202020204" pitchFamily="34" charset="0"/>
                <a:cs typeface="Arial" panose="020B0604020202020204" pitchFamily="34" charset="0"/>
              </a:rPr>
              <a:t>BAB I </a:t>
            </a:r>
            <a:r>
              <a:rPr lang="en-GB" b="1" dirty="0" smtClean="0">
                <a:solidFill>
                  <a:schemeClr val="tx1"/>
                </a:solidFill>
                <a:latin typeface="Arial" panose="020B0604020202020204" pitchFamily="34" charset="0"/>
                <a:cs typeface="Arial" panose="020B0604020202020204" pitchFamily="34" charset="0"/>
              </a:rPr>
              <a:t/>
            </a:r>
            <a:br>
              <a:rPr lang="en-GB" b="1" dirty="0" smtClean="0">
                <a:solidFill>
                  <a:schemeClr val="tx1"/>
                </a:solidFill>
                <a:latin typeface="Arial" panose="020B0604020202020204" pitchFamily="34" charset="0"/>
                <a:cs typeface="Arial" panose="020B0604020202020204" pitchFamily="34" charset="0"/>
              </a:rPr>
            </a:br>
            <a:r>
              <a:rPr lang="id-ID" b="1" dirty="0" smtClean="0">
                <a:solidFill>
                  <a:schemeClr val="tx1"/>
                </a:solidFill>
                <a:latin typeface="Arial" panose="020B0604020202020204" pitchFamily="34" charset="0"/>
                <a:cs typeface="Arial" panose="020B0604020202020204" pitchFamily="34" charset="0"/>
              </a:rPr>
              <a:t>PENDAHULUAN</a:t>
            </a:r>
            <a:endParaRPr lang="id-ID"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4282" y="228600"/>
            <a:ext cx="8929718" cy="990600"/>
          </a:xfrm>
        </p:spPr>
        <p:txBody>
          <a:bodyPr/>
          <a:lstStyle/>
          <a:p>
            <a:r>
              <a:rPr lang="en-US" sz="3200" b="1" dirty="0" smtClean="0">
                <a:solidFill>
                  <a:schemeClr val="tx1"/>
                </a:solidFill>
              </a:rPr>
              <a:t>ALUR DOKUMEN</a:t>
            </a:r>
            <a:endParaRPr lang="en-US" sz="3200" b="1" dirty="0">
              <a:solidFill>
                <a:schemeClr val="tx1"/>
              </a:solidFill>
            </a:endParaRPr>
          </a:p>
        </p:txBody>
      </p:sp>
      <p:pic>
        <p:nvPicPr>
          <p:cNvPr id="4099" name="Picture 3"/>
          <p:cNvPicPr>
            <a:picLocks noChangeAspect="1" noChangeArrowheads="1"/>
          </p:cNvPicPr>
          <p:nvPr/>
        </p:nvPicPr>
        <p:blipFill>
          <a:blip r:embed="rId2" cstate="print"/>
          <a:srcRect/>
          <a:stretch>
            <a:fillRect/>
          </a:stretch>
        </p:blipFill>
        <p:spPr bwMode="auto">
          <a:xfrm>
            <a:off x="642910" y="1380366"/>
            <a:ext cx="7929618" cy="4834716"/>
          </a:xfrm>
          <a:prstGeom prst="rect">
            <a:avLst/>
          </a:prstGeom>
          <a:noFill/>
          <a:ln w="9525">
            <a:noFill/>
            <a:miter lim="800000"/>
            <a:headEnd/>
            <a:tailEnd/>
          </a:ln>
          <a:effectLst/>
        </p:spPr>
      </p:pic>
      <p:graphicFrame>
        <p:nvGraphicFramePr>
          <p:cNvPr id="6" name="Table 5"/>
          <p:cNvGraphicFramePr>
            <a:graphicFrameLocks noGrp="1"/>
          </p:cNvGraphicFramePr>
          <p:nvPr/>
        </p:nvGraphicFramePr>
        <p:xfrm>
          <a:off x="214282" y="4214818"/>
          <a:ext cx="4071965" cy="1844040"/>
        </p:xfrm>
        <a:graphic>
          <a:graphicData uri="http://schemas.openxmlformats.org/drawingml/2006/table">
            <a:tbl>
              <a:tblPr/>
              <a:tblGrid>
                <a:gridCol w="642942">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gridCol w="3266463">
                  <a:extLst>
                    <a:ext uri="{9D8B030D-6E8A-4147-A177-3AD203B41FA5}">
                      <a16:colId xmlns:a16="http://schemas.microsoft.com/office/drawing/2014/main" val="20002"/>
                    </a:ext>
                  </a:extLst>
                </a:gridCol>
              </a:tblGrid>
              <a:tr h="0">
                <a:tc>
                  <a:txBody>
                    <a:bodyPr/>
                    <a:lstStyle/>
                    <a:p>
                      <a:pPr marL="0" marR="0">
                        <a:spcBef>
                          <a:spcPts val="0"/>
                        </a:spcBef>
                        <a:spcAft>
                          <a:spcPts val="300"/>
                        </a:spcAft>
                      </a:pPr>
                      <a:r>
                        <a:rPr lang="en-US" sz="1100" kern="1400" dirty="0" smtClean="0">
                          <a:solidFill>
                            <a:srgbClr val="000000"/>
                          </a:solidFill>
                          <a:latin typeface="+mj-lt"/>
                          <a:ea typeface="Times New Roman"/>
                          <a:cs typeface="Times New Roman"/>
                        </a:rPr>
                        <a:t>Form</a:t>
                      </a:r>
                      <a:r>
                        <a:rPr lang="id-ID" sz="1100" kern="1400" dirty="0" smtClean="0">
                          <a:solidFill>
                            <a:srgbClr val="000000"/>
                          </a:solidFill>
                          <a:latin typeface="+mj-lt"/>
                          <a:ea typeface="Times New Roman"/>
                          <a:cs typeface="Times New Roman"/>
                        </a:rPr>
                        <a:t> </a:t>
                      </a:r>
                      <a:r>
                        <a:rPr lang="id-ID" sz="1100" kern="1400" dirty="0">
                          <a:solidFill>
                            <a:srgbClr val="000000"/>
                          </a:solidFill>
                          <a:latin typeface="+mj-lt"/>
                          <a:ea typeface="Times New Roman"/>
                          <a:cs typeface="Times New Roman"/>
                        </a:rPr>
                        <a:t>1</a:t>
                      </a:r>
                      <a:endParaRPr lang="en-US" sz="11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en-US" sz="1100" kern="1400" dirty="0" err="1">
                          <a:solidFill>
                            <a:srgbClr val="000000"/>
                          </a:solidFill>
                          <a:latin typeface="+mj-lt"/>
                          <a:ea typeface="Times New Roman"/>
                          <a:cs typeface="Times New Roman"/>
                        </a:rPr>
                        <a:t>Kuesioner</a:t>
                      </a:r>
                      <a:r>
                        <a:rPr lang="en-US" sz="1100" kern="1400" dirty="0">
                          <a:solidFill>
                            <a:srgbClr val="000000"/>
                          </a:solidFill>
                          <a:latin typeface="+mj-lt"/>
                          <a:ea typeface="Times New Roman"/>
                          <a:cs typeface="Times New Roman"/>
                        </a:rPr>
                        <a:t> </a:t>
                      </a:r>
                      <a:r>
                        <a:rPr lang="id-ID" sz="1100" kern="1400" dirty="0">
                          <a:solidFill>
                            <a:srgbClr val="000000"/>
                          </a:solidFill>
                          <a:latin typeface="+mj-lt"/>
                          <a:ea typeface="Times New Roman"/>
                          <a:cs typeface="Times New Roman"/>
                        </a:rPr>
                        <a:t>Survai</a:t>
                      </a:r>
                      <a:r>
                        <a:rPr lang="en-US" sz="1100" kern="1400" dirty="0">
                          <a:solidFill>
                            <a:srgbClr val="000000"/>
                          </a:solidFill>
                          <a:latin typeface="+mj-lt"/>
                          <a:ea typeface="Times New Roman"/>
                          <a:cs typeface="Times New Roman"/>
                        </a:rPr>
                        <a:t> </a:t>
                      </a:r>
                      <a:r>
                        <a:rPr lang="en-US" sz="1100" kern="1400" dirty="0" err="1">
                          <a:solidFill>
                            <a:srgbClr val="000000"/>
                          </a:solidFill>
                          <a:latin typeface="+mj-lt"/>
                          <a:ea typeface="Times New Roman"/>
                          <a:cs typeface="Times New Roman"/>
                        </a:rPr>
                        <a:t>Maturitas</a:t>
                      </a:r>
                      <a:r>
                        <a:rPr lang="en-US" sz="1100" kern="1400" dirty="0">
                          <a:solidFill>
                            <a:srgbClr val="000000"/>
                          </a:solidFill>
                          <a:latin typeface="+mj-lt"/>
                          <a:ea typeface="Times New Roman"/>
                          <a:cs typeface="Times New Roman"/>
                        </a:rPr>
                        <a:t> </a:t>
                      </a:r>
                      <a:r>
                        <a:rPr lang="id-ID" sz="1100" kern="1400" dirty="0">
                          <a:solidFill>
                            <a:srgbClr val="000000"/>
                          </a:solidFill>
                          <a:latin typeface="+mj-lt"/>
                          <a:ea typeface="Times New Roman"/>
                          <a:cs typeface="Times New Roman"/>
                        </a:rPr>
                        <a:t>SPIP </a:t>
                      </a:r>
                      <a:endParaRPr lang="en-US" sz="11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0"/>
                  </a:ext>
                </a:extLst>
              </a:tr>
              <a:tr h="46677">
                <a:tc>
                  <a:txBody>
                    <a:bodyPr/>
                    <a:lstStyle/>
                    <a:p>
                      <a:pPr marL="0" marR="0">
                        <a:spcBef>
                          <a:spcPts val="0"/>
                        </a:spcBef>
                        <a:spcAft>
                          <a:spcPts val="300"/>
                        </a:spcAft>
                      </a:pPr>
                      <a:r>
                        <a:rPr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2A</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Tabulasi Survai</a:t>
                      </a:r>
                      <a:r>
                        <a:rPr lang="en-US" sz="1100" kern="1400">
                          <a:solidFill>
                            <a:srgbClr val="000000"/>
                          </a:solidFill>
                          <a:latin typeface="+mj-lt"/>
                          <a:ea typeface="Times New Roman"/>
                          <a:cs typeface="Times New Roman"/>
                        </a:rPr>
                        <a:t> Maturitas </a:t>
                      </a:r>
                      <a:r>
                        <a:rPr lang="id-ID" sz="1100" kern="1400">
                          <a:solidFill>
                            <a:srgbClr val="000000"/>
                          </a:solidFill>
                          <a:latin typeface="+mj-lt"/>
                          <a:ea typeface="Times New Roman"/>
                          <a:cs typeface="Times New Roman"/>
                        </a:rPr>
                        <a:t>SPIP</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1"/>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2B</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Perhitungan Skor</a:t>
                      </a:r>
                      <a:r>
                        <a:rPr lang="en-US" sz="1100" kern="1400">
                          <a:solidFill>
                            <a:srgbClr val="000000"/>
                          </a:solidFill>
                          <a:latin typeface="+mj-lt"/>
                          <a:ea typeface="Times New Roman"/>
                          <a:cs typeface="Times New Roman"/>
                        </a:rPr>
                        <a:t> Maturitas </a:t>
                      </a:r>
                      <a:r>
                        <a:rPr lang="id-ID" sz="1100" kern="1400">
                          <a:solidFill>
                            <a:srgbClr val="000000"/>
                          </a:solidFill>
                          <a:latin typeface="+mj-lt"/>
                          <a:ea typeface="Times New Roman"/>
                          <a:cs typeface="Times New Roman"/>
                        </a:rPr>
                        <a:t>SPIP</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2"/>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 </a:t>
                      </a:r>
                      <a:r>
                        <a:rPr lang="id-ID" sz="1100" kern="1400">
                          <a:solidFill>
                            <a:srgbClr val="000000"/>
                          </a:solidFill>
                          <a:latin typeface="+mj-lt"/>
                          <a:ea typeface="Times New Roman"/>
                          <a:cs typeface="Times New Roman"/>
                        </a:rPr>
                        <a:t>3</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Matriks Operasionalisasi Indikator</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3"/>
                  </a:ext>
                </a:extLst>
              </a:tr>
              <a:tr h="43823">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 </a:t>
                      </a:r>
                      <a:r>
                        <a:rPr lang="id-ID" sz="1100" kern="1400">
                          <a:solidFill>
                            <a:srgbClr val="000000"/>
                          </a:solidFill>
                          <a:latin typeface="+mj-lt"/>
                          <a:ea typeface="Times New Roman"/>
                          <a:cs typeface="Times New Roman"/>
                        </a:rPr>
                        <a:t>4</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en-US" sz="1100" kern="1400">
                          <a:solidFill>
                            <a:srgbClr val="000000"/>
                          </a:solidFill>
                          <a:latin typeface="+mj-lt"/>
                          <a:ea typeface="Times New Roman"/>
                          <a:cs typeface="Times New Roman"/>
                        </a:rPr>
                        <a:t>Kuesioner Lanjutan Maturitas </a:t>
                      </a:r>
                      <a:r>
                        <a:rPr lang="id-ID" sz="1100" kern="1400">
                          <a:solidFill>
                            <a:srgbClr val="000000"/>
                          </a:solidFill>
                          <a:latin typeface="+mj-lt"/>
                          <a:ea typeface="Times New Roman"/>
                          <a:cs typeface="Times New Roman"/>
                        </a:rPr>
                        <a:t>SPIP</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4"/>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 </a:t>
                      </a:r>
                      <a:r>
                        <a:rPr lang="id-ID" sz="1100" kern="1400">
                          <a:solidFill>
                            <a:srgbClr val="000000"/>
                          </a:solidFill>
                          <a:latin typeface="+mj-lt"/>
                          <a:ea typeface="Times New Roman"/>
                          <a:cs typeface="Times New Roman"/>
                        </a:rPr>
                        <a:t>5</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Panduan Wawancara</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5"/>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6</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en-US" sz="1100" kern="1400">
                          <a:solidFill>
                            <a:srgbClr val="000000"/>
                          </a:solidFill>
                          <a:latin typeface="+mj-lt"/>
                          <a:ea typeface="SimSun"/>
                          <a:cs typeface="Times New Roman"/>
                        </a:rPr>
                        <a:t>Panduan Analisis Dokumen</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6"/>
                  </a:ext>
                </a:extLst>
              </a:tr>
              <a:tr h="40969">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7</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en-US" sz="1100" kern="1400">
                          <a:solidFill>
                            <a:srgbClr val="000000"/>
                          </a:solidFill>
                          <a:latin typeface="+mj-lt"/>
                          <a:ea typeface="SimSun"/>
                          <a:cs typeface="Times New Roman"/>
                        </a:rPr>
                        <a:t>Panduan Observasi</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7"/>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8A</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Tabulasi Kuesioner Lanjutan dan Wawancara</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8"/>
                  </a:ext>
                </a:extLst>
              </a:tr>
              <a:tr h="0">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8B</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a:solidFill>
                            <a:srgbClr val="000000"/>
                          </a:solidFill>
                          <a:latin typeface="+mj-lt"/>
                          <a:ea typeface="Times New Roman"/>
                          <a:cs typeface="Times New Roman"/>
                        </a:rPr>
                        <a:t>Ikhtisar Validasi Indikator Maturitas SPIP</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09"/>
                  </a:ext>
                </a:extLst>
              </a:tr>
              <a:tr h="38115">
                <a:tc>
                  <a:txBody>
                    <a:bodyPr/>
                    <a:lstStyle/>
                    <a:p>
                      <a:pPr marL="0" marR="0">
                        <a:spcBef>
                          <a:spcPts val="0"/>
                        </a:spcBef>
                        <a:spcAft>
                          <a:spcPts val="300"/>
                        </a:spcAft>
                      </a:pPr>
                      <a:r>
                        <a:rPr kumimoji="0" lang="en-US" sz="1100" kern="1400" smtClean="0">
                          <a:solidFill>
                            <a:srgbClr val="000000"/>
                          </a:solidFill>
                          <a:latin typeface="+mj-lt"/>
                          <a:ea typeface="Times New Roman"/>
                          <a:cs typeface="Times New Roman"/>
                        </a:rPr>
                        <a:t>Form </a:t>
                      </a:r>
                      <a:r>
                        <a:rPr lang="id-ID" sz="1100" kern="1400" smtClean="0">
                          <a:solidFill>
                            <a:srgbClr val="000000"/>
                          </a:solidFill>
                          <a:latin typeface="+mj-lt"/>
                          <a:ea typeface="Times New Roman"/>
                          <a:cs typeface="Times New Roman"/>
                        </a:rPr>
                        <a:t>8C</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b="1" kern="1400">
                          <a:solidFill>
                            <a:srgbClr val="000000"/>
                          </a:solidFill>
                          <a:latin typeface="+mj-lt"/>
                          <a:ea typeface="Times New Roman"/>
                          <a:cs typeface="Times New Roman"/>
                        </a:rPr>
                        <a:t>:</a:t>
                      </a:r>
                      <a:endParaRPr lang="en-US" sz="1100" kern="1400">
                        <a:solidFill>
                          <a:srgbClr val="000000"/>
                        </a:solidFill>
                        <a:latin typeface="+mj-lt"/>
                        <a:ea typeface="Times New Roman"/>
                        <a:cs typeface="Times New Roman"/>
                      </a:endParaRPr>
                    </a:p>
                  </a:txBody>
                  <a:tcPr marL="68580" marR="68580" marT="0" marB="0">
                    <a:lnL>
                      <a:noFill/>
                    </a:lnL>
                    <a:lnR>
                      <a:noFill/>
                    </a:lnR>
                    <a:lnT>
                      <a:noFill/>
                    </a:lnT>
                    <a:lnB>
                      <a:noFill/>
                    </a:lnB>
                  </a:tcPr>
                </a:tc>
                <a:tc>
                  <a:txBody>
                    <a:bodyPr/>
                    <a:lstStyle/>
                    <a:p>
                      <a:pPr marL="0" marR="0">
                        <a:spcBef>
                          <a:spcPts val="0"/>
                        </a:spcBef>
                        <a:spcAft>
                          <a:spcPts val="300"/>
                        </a:spcAft>
                      </a:pPr>
                      <a:r>
                        <a:rPr lang="id-ID" sz="1100" kern="1400" dirty="0">
                          <a:solidFill>
                            <a:srgbClr val="000000"/>
                          </a:solidFill>
                          <a:latin typeface="+mj-lt"/>
                          <a:ea typeface="Times New Roman"/>
                          <a:cs typeface="Times New Roman"/>
                        </a:rPr>
                        <a:t>Perhitungan Skor Akhir Maturitas SPIP</a:t>
                      </a:r>
                      <a:endParaRPr lang="en-US" sz="1100" kern="1400" dirty="0">
                        <a:solidFill>
                          <a:srgbClr val="000000"/>
                        </a:solidFill>
                        <a:latin typeface="+mj-lt"/>
                        <a:ea typeface="Times New Roman"/>
                        <a:cs typeface="Times New Roman"/>
                      </a:endParaRPr>
                    </a:p>
                  </a:txBody>
                  <a:tcPr marL="68580" marR="68580" marT="0" marB="0">
                    <a:lnL>
                      <a:noFill/>
                    </a:lnL>
                    <a:lnR>
                      <a:noFill/>
                    </a:lnR>
                    <a:lnT>
                      <a:noFill/>
                    </a:lnT>
                    <a:lnB>
                      <a:noFill/>
                    </a:lnB>
                  </a:tcPr>
                </a:tc>
                <a:extLst>
                  <a:ext uri="{0D108BD9-81ED-4DB2-BD59-A6C34878D82A}">
                    <a16:rowId xmlns:a16="http://schemas.microsoft.com/office/drawing/2014/main" val="10010"/>
                  </a:ext>
                </a:extLst>
              </a:tr>
            </a:tbl>
          </a:graphicData>
        </a:graphic>
      </p:graphicFrame>
      <p:sp>
        <p:nvSpPr>
          <p:cNvPr id="7" name="Title 1"/>
          <p:cNvSpPr txBox="1">
            <a:spLocks/>
          </p:cNvSpPr>
          <p:nvPr/>
        </p:nvSpPr>
        <p:spPr bwMode="auto">
          <a:xfrm>
            <a:off x="2928926" y="3357562"/>
            <a:ext cx="1071570" cy="404794"/>
          </a:xfrm>
          <a:prstGeom prst="rect">
            <a:avLst/>
          </a:prstGeom>
          <a:solidFill>
            <a:srgbClr val="FF0000"/>
          </a:solidFill>
          <a:ln>
            <a:headEnd/>
            <a:tailEn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err="1" smtClean="0">
                <a:ln>
                  <a:noFill/>
                </a:ln>
                <a:solidFill>
                  <a:schemeClr val="bg1"/>
                </a:solidFill>
                <a:effectLst/>
                <a:uLnTx/>
                <a:uFillTx/>
                <a:latin typeface="+mj-lt"/>
                <a:ea typeface="+mj-ea"/>
                <a:cs typeface="+mj-cs"/>
              </a:rPr>
              <a:t>Lihat</a:t>
            </a:r>
            <a:r>
              <a:rPr kumimoji="0" lang="en-US" sz="1200" b="0" i="0" u="none" strike="noStrike" kern="1200" cap="none" spc="0" normalizeH="0" baseline="0" noProof="0" dirty="0" smtClean="0">
                <a:ln>
                  <a:noFill/>
                </a:ln>
                <a:solidFill>
                  <a:schemeClr val="bg1"/>
                </a:solidFill>
                <a:effectLst/>
                <a:uLnTx/>
                <a:uFillTx/>
                <a:latin typeface="+mj-lt"/>
                <a:ea typeface="+mj-ea"/>
                <a:cs typeface="+mj-cs"/>
              </a:rPr>
              <a:t> slide 4</a:t>
            </a:r>
            <a:r>
              <a:rPr kumimoji="0" lang="id-ID" sz="1200" b="0" i="0" u="none" strike="noStrike" kern="1200" cap="none" spc="0" normalizeH="0" baseline="0" noProof="0" dirty="0" smtClean="0">
                <a:ln>
                  <a:noFill/>
                </a:ln>
                <a:solidFill>
                  <a:schemeClr val="bg1"/>
                </a:solidFill>
                <a:effectLst/>
                <a:uLnTx/>
                <a:uFillTx/>
                <a:latin typeface="+mj-lt"/>
                <a:ea typeface="+mj-ea"/>
                <a:cs typeface="+mj-cs"/>
              </a:rPr>
              <a:t>0</a:t>
            </a:r>
            <a:endParaRPr kumimoji="0" lang="en-US" sz="1200" b="0" i="0" u="none" strike="noStrike" kern="1200" cap="none" spc="0" normalizeH="0" baseline="0" noProof="0" dirty="0">
              <a:ln>
                <a:noFill/>
              </a:ln>
              <a:solidFill>
                <a:schemeClr val="bg1"/>
              </a:solidFill>
              <a:effectLst/>
              <a:uLnTx/>
              <a:uFillTx/>
              <a:latin typeface="+mj-lt"/>
              <a:ea typeface="+mj-ea"/>
              <a:cs typeface="+mj-cs"/>
            </a:endParaRPr>
          </a:p>
        </p:txBody>
      </p:sp>
      <p:cxnSp>
        <p:nvCxnSpPr>
          <p:cNvPr id="9" name="Straight Arrow Connector 8"/>
          <p:cNvCxnSpPr>
            <a:stCxn id="7" idx="0"/>
          </p:cNvCxnSpPr>
          <p:nvPr/>
        </p:nvCxnSpPr>
        <p:spPr>
          <a:xfrm rot="5400000" flipH="1" flipV="1">
            <a:off x="3268256" y="2982513"/>
            <a:ext cx="571504" cy="1785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204864"/>
            <a:ext cx="8820472" cy="1656184"/>
          </a:xfrm>
        </p:spPr>
        <p:txBody>
          <a:bodyPr/>
          <a:lstStyle/>
          <a:p>
            <a:pPr algn="ctr"/>
            <a:r>
              <a:rPr lang="id-ID" sz="3200" b="1" dirty="0" smtClean="0">
                <a:solidFill>
                  <a:schemeClr val="tx1"/>
                </a:solidFill>
                <a:latin typeface="Arial Black" panose="020B0A04020102020204" pitchFamily="34" charset="0"/>
              </a:rPr>
              <a:t>BAB IV </a:t>
            </a:r>
            <a:r>
              <a:rPr lang="en-GB" sz="3200" b="1" dirty="0" smtClean="0">
                <a:solidFill>
                  <a:schemeClr val="tx1"/>
                </a:solidFill>
                <a:latin typeface="Arial Black" panose="020B0A04020102020204" pitchFamily="34" charset="0"/>
              </a:rPr>
              <a:t/>
            </a:r>
            <a:br>
              <a:rPr lang="en-GB" sz="3200" b="1" dirty="0" smtClean="0">
                <a:solidFill>
                  <a:schemeClr val="tx1"/>
                </a:solidFill>
                <a:latin typeface="Arial Black" panose="020B0A04020102020204" pitchFamily="34" charset="0"/>
              </a:rPr>
            </a:br>
            <a:r>
              <a:rPr lang="id-ID" sz="3200" b="1" dirty="0" smtClean="0">
                <a:solidFill>
                  <a:schemeClr val="tx1"/>
                </a:solidFill>
                <a:latin typeface="Arial Black" panose="020B0A04020102020204" pitchFamily="34" charset="0"/>
              </a:rPr>
              <a:t>STRATEGI PENINGKATAN MATURITAS PENYELENGGARAAN SPIP</a:t>
            </a:r>
            <a:endParaRPr lang="id-ID" sz="3200" b="1" dirty="0">
              <a:solidFill>
                <a:schemeClr val="tx1"/>
              </a:solidFill>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467544" y="2276872"/>
            <a:ext cx="7416823" cy="2160239"/>
          </a:xfrm>
          <a:prstGeom prst="rect">
            <a:avLst/>
          </a:prstGeom>
          <a:solidFill>
            <a:srgbClr val="D8D8D8"/>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800" b="1" i="1" u="none" strike="noStrike" cap="none" normalizeH="0" baseline="0" smtClean="0">
                <a:ln>
                  <a:noFill/>
                </a:ln>
                <a:solidFill>
                  <a:schemeClr val="tx1"/>
                </a:solidFill>
                <a:effectLst/>
                <a:latin typeface="Iskoola Pota" pitchFamily="34" charset="0"/>
                <a:cs typeface="Arial" pitchFamily="34" charset="0"/>
              </a:rPr>
              <a:t>Indikator Keberhasilan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id-ID" sz="2800" b="0" i="1" u="none" strike="noStrike" cap="none" normalizeH="0" baseline="0" smtClean="0">
                <a:ln>
                  <a:noFill/>
                </a:ln>
                <a:solidFill>
                  <a:schemeClr val="tx1"/>
                </a:solidFill>
                <a:effectLst/>
                <a:latin typeface="Iskoola Pota" pitchFamily="34" charset="0"/>
                <a:cs typeface="Arial" pitchFamily="34" charset="0"/>
              </a:rPr>
              <a:t>Setelah mengikuti materi ini, peserta diharapkan mampu memahami strategi peningkatan maturitas SPIP</a:t>
            </a:r>
            <a:endParaRPr kumimoji="0" lang="id-ID" sz="40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id-ID" sz="3200" b="1" dirty="0" smtClean="0">
                <a:solidFill>
                  <a:schemeClr val="tx1"/>
                </a:solidFill>
              </a:rPr>
              <a:t>TUJUAN PERUMUSAN STRATEGI PENINGKATAN MATURITAS SPIP</a:t>
            </a:r>
            <a:endParaRPr lang="id-ID" sz="3200" b="1" dirty="0">
              <a:solidFill>
                <a:schemeClr val="tx1"/>
              </a:solidFill>
            </a:endParaRPr>
          </a:p>
        </p:txBody>
      </p:sp>
      <p:sp>
        <p:nvSpPr>
          <p:cNvPr id="3" name="Content Placeholder 2"/>
          <p:cNvSpPr>
            <a:spLocks noGrp="1"/>
          </p:cNvSpPr>
          <p:nvPr>
            <p:ph sz="quarter" idx="1"/>
          </p:nvPr>
        </p:nvSpPr>
        <p:spPr>
          <a:xfrm>
            <a:off x="612648" y="1600200"/>
            <a:ext cx="8153400" cy="3773016"/>
          </a:xfrm>
          <a:ln>
            <a:solidFill>
              <a:schemeClr val="tx1"/>
            </a:solidFill>
            <a:prstDash val="sysDash"/>
          </a:ln>
        </p:spPr>
        <p:txBody>
          <a:bodyPr/>
          <a:lstStyle/>
          <a:p>
            <a:pPr marL="0" indent="0" algn="just">
              <a:buNone/>
            </a:pPr>
            <a:r>
              <a:rPr lang="id-ID" dirty="0" smtClean="0">
                <a:latin typeface="+mj-lt"/>
              </a:rPr>
              <a:t>Perumusan strategi peningkatan maturitas penyelenggaraan </a:t>
            </a:r>
            <a:r>
              <a:rPr lang="es-ES" dirty="0" smtClean="0">
                <a:latin typeface="+mj-lt"/>
              </a:rPr>
              <a:t>SPIP </a:t>
            </a:r>
            <a:r>
              <a:rPr lang="es-ES" dirty="0" err="1" smtClean="0">
                <a:latin typeface="+mj-lt"/>
              </a:rPr>
              <a:t>membantu</a:t>
            </a:r>
            <a:r>
              <a:rPr lang="es-ES" dirty="0" smtClean="0">
                <a:latin typeface="+mj-lt"/>
              </a:rPr>
              <a:t> </a:t>
            </a:r>
            <a:r>
              <a:rPr lang="es-ES" dirty="0" err="1" smtClean="0">
                <a:latin typeface="+mj-lt"/>
              </a:rPr>
              <a:t>suatu</a:t>
            </a:r>
            <a:r>
              <a:rPr lang="es-ES" dirty="0" smtClean="0">
                <a:latin typeface="+mj-lt"/>
              </a:rPr>
              <a:t> K/L/P  </a:t>
            </a:r>
            <a:r>
              <a:rPr lang="es-ES" dirty="0" err="1" smtClean="0">
                <a:latin typeface="+mj-lt"/>
              </a:rPr>
              <a:t>menilai</a:t>
            </a:r>
            <a:r>
              <a:rPr lang="es-ES" dirty="0" smtClean="0">
                <a:latin typeface="+mj-lt"/>
              </a:rPr>
              <a:t> </a:t>
            </a:r>
            <a:r>
              <a:rPr lang="es-ES" dirty="0" err="1" smtClean="0">
                <a:latin typeface="+mj-lt"/>
              </a:rPr>
              <a:t>tingkat</a:t>
            </a:r>
            <a:r>
              <a:rPr lang="es-ES" dirty="0" smtClean="0">
                <a:latin typeface="+mj-lt"/>
              </a:rPr>
              <a:t> </a:t>
            </a:r>
            <a:r>
              <a:rPr lang="es-ES" dirty="0" err="1" smtClean="0">
                <a:latin typeface="+mj-lt"/>
              </a:rPr>
              <a:t>maturitas</a:t>
            </a:r>
            <a:r>
              <a:rPr lang="id-ID" dirty="0" smtClean="0">
                <a:latin typeface="+mj-lt"/>
              </a:rPr>
              <a:t> penyelenggaraan </a:t>
            </a:r>
            <a:r>
              <a:rPr lang="es-ES" dirty="0" smtClean="0">
                <a:latin typeface="+mj-lt"/>
              </a:rPr>
              <a:t>SPIP yang </a:t>
            </a:r>
            <a:r>
              <a:rPr lang="es-ES" dirty="0" err="1" smtClean="0">
                <a:latin typeface="+mj-lt"/>
              </a:rPr>
              <a:t>ada</a:t>
            </a:r>
            <a:r>
              <a:rPr lang="es-ES" dirty="0" smtClean="0">
                <a:latin typeface="+mj-lt"/>
              </a:rPr>
              <a:t> </a:t>
            </a:r>
            <a:r>
              <a:rPr lang="es-ES" dirty="0" err="1" smtClean="0">
                <a:latin typeface="+mj-lt"/>
              </a:rPr>
              <a:t>sekarang</a:t>
            </a:r>
            <a:r>
              <a:rPr lang="es-ES" dirty="0" smtClean="0">
                <a:latin typeface="+mj-lt"/>
              </a:rPr>
              <a:t>, </a:t>
            </a:r>
            <a:r>
              <a:rPr lang="es-ES" dirty="0" err="1" smtClean="0">
                <a:latin typeface="+mj-lt"/>
              </a:rPr>
              <a:t>mengidentifikasi</a:t>
            </a:r>
            <a:r>
              <a:rPr lang="id-ID" dirty="0" smtClean="0">
                <a:latin typeface="+mj-lt"/>
              </a:rPr>
              <a:t> area pengendalian</a:t>
            </a:r>
            <a:r>
              <a:rPr lang="es-ES" dirty="0" smtClean="0">
                <a:latin typeface="+mj-lt"/>
              </a:rPr>
              <a:t> yang </a:t>
            </a:r>
            <a:r>
              <a:rPr lang="es-ES" dirty="0" err="1" smtClean="0">
                <a:latin typeface="+mj-lt"/>
              </a:rPr>
              <a:t>perlu</a:t>
            </a:r>
            <a:r>
              <a:rPr lang="es-ES" dirty="0" smtClean="0">
                <a:latin typeface="+mj-lt"/>
              </a:rPr>
              <a:t> </a:t>
            </a:r>
            <a:r>
              <a:rPr lang="id-ID" dirty="0" smtClean="0">
                <a:latin typeface="+mj-lt"/>
              </a:rPr>
              <a:t>mendapat </a:t>
            </a:r>
            <a:r>
              <a:rPr lang="es-ES" dirty="0" err="1" smtClean="0">
                <a:latin typeface="+mj-lt"/>
              </a:rPr>
              <a:t>perbaikan</a:t>
            </a:r>
            <a:r>
              <a:rPr lang="es-ES" dirty="0" smtClean="0">
                <a:latin typeface="+mj-lt"/>
              </a:rPr>
              <a:t>, dan </a:t>
            </a:r>
            <a:r>
              <a:rPr lang="es-ES" dirty="0" err="1" smtClean="0">
                <a:latin typeface="+mj-lt"/>
              </a:rPr>
              <a:t>merencanakan</a:t>
            </a:r>
            <a:r>
              <a:rPr lang="es-ES" dirty="0" smtClean="0">
                <a:latin typeface="+mj-lt"/>
              </a:rPr>
              <a:t> </a:t>
            </a:r>
            <a:r>
              <a:rPr lang="es-ES" dirty="0" err="1" smtClean="0">
                <a:latin typeface="+mj-lt"/>
              </a:rPr>
              <a:t>strategi</a:t>
            </a:r>
            <a:r>
              <a:rPr lang="es-ES" dirty="0" smtClean="0">
                <a:latin typeface="+mj-lt"/>
              </a:rPr>
              <a:t>/</a:t>
            </a:r>
            <a:r>
              <a:rPr lang="es-ES" dirty="0" err="1" smtClean="0">
                <a:latin typeface="+mj-lt"/>
              </a:rPr>
              <a:t>rencana</a:t>
            </a:r>
            <a:r>
              <a:rPr lang="es-ES" dirty="0" smtClean="0">
                <a:latin typeface="+mj-lt"/>
              </a:rPr>
              <a:t> </a:t>
            </a:r>
            <a:r>
              <a:rPr lang="es-ES" dirty="0" err="1" smtClean="0">
                <a:latin typeface="+mj-lt"/>
              </a:rPr>
              <a:t>aksi</a:t>
            </a:r>
            <a:r>
              <a:rPr lang="es-ES" dirty="0" smtClean="0">
                <a:latin typeface="+mj-lt"/>
              </a:rPr>
              <a:t> </a:t>
            </a:r>
            <a:r>
              <a:rPr lang="es-ES" dirty="0" err="1" smtClean="0">
                <a:latin typeface="+mj-lt"/>
              </a:rPr>
              <a:t>untuk</a:t>
            </a:r>
            <a:r>
              <a:rPr lang="es-ES" dirty="0" smtClean="0">
                <a:latin typeface="+mj-lt"/>
              </a:rPr>
              <a:t> </a:t>
            </a:r>
            <a:r>
              <a:rPr lang="es-ES" dirty="0" err="1" smtClean="0">
                <a:latin typeface="+mj-lt"/>
              </a:rPr>
              <a:t>mengembangkan</a:t>
            </a:r>
            <a:r>
              <a:rPr lang="es-ES" dirty="0" smtClean="0">
                <a:latin typeface="+mj-lt"/>
              </a:rPr>
              <a:t> </a:t>
            </a:r>
            <a:r>
              <a:rPr lang="es-ES" dirty="0" err="1" smtClean="0">
                <a:latin typeface="+mj-lt"/>
              </a:rPr>
              <a:t>atau</a:t>
            </a:r>
            <a:r>
              <a:rPr lang="es-ES" dirty="0" smtClean="0">
                <a:latin typeface="+mj-lt"/>
              </a:rPr>
              <a:t> </a:t>
            </a:r>
            <a:r>
              <a:rPr lang="es-ES" dirty="0" err="1" smtClean="0">
                <a:latin typeface="+mj-lt"/>
              </a:rPr>
              <a:t>meningkatkan</a:t>
            </a:r>
            <a:r>
              <a:rPr lang="es-ES" dirty="0" smtClean="0">
                <a:latin typeface="+mj-lt"/>
              </a:rPr>
              <a:t> </a:t>
            </a:r>
            <a:r>
              <a:rPr lang="es-ES" dirty="0" err="1" smtClean="0">
                <a:latin typeface="+mj-lt"/>
              </a:rPr>
              <a:t>tingkat</a:t>
            </a:r>
            <a:r>
              <a:rPr lang="es-ES" dirty="0" smtClean="0">
                <a:latin typeface="+mj-lt"/>
              </a:rPr>
              <a:t> </a:t>
            </a:r>
            <a:r>
              <a:rPr lang="es-ES" dirty="0" err="1" smtClean="0">
                <a:latin typeface="+mj-lt"/>
              </a:rPr>
              <a:t>maturitas</a:t>
            </a:r>
            <a:r>
              <a:rPr lang="es-ES" dirty="0" smtClean="0">
                <a:latin typeface="+mj-lt"/>
              </a:rPr>
              <a:t> SPIP</a:t>
            </a:r>
            <a:endParaRPr lang="id-ID" dirty="0">
              <a:latin typeface="+mj-lt"/>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1628800"/>
            <a:ext cx="7704856" cy="374441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800" dirty="0" smtClean="0"/>
              <a:t>P</a:t>
            </a:r>
            <a:r>
              <a:rPr lang="es-ES" sz="2800" dirty="0" err="1" smtClean="0"/>
              <a:t>engukuran</a:t>
            </a:r>
            <a:r>
              <a:rPr lang="es-ES" sz="2800" dirty="0" smtClean="0"/>
              <a:t> </a:t>
            </a:r>
            <a:r>
              <a:rPr lang="id-ID" sz="2800" dirty="0" smtClean="0"/>
              <a:t>tingkat </a:t>
            </a:r>
            <a:r>
              <a:rPr lang="es-ES" sz="2800" dirty="0" err="1" smtClean="0"/>
              <a:t>maturitas</a:t>
            </a:r>
            <a:r>
              <a:rPr lang="id-ID" sz="2800" dirty="0" smtClean="0"/>
              <a:t> penyelenggaraan</a:t>
            </a:r>
            <a:r>
              <a:rPr lang="es-ES" sz="2800" dirty="0" smtClean="0"/>
              <a:t> SPIP K/L/P  </a:t>
            </a:r>
            <a:r>
              <a:rPr lang="es-ES" sz="2800" dirty="0" err="1" smtClean="0"/>
              <a:t>bermuara</a:t>
            </a:r>
            <a:r>
              <a:rPr lang="es-ES" sz="2800" dirty="0" smtClean="0"/>
              <a:t> pada </a:t>
            </a:r>
            <a:r>
              <a:rPr lang="es-ES" sz="2800" dirty="0" err="1" smtClean="0"/>
              <a:t>ukuran</a:t>
            </a:r>
            <a:r>
              <a:rPr lang="es-ES" sz="2800" dirty="0" smtClean="0"/>
              <a:t> </a:t>
            </a:r>
            <a:r>
              <a:rPr lang="es-ES" sz="2800" dirty="0" err="1" smtClean="0"/>
              <a:t>keandalan</a:t>
            </a:r>
            <a:r>
              <a:rPr lang="es-ES" sz="2800" dirty="0" smtClean="0"/>
              <a:t> SPIP yang </a:t>
            </a:r>
            <a:r>
              <a:rPr lang="es-ES" sz="2800" dirty="0" err="1" smtClean="0"/>
              <a:t>bersifat</a:t>
            </a:r>
            <a:r>
              <a:rPr lang="es-ES" sz="2800" dirty="0" smtClean="0"/>
              <a:t> </a:t>
            </a:r>
            <a:r>
              <a:rPr lang="es-ES" sz="2800" dirty="0" err="1" smtClean="0"/>
              <a:t>generik</a:t>
            </a:r>
            <a:r>
              <a:rPr lang="es-ES" sz="2800" dirty="0" smtClean="0"/>
              <a:t>. </a:t>
            </a:r>
            <a:r>
              <a:rPr lang="es-ES" sz="2800" dirty="0" err="1" smtClean="0"/>
              <a:t>Karena</a:t>
            </a:r>
            <a:r>
              <a:rPr lang="es-ES" sz="2800" dirty="0" smtClean="0"/>
              <a:t> </a:t>
            </a:r>
            <a:r>
              <a:rPr lang="es-ES" sz="2800" dirty="0" err="1" smtClean="0"/>
              <a:t>sifat</a:t>
            </a:r>
            <a:r>
              <a:rPr lang="es-ES" sz="2800" dirty="0" smtClean="0"/>
              <a:t> </a:t>
            </a:r>
            <a:r>
              <a:rPr lang="es-ES" sz="2800" dirty="0" err="1" smtClean="0"/>
              <a:t>generik</a:t>
            </a:r>
            <a:r>
              <a:rPr lang="es-ES" sz="2800" dirty="0" smtClean="0"/>
              <a:t> </a:t>
            </a:r>
            <a:r>
              <a:rPr lang="es-ES" sz="2800" dirty="0" err="1" smtClean="0"/>
              <a:t>ini</a:t>
            </a:r>
            <a:r>
              <a:rPr lang="es-ES" sz="2800" dirty="0" smtClean="0"/>
              <a:t> </a:t>
            </a:r>
            <a:r>
              <a:rPr lang="es-ES" sz="2800" dirty="0" err="1" smtClean="0"/>
              <a:t>maka</a:t>
            </a:r>
            <a:r>
              <a:rPr lang="es-ES" sz="2800" dirty="0" smtClean="0"/>
              <a:t> </a:t>
            </a:r>
            <a:r>
              <a:rPr lang="es-ES" sz="2800" dirty="0" err="1" smtClean="0"/>
              <a:t>perumusan</a:t>
            </a:r>
            <a:r>
              <a:rPr lang="es-ES" sz="2800" dirty="0" smtClean="0"/>
              <a:t> </a:t>
            </a:r>
            <a:r>
              <a:rPr lang="es-ES" sz="2800" dirty="0" err="1" smtClean="0"/>
              <a:t>strategi</a:t>
            </a:r>
            <a:r>
              <a:rPr lang="es-ES" sz="2800" dirty="0" smtClean="0"/>
              <a:t> </a:t>
            </a:r>
            <a:r>
              <a:rPr lang="es-ES" sz="2800" dirty="0" err="1" smtClean="0"/>
              <a:t>peningkatan</a:t>
            </a:r>
            <a:r>
              <a:rPr lang="es-ES" sz="2800" dirty="0" smtClean="0"/>
              <a:t> </a:t>
            </a:r>
            <a:r>
              <a:rPr lang="es-ES" sz="2800" dirty="0" err="1" smtClean="0"/>
              <a:t>maturitas</a:t>
            </a:r>
            <a:r>
              <a:rPr lang="es-ES" sz="2800" dirty="0" smtClean="0"/>
              <a:t> </a:t>
            </a:r>
            <a:r>
              <a:rPr lang="es-ES" sz="2800" dirty="0" err="1" smtClean="0"/>
              <a:t>penyelenggaraan</a:t>
            </a:r>
            <a:r>
              <a:rPr lang="es-ES" sz="2800" dirty="0" smtClean="0"/>
              <a:t> SPIP </a:t>
            </a:r>
            <a:r>
              <a:rPr lang="es-ES" sz="2800" dirty="0" err="1" smtClean="0"/>
              <a:t>dibuat</a:t>
            </a:r>
            <a:r>
              <a:rPr lang="es-ES" sz="2800" dirty="0" smtClean="0"/>
              <a:t> </a:t>
            </a:r>
            <a:r>
              <a:rPr lang="es-ES" sz="2800" dirty="0" err="1" smtClean="0"/>
              <a:t>generik</a:t>
            </a:r>
            <a:r>
              <a:rPr lang="es-ES" sz="2800" dirty="0" smtClean="0"/>
              <a:t> </a:t>
            </a:r>
            <a:r>
              <a:rPr lang="es-ES" sz="2800" dirty="0" err="1" smtClean="0"/>
              <a:t>agar</a:t>
            </a:r>
            <a:r>
              <a:rPr lang="es-ES" sz="2800" dirty="0" smtClean="0"/>
              <a:t> K/L/P </a:t>
            </a:r>
            <a:r>
              <a:rPr lang="es-ES" sz="2800" dirty="0" err="1" smtClean="0"/>
              <a:t>mempunya</a:t>
            </a:r>
            <a:r>
              <a:rPr lang="id-ID" sz="2800" dirty="0" smtClean="0"/>
              <a:t>i </a:t>
            </a:r>
            <a:r>
              <a:rPr lang="es-ES" sz="2800" dirty="0" err="1" smtClean="0"/>
              <a:t>acuan</a:t>
            </a:r>
            <a:r>
              <a:rPr lang="es-ES" sz="2800" dirty="0" smtClean="0"/>
              <a:t> </a:t>
            </a:r>
            <a:r>
              <a:rPr lang="es-ES" sz="2800" dirty="0" err="1" smtClean="0"/>
              <a:t>generik</a:t>
            </a:r>
            <a:r>
              <a:rPr lang="es-ES" sz="2800" dirty="0" smtClean="0"/>
              <a:t> </a:t>
            </a:r>
            <a:r>
              <a:rPr lang="es-ES" sz="2800" dirty="0" err="1" smtClean="0"/>
              <a:t>dalam</a:t>
            </a:r>
            <a:r>
              <a:rPr lang="es-ES" sz="2800" dirty="0" smtClean="0"/>
              <a:t> </a:t>
            </a:r>
            <a:r>
              <a:rPr lang="es-ES" sz="2800" dirty="0" err="1" smtClean="0"/>
              <a:t>upaya</a:t>
            </a:r>
            <a:r>
              <a:rPr lang="es-ES" sz="2800" dirty="0" smtClean="0"/>
              <a:t> </a:t>
            </a:r>
            <a:r>
              <a:rPr lang="es-ES" sz="2800" dirty="0" err="1" smtClean="0"/>
              <a:t>meningkatkan</a:t>
            </a:r>
            <a:r>
              <a:rPr lang="es-ES" sz="2800" dirty="0" smtClean="0"/>
              <a:t> </a:t>
            </a:r>
            <a:r>
              <a:rPr lang="es-ES" sz="2800" dirty="0" err="1" smtClean="0"/>
              <a:t>keandalan</a:t>
            </a:r>
            <a:r>
              <a:rPr lang="es-ES" sz="2800" dirty="0" smtClean="0"/>
              <a:t> SPIP</a:t>
            </a:r>
            <a:r>
              <a:rPr lang="id-ID" sz="2800" dirty="0" smtClean="0"/>
              <a:t>-</a:t>
            </a:r>
            <a:r>
              <a:rPr lang="es-ES" sz="2800" dirty="0" err="1" smtClean="0"/>
              <a:t>nya</a:t>
            </a:r>
            <a:r>
              <a:rPr lang="es-ES" sz="2800" dirty="0" smtClean="0"/>
              <a:t>.</a:t>
            </a:r>
            <a:endParaRPr lang="id-ID" sz="28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id-ID" sz="3200" b="1" dirty="0" smtClean="0">
                <a:solidFill>
                  <a:schemeClr val="tx1"/>
                </a:solidFill>
              </a:rPr>
              <a:t>PRASYARAT PENINGKATAN MATURITAS PENYELENGGARAAN SPIP</a:t>
            </a:r>
            <a:endParaRPr lang="id-ID" sz="3200" b="1" dirty="0">
              <a:solidFill>
                <a:schemeClr val="tx1"/>
              </a:solidFill>
            </a:endParaRPr>
          </a:p>
        </p:txBody>
      </p:sp>
      <p:graphicFrame>
        <p:nvGraphicFramePr>
          <p:cNvPr id="4" name="Diagram 3"/>
          <p:cNvGraphicFramePr/>
          <p:nvPr/>
        </p:nvGraphicFramePr>
        <p:xfrm>
          <a:off x="323528" y="1397000"/>
          <a:ext cx="8424936" cy="4696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b="1" dirty="0" smtClean="0">
                <a:solidFill>
                  <a:schemeClr val="tx1"/>
                </a:solidFill>
              </a:rPr>
              <a:t>FUNGSI SATGAS PENYELENGGARAAN SPIP K/L/P</a:t>
            </a:r>
            <a:endParaRPr lang="id-ID" b="1" dirty="0">
              <a:solidFill>
                <a:schemeClr val="tx1"/>
              </a:solidFill>
            </a:endParaRPr>
          </a:p>
        </p:txBody>
      </p:sp>
      <p:graphicFrame>
        <p:nvGraphicFramePr>
          <p:cNvPr id="4" name="Content Placeholder 3"/>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9263"/>
            <a:ext cx="9144000" cy="990600"/>
          </a:xfrm>
        </p:spPr>
        <p:txBody>
          <a:bodyPr/>
          <a:lstStyle/>
          <a:p>
            <a:pPr algn="ctr"/>
            <a:r>
              <a:rPr lang="id-ID" b="1" dirty="0" smtClean="0">
                <a:solidFill>
                  <a:schemeClr val="tx1"/>
                </a:solidFill>
              </a:rPr>
              <a:t>STRATEGI PENINGKATAN MATURITAS SPIP</a:t>
            </a:r>
            <a:endParaRPr lang="id-ID" b="1" dirty="0">
              <a:solidFill>
                <a:schemeClr val="tx1"/>
              </a:solidFill>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d-ID"/>
          </a:p>
        </p:txBody>
      </p:sp>
      <p:grpSp>
        <p:nvGrpSpPr>
          <p:cNvPr id="6" name="Group 3"/>
          <p:cNvGrpSpPr>
            <a:grpSpLocks/>
          </p:cNvGrpSpPr>
          <p:nvPr/>
        </p:nvGrpSpPr>
        <p:grpSpPr bwMode="auto">
          <a:xfrm>
            <a:off x="251520" y="2134597"/>
            <a:ext cx="8434611" cy="2849524"/>
            <a:chOff x="669" y="851484"/>
            <a:chExt cx="8434611" cy="2849524"/>
          </a:xfrm>
        </p:grpSpPr>
        <p:sp>
          <p:nvSpPr>
            <p:cNvPr id="7" name="AutoShape 4"/>
            <p:cNvSpPr>
              <a:spLocks noChangeArrowheads="1"/>
            </p:cNvSpPr>
            <p:nvPr/>
          </p:nvSpPr>
          <p:spPr bwMode="auto">
            <a:xfrm>
              <a:off x="669" y="1415249"/>
              <a:ext cx="1083146" cy="1695463"/>
            </a:xfrm>
            <a:prstGeom prst="roundRect">
              <a:avLst>
                <a:gd name="adj" fmla="val 10000"/>
              </a:avLst>
            </a:prstGeom>
            <a:solidFill>
              <a:srgbClr val="FFFFFF">
                <a:alpha val="89000"/>
              </a:srgbClr>
            </a:solidFill>
            <a:ln w="25400" cap="flat" cmpd="sng">
              <a:solidFill>
                <a:srgbClr val="C0504C"/>
              </a:solidFill>
              <a:round/>
              <a:headEnd/>
              <a:tailEnd/>
            </a:ln>
          </p:spPr>
          <p:txBody>
            <a:bodyPr/>
            <a:lstStyle/>
            <a:p>
              <a:endParaRPr lang="id-ID"/>
            </a:p>
          </p:txBody>
        </p:sp>
        <p:sp>
          <p:nvSpPr>
            <p:cNvPr id="8" name="Rectangle 5"/>
            <p:cNvSpPr>
              <a:spLocks noChangeArrowheads="1"/>
            </p:cNvSpPr>
            <p:nvPr/>
          </p:nvSpPr>
          <p:spPr bwMode="auto">
            <a:xfrm>
              <a:off x="669" y="1396752"/>
              <a:ext cx="1083146" cy="1332149"/>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zh-CN" sz="1200" dirty="0">
                  <a:latin typeface="+mj-lt"/>
                </a:rPr>
                <a:t>Belum memiliki kebijakan dan prosedur</a:t>
              </a:r>
            </a:p>
          </p:txBody>
        </p:sp>
        <p:sp>
          <p:nvSpPr>
            <p:cNvPr id="9" name="AutoShape 7"/>
            <p:cNvSpPr>
              <a:spLocks noChangeArrowheads="1"/>
            </p:cNvSpPr>
            <p:nvPr/>
          </p:nvSpPr>
          <p:spPr bwMode="auto">
            <a:xfrm>
              <a:off x="55660" y="2518229"/>
              <a:ext cx="962796" cy="382872"/>
            </a:xfrm>
            <a:prstGeom prst="roundRect">
              <a:avLst>
                <a:gd name="adj" fmla="val 10000"/>
              </a:avLst>
            </a:prstGeom>
            <a:solidFill>
              <a:srgbClr val="C0504C"/>
            </a:solidFill>
            <a:ln w="25400" cap="flat" cmpd="sng">
              <a:solidFill>
                <a:srgbClr val="FFFFFF"/>
              </a:solidFill>
              <a:round/>
              <a:headEnd/>
              <a:tailEnd/>
            </a:ln>
          </p:spPr>
          <p:txBody>
            <a:bodyPr/>
            <a:lstStyle/>
            <a:p>
              <a:endParaRPr lang="id-ID"/>
            </a:p>
          </p:txBody>
        </p:sp>
        <p:sp>
          <p:nvSpPr>
            <p:cNvPr id="10" name="Rectangle 8"/>
            <p:cNvSpPr>
              <a:spLocks noChangeArrowheads="1"/>
            </p:cNvSpPr>
            <p:nvPr/>
          </p:nvSpPr>
          <p:spPr bwMode="auto">
            <a:xfrm>
              <a:off x="82352" y="2518229"/>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dirty="0"/>
                <a:t>LEVEL 0 – Belum ada</a:t>
              </a:r>
            </a:p>
          </p:txBody>
        </p:sp>
        <p:sp>
          <p:nvSpPr>
            <p:cNvPr id="11" name="AutoShape 9"/>
            <p:cNvSpPr>
              <a:spLocks noChangeArrowheads="1"/>
            </p:cNvSpPr>
            <p:nvPr/>
          </p:nvSpPr>
          <p:spPr bwMode="auto">
            <a:xfrm>
              <a:off x="1369923" y="996599"/>
              <a:ext cx="1083146" cy="2532764"/>
            </a:xfrm>
            <a:prstGeom prst="roundRect">
              <a:avLst>
                <a:gd name="adj" fmla="val 10000"/>
              </a:avLst>
            </a:prstGeom>
            <a:solidFill>
              <a:srgbClr val="FFFFFF">
                <a:alpha val="89000"/>
              </a:srgbClr>
            </a:solidFill>
            <a:ln w="25400" cap="flat" cmpd="sng">
              <a:solidFill>
                <a:srgbClr val="9BBB59"/>
              </a:solidFill>
              <a:round/>
              <a:headEnd/>
              <a:tailEnd/>
            </a:ln>
          </p:spPr>
          <p:txBody>
            <a:bodyPr/>
            <a:lstStyle/>
            <a:p>
              <a:endParaRPr lang="id-ID"/>
            </a:p>
          </p:txBody>
        </p:sp>
        <p:sp>
          <p:nvSpPr>
            <p:cNvPr id="12" name="Rectangle 10"/>
            <p:cNvSpPr>
              <a:spLocks noChangeArrowheads="1"/>
            </p:cNvSpPr>
            <p:nvPr/>
          </p:nvSpPr>
          <p:spPr bwMode="auto">
            <a:xfrm>
              <a:off x="1369923" y="1283532"/>
              <a:ext cx="1083146" cy="1990029"/>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en-US" sz="1000" b="1" dirty="0">
                  <a:latin typeface="+mj-lt"/>
                  <a:sym typeface="Calibri" pitchFamily="34" charset="0"/>
                </a:rPr>
                <a:t>Ada praktik  pengendalian intern – ada kebijakan dan prosedur tertulis</a:t>
              </a:r>
              <a:endParaRPr lang="id-ID" altLang="en-US" sz="1000" dirty="0">
                <a:latin typeface="+mj-lt"/>
              </a:endParaRPr>
            </a:p>
            <a:p>
              <a:pPr marL="57150" lvl="1" indent="-57150">
                <a:lnSpc>
                  <a:spcPct val="90000"/>
                </a:lnSpc>
                <a:spcAft>
                  <a:spcPct val="15000"/>
                </a:spcAft>
                <a:buFont typeface="Arial" pitchFamily="34" charset="0"/>
                <a:buChar char="•"/>
              </a:pPr>
              <a:r>
                <a:rPr lang="id-ID" altLang="en-US" sz="1000" b="1" dirty="0">
                  <a:latin typeface="+mj-lt"/>
                  <a:sym typeface="Calibri" pitchFamily="34" charset="0"/>
                </a:rPr>
                <a:t>Namun masih </a:t>
              </a:r>
              <a:r>
                <a:rPr lang="id-ID" sz="1000" b="1" dirty="0" smtClean="0">
                  <a:latin typeface="+mj-lt"/>
                  <a:sym typeface="Calibri" pitchFamily="34" charset="0"/>
                </a:rPr>
                <a:t>bersifat </a:t>
              </a:r>
              <a:r>
                <a:rPr lang="id-ID" altLang="en-US" sz="1000" b="1" dirty="0" smtClean="0">
                  <a:latin typeface="+mj-lt"/>
                  <a:sym typeface="Calibri" pitchFamily="34" charset="0"/>
                </a:rPr>
                <a:t>ad-hoc</a:t>
              </a:r>
              <a:r>
                <a:rPr lang="id-ID" sz="1000" b="1" dirty="0" smtClean="0">
                  <a:latin typeface="+mj-lt"/>
                  <a:sym typeface="Calibri" pitchFamily="34" charset="0"/>
                </a:rPr>
                <a:t> dan tidak terorganisasi dengan baik, </a:t>
              </a:r>
              <a:endParaRPr lang="id-ID" altLang="en-US" sz="1000" dirty="0">
                <a:latin typeface="+mj-lt"/>
              </a:endParaRPr>
            </a:p>
            <a:p>
              <a:pPr marL="57150" lvl="1" indent="-57150">
                <a:lnSpc>
                  <a:spcPct val="90000"/>
                </a:lnSpc>
                <a:spcAft>
                  <a:spcPct val="15000"/>
                </a:spcAft>
                <a:buFont typeface="Arial" pitchFamily="34" charset="0"/>
                <a:buChar char="•"/>
              </a:pPr>
              <a:r>
                <a:rPr lang="id-ID" altLang="en-US" sz="1000" b="1" dirty="0" smtClean="0">
                  <a:latin typeface="+mj-lt"/>
                  <a:sym typeface="Calibri" pitchFamily="34" charset="0"/>
                </a:rPr>
                <a:t>T</a:t>
              </a:r>
              <a:r>
                <a:rPr lang="id-ID" sz="1000" b="1" dirty="0" smtClean="0">
                  <a:latin typeface="+mj-lt"/>
                  <a:sym typeface="Calibri" pitchFamily="34" charset="0"/>
                </a:rPr>
                <a:t>anpa komunikasi dan pemantauan</a:t>
              </a:r>
              <a:endParaRPr lang="id-ID" altLang="en-US" sz="1000" dirty="0">
                <a:latin typeface="+mj-lt"/>
              </a:endParaRPr>
            </a:p>
          </p:txBody>
        </p:sp>
        <p:sp>
          <p:nvSpPr>
            <p:cNvPr id="13" name="AutoShape 12"/>
            <p:cNvSpPr>
              <a:spLocks noChangeArrowheads="1"/>
            </p:cNvSpPr>
            <p:nvPr/>
          </p:nvSpPr>
          <p:spPr bwMode="auto">
            <a:xfrm>
              <a:off x="1423812" y="1013880"/>
              <a:ext cx="962796" cy="382872"/>
            </a:xfrm>
            <a:prstGeom prst="roundRect">
              <a:avLst>
                <a:gd name="adj" fmla="val 10000"/>
              </a:avLst>
            </a:prstGeom>
            <a:solidFill>
              <a:srgbClr val="9BBB59"/>
            </a:solidFill>
            <a:ln w="25400" cap="flat" cmpd="sng">
              <a:solidFill>
                <a:srgbClr val="FFFFFF"/>
              </a:solidFill>
              <a:round/>
              <a:headEnd/>
              <a:tailEnd/>
            </a:ln>
          </p:spPr>
          <p:txBody>
            <a:bodyPr/>
            <a:lstStyle/>
            <a:p>
              <a:endParaRPr lang="id-ID"/>
            </a:p>
          </p:txBody>
        </p:sp>
        <p:sp>
          <p:nvSpPr>
            <p:cNvPr id="14" name="Rectangle 13"/>
            <p:cNvSpPr>
              <a:spLocks noChangeArrowheads="1"/>
            </p:cNvSpPr>
            <p:nvPr/>
          </p:nvSpPr>
          <p:spPr bwMode="auto">
            <a:xfrm>
              <a:off x="1423812" y="1013880"/>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a:t>LEVEL 1 -Rintisan</a:t>
              </a:r>
            </a:p>
          </p:txBody>
        </p:sp>
        <p:sp>
          <p:nvSpPr>
            <p:cNvPr id="15" name="AutoShape 14"/>
            <p:cNvSpPr>
              <a:spLocks noChangeArrowheads="1"/>
            </p:cNvSpPr>
            <p:nvPr/>
          </p:nvSpPr>
          <p:spPr bwMode="auto">
            <a:xfrm>
              <a:off x="2739176" y="964704"/>
              <a:ext cx="1237072" cy="2427889"/>
            </a:xfrm>
            <a:prstGeom prst="roundRect">
              <a:avLst>
                <a:gd name="adj" fmla="val 10000"/>
              </a:avLst>
            </a:prstGeom>
            <a:solidFill>
              <a:srgbClr val="FFFFFF">
                <a:alpha val="89000"/>
              </a:srgbClr>
            </a:solidFill>
            <a:ln w="25400" cap="flat" cmpd="sng">
              <a:solidFill>
                <a:srgbClr val="8064A2"/>
              </a:solidFill>
              <a:round/>
              <a:headEnd/>
              <a:tailEnd/>
            </a:ln>
          </p:spPr>
          <p:txBody>
            <a:bodyPr/>
            <a:lstStyle/>
            <a:p>
              <a:endParaRPr lang="id-ID" sz="2000"/>
            </a:p>
          </p:txBody>
        </p:sp>
        <p:sp>
          <p:nvSpPr>
            <p:cNvPr id="16" name="Rectangle 15"/>
            <p:cNvSpPr>
              <a:spLocks noChangeArrowheads="1"/>
            </p:cNvSpPr>
            <p:nvPr/>
          </p:nvSpPr>
          <p:spPr bwMode="auto">
            <a:xfrm>
              <a:off x="2674640" y="893143"/>
              <a:ext cx="1440160" cy="2087785"/>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en-US" sz="1100" b="1" dirty="0">
                  <a:latin typeface="Calibri" pitchFamily="34" charset="0"/>
                  <a:sym typeface="Calibri" pitchFamily="34" charset="0"/>
                </a:rPr>
                <a:t>Ada praktik pengendalian intern,.</a:t>
              </a:r>
              <a:endParaRPr lang="id-ID" altLang="en-US" sz="1100" dirty="0"/>
            </a:p>
            <a:p>
              <a:pPr marL="57150" lvl="1" indent="-57150">
                <a:lnSpc>
                  <a:spcPct val="90000"/>
                </a:lnSpc>
                <a:spcAft>
                  <a:spcPct val="15000"/>
                </a:spcAft>
                <a:buFont typeface="Arial" pitchFamily="34" charset="0"/>
                <a:buChar char="•"/>
              </a:pPr>
              <a:r>
                <a:rPr lang="id-ID" altLang="en-US" sz="1100" b="1" dirty="0">
                  <a:latin typeface="Calibri" pitchFamily="34" charset="0"/>
                  <a:sym typeface="Calibri" pitchFamily="34" charset="0"/>
                </a:rPr>
                <a:t>Tidak terdokumentasi dengan baik</a:t>
              </a:r>
              <a:endParaRPr lang="id-ID" altLang="en-US" sz="1100" dirty="0"/>
            </a:p>
            <a:p>
              <a:pPr marL="57150" lvl="1" indent="-57150">
                <a:lnSpc>
                  <a:spcPct val="90000"/>
                </a:lnSpc>
                <a:spcAft>
                  <a:spcPct val="15000"/>
                </a:spcAft>
                <a:buFont typeface="Arial" pitchFamily="34" charset="0"/>
                <a:buChar char="•"/>
              </a:pPr>
              <a:r>
                <a:rPr lang="id-ID" altLang="en-US" sz="1100" b="1" dirty="0">
                  <a:latin typeface="Calibri" pitchFamily="34" charset="0"/>
                  <a:sym typeface="Calibri" pitchFamily="34" charset="0"/>
                </a:rPr>
                <a:t>Pelaksanaan </a:t>
              </a:r>
              <a:r>
                <a:rPr lang="id-ID" sz="1100" b="1" dirty="0" smtClean="0">
                  <a:latin typeface="Calibri" pitchFamily="34" charset="0"/>
                  <a:sym typeface="Calibri" pitchFamily="34" charset="0"/>
                </a:rPr>
                <a:t>tergantung pada individu dan belum melibatkan semua unit organisasi. </a:t>
              </a:r>
              <a:endParaRPr lang="id-ID" altLang="en-US" sz="1100" dirty="0"/>
            </a:p>
            <a:p>
              <a:pPr marL="57150" lvl="1" indent="-57150">
                <a:lnSpc>
                  <a:spcPct val="90000"/>
                </a:lnSpc>
                <a:spcAft>
                  <a:spcPct val="15000"/>
                </a:spcAft>
                <a:buFont typeface="Arial" pitchFamily="34" charset="0"/>
                <a:buChar char="•"/>
              </a:pPr>
              <a:r>
                <a:rPr lang="id-ID" sz="1100" b="1" dirty="0" smtClean="0">
                  <a:latin typeface="Calibri" pitchFamily="34" charset="0"/>
                  <a:sym typeface="Calibri" pitchFamily="34" charset="0"/>
                </a:rPr>
                <a:t>Efektivitas pengendalian belum dievaluasi</a:t>
              </a:r>
              <a:endParaRPr lang="id-ID" altLang="en-US" sz="1100" dirty="0"/>
            </a:p>
          </p:txBody>
        </p:sp>
        <p:sp>
          <p:nvSpPr>
            <p:cNvPr id="17" name="AutoShape 17"/>
            <p:cNvSpPr>
              <a:spLocks noChangeArrowheads="1"/>
            </p:cNvSpPr>
            <p:nvPr/>
          </p:nvSpPr>
          <p:spPr bwMode="auto">
            <a:xfrm>
              <a:off x="2863972" y="3247479"/>
              <a:ext cx="962796" cy="382872"/>
            </a:xfrm>
            <a:prstGeom prst="roundRect">
              <a:avLst>
                <a:gd name="adj" fmla="val 10000"/>
              </a:avLst>
            </a:prstGeom>
            <a:solidFill>
              <a:srgbClr val="8064A2"/>
            </a:solidFill>
            <a:ln w="25400" cap="flat" cmpd="sng">
              <a:solidFill>
                <a:srgbClr val="FFFFFF"/>
              </a:solidFill>
              <a:round/>
              <a:headEnd/>
              <a:tailEnd/>
            </a:ln>
          </p:spPr>
          <p:txBody>
            <a:bodyPr/>
            <a:lstStyle/>
            <a:p>
              <a:endParaRPr lang="id-ID"/>
            </a:p>
          </p:txBody>
        </p:sp>
        <p:sp>
          <p:nvSpPr>
            <p:cNvPr id="18" name="Rectangle 18"/>
            <p:cNvSpPr>
              <a:spLocks noChangeArrowheads="1"/>
            </p:cNvSpPr>
            <p:nvPr/>
          </p:nvSpPr>
          <p:spPr bwMode="auto">
            <a:xfrm>
              <a:off x="2863972" y="3247479"/>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dirty="0"/>
                <a:t>LEVEL 2 - Berkembang</a:t>
              </a:r>
            </a:p>
          </p:txBody>
        </p:sp>
        <p:sp>
          <p:nvSpPr>
            <p:cNvPr id="19" name="AutoShape 19"/>
            <p:cNvSpPr>
              <a:spLocks noChangeArrowheads="1"/>
            </p:cNvSpPr>
            <p:nvPr/>
          </p:nvSpPr>
          <p:spPr bwMode="auto">
            <a:xfrm>
              <a:off x="4185393" y="992427"/>
              <a:ext cx="1286214" cy="2541108"/>
            </a:xfrm>
            <a:prstGeom prst="roundRect">
              <a:avLst>
                <a:gd name="adj" fmla="val 10000"/>
              </a:avLst>
            </a:prstGeom>
            <a:solidFill>
              <a:srgbClr val="FFFFFF">
                <a:alpha val="89000"/>
              </a:srgbClr>
            </a:solidFill>
            <a:ln w="25400" cap="flat" cmpd="sng">
              <a:solidFill>
                <a:srgbClr val="4AACC6"/>
              </a:solidFill>
              <a:round/>
              <a:headEnd/>
              <a:tailEnd/>
            </a:ln>
          </p:spPr>
          <p:txBody>
            <a:bodyPr/>
            <a:lstStyle/>
            <a:p>
              <a:endParaRPr lang="id-ID"/>
            </a:p>
          </p:txBody>
        </p:sp>
        <p:sp>
          <p:nvSpPr>
            <p:cNvPr id="20" name="Rectangle 20"/>
            <p:cNvSpPr>
              <a:spLocks noChangeArrowheads="1"/>
            </p:cNvSpPr>
            <p:nvPr/>
          </p:nvSpPr>
          <p:spPr bwMode="auto">
            <a:xfrm>
              <a:off x="4185393" y="1252736"/>
              <a:ext cx="1286214" cy="1996585"/>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Ada praktik pengendalian intern</a:t>
              </a:r>
              <a:endParaRPr lang="id-ID" altLang="zh-CN" sz="1200" dirty="0"/>
            </a:p>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Terdokumentasi dengan baik. </a:t>
              </a:r>
              <a:endParaRPr lang="id-ID" altLang="zh-CN" sz="1200" dirty="0"/>
            </a:p>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Evaluasi atas pengendalian intern dilakukan tanpa dokumentasi yang memadai.</a:t>
              </a:r>
              <a:endParaRPr lang="id-ID" altLang="zh-CN" sz="1200" dirty="0"/>
            </a:p>
          </p:txBody>
        </p:sp>
        <p:sp>
          <p:nvSpPr>
            <p:cNvPr id="21" name="AutoShape 22"/>
            <p:cNvSpPr>
              <a:spLocks noChangeArrowheads="1"/>
            </p:cNvSpPr>
            <p:nvPr/>
          </p:nvSpPr>
          <p:spPr bwMode="auto">
            <a:xfrm>
              <a:off x="4304132" y="851484"/>
              <a:ext cx="962796" cy="382872"/>
            </a:xfrm>
            <a:prstGeom prst="roundRect">
              <a:avLst>
                <a:gd name="adj" fmla="val 10000"/>
              </a:avLst>
            </a:prstGeom>
            <a:solidFill>
              <a:srgbClr val="4AACC6"/>
            </a:solidFill>
            <a:ln w="25400" cap="flat" cmpd="sng">
              <a:solidFill>
                <a:srgbClr val="FFFFFF"/>
              </a:solidFill>
              <a:round/>
              <a:headEnd/>
              <a:tailEnd/>
            </a:ln>
          </p:spPr>
          <p:txBody>
            <a:bodyPr/>
            <a:lstStyle/>
            <a:p>
              <a:endParaRPr lang="id-ID"/>
            </a:p>
          </p:txBody>
        </p:sp>
        <p:sp>
          <p:nvSpPr>
            <p:cNvPr id="22" name="Rectangle 23"/>
            <p:cNvSpPr>
              <a:spLocks noChangeArrowheads="1"/>
            </p:cNvSpPr>
            <p:nvPr/>
          </p:nvSpPr>
          <p:spPr bwMode="auto">
            <a:xfrm>
              <a:off x="4258816" y="851484"/>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dirty="0"/>
                <a:t>LEVEL 3 - Terdefinisi</a:t>
              </a:r>
            </a:p>
          </p:txBody>
        </p:sp>
        <p:sp>
          <p:nvSpPr>
            <p:cNvPr id="23" name="AutoShape 24"/>
            <p:cNvSpPr>
              <a:spLocks noChangeArrowheads="1"/>
            </p:cNvSpPr>
            <p:nvPr/>
          </p:nvSpPr>
          <p:spPr bwMode="auto">
            <a:xfrm>
              <a:off x="5656180" y="992427"/>
              <a:ext cx="1083146" cy="2541108"/>
            </a:xfrm>
            <a:prstGeom prst="roundRect">
              <a:avLst>
                <a:gd name="adj" fmla="val 10000"/>
              </a:avLst>
            </a:prstGeom>
            <a:solidFill>
              <a:srgbClr val="FFFFFF">
                <a:alpha val="89000"/>
              </a:srgbClr>
            </a:solidFill>
            <a:ln w="25400" cap="flat" cmpd="sng">
              <a:solidFill>
                <a:srgbClr val="F79645"/>
              </a:solidFill>
              <a:round/>
              <a:headEnd/>
              <a:tailEnd/>
            </a:ln>
          </p:spPr>
          <p:txBody>
            <a:bodyPr/>
            <a:lstStyle/>
            <a:p>
              <a:endParaRPr lang="id-ID"/>
            </a:p>
          </p:txBody>
        </p:sp>
        <p:sp>
          <p:nvSpPr>
            <p:cNvPr id="24" name="Rectangle 25"/>
            <p:cNvSpPr>
              <a:spLocks noChangeArrowheads="1"/>
            </p:cNvSpPr>
            <p:nvPr/>
          </p:nvSpPr>
          <p:spPr bwMode="auto">
            <a:xfrm>
              <a:off x="5656180" y="992427"/>
              <a:ext cx="1083146" cy="1996585"/>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Ada praktik pengendalian internal yang efektif, </a:t>
              </a:r>
              <a:endParaRPr lang="id-ID" altLang="zh-CN" sz="1200" dirty="0"/>
            </a:p>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Evaluasi </a:t>
              </a:r>
              <a:r>
                <a:rPr lang="id-ID" altLang="zh-CN" sz="1200" b="1" dirty="0" smtClean="0">
                  <a:latin typeface="Calibri" pitchFamily="34" charset="0"/>
                  <a:sym typeface="Calibri" pitchFamily="34" charset="0"/>
                </a:rPr>
                <a:t>formal, berkala </a:t>
              </a:r>
              <a:r>
                <a:rPr lang="id-ID" altLang="zh-CN" sz="1200" b="1" dirty="0">
                  <a:latin typeface="Calibri" pitchFamily="34" charset="0"/>
                  <a:sym typeface="Calibri" pitchFamily="34" charset="0"/>
                </a:rPr>
                <a:t>dan terdokumentasi.</a:t>
              </a:r>
              <a:endParaRPr lang="id-ID" altLang="zh-CN" sz="1200" dirty="0"/>
            </a:p>
          </p:txBody>
        </p:sp>
        <p:sp>
          <p:nvSpPr>
            <p:cNvPr id="25" name="AutoShape 27"/>
            <p:cNvSpPr>
              <a:spLocks noChangeArrowheads="1"/>
            </p:cNvSpPr>
            <p:nvPr/>
          </p:nvSpPr>
          <p:spPr bwMode="auto">
            <a:xfrm>
              <a:off x="5698976" y="3196951"/>
              <a:ext cx="962796" cy="382872"/>
            </a:xfrm>
            <a:prstGeom prst="roundRect">
              <a:avLst>
                <a:gd name="adj" fmla="val 10000"/>
              </a:avLst>
            </a:prstGeom>
            <a:solidFill>
              <a:srgbClr val="F79645"/>
            </a:solidFill>
            <a:ln w="25400" cap="flat" cmpd="sng">
              <a:solidFill>
                <a:srgbClr val="FFFFFF"/>
              </a:solidFill>
              <a:round/>
              <a:headEnd/>
              <a:tailEnd/>
            </a:ln>
          </p:spPr>
          <p:txBody>
            <a:bodyPr/>
            <a:lstStyle/>
            <a:p>
              <a:endParaRPr lang="id-ID"/>
            </a:p>
          </p:txBody>
        </p:sp>
        <p:sp>
          <p:nvSpPr>
            <p:cNvPr id="26" name="Rectangle 28"/>
            <p:cNvSpPr>
              <a:spLocks noChangeArrowheads="1"/>
            </p:cNvSpPr>
            <p:nvPr/>
          </p:nvSpPr>
          <p:spPr bwMode="auto">
            <a:xfrm>
              <a:off x="5744292" y="3204916"/>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dirty="0"/>
                <a:t>LEVEL 4 – Terkelola dan Terukur</a:t>
              </a:r>
            </a:p>
          </p:txBody>
        </p:sp>
        <p:sp>
          <p:nvSpPr>
            <p:cNvPr id="27" name="AutoShape 29"/>
            <p:cNvSpPr>
              <a:spLocks noChangeArrowheads="1"/>
            </p:cNvSpPr>
            <p:nvPr/>
          </p:nvSpPr>
          <p:spPr bwMode="auto">
            <a:xfrm>
              <a:off x="7025434" y="1062896"/>
              <a:ext cx="1337838" cy="2638112"/>
            </a:xfrm>
            <a:prstGeom prst="roundRect">
              <a:avLst>
                <a:gd name="adj" fmla="val 10000"/>
              </a:avLst>
            </a:prstGeom>
            <a:solidFill>
              <a:srgbClr val="FFFFFF">
                <a:alpha val="89000"/>
              </a:srgbClr>
            </a:solidFill>
            <a:ln w="25400" cap="flat" cmpd="sng">
              <a:solidFill>
                <a:srgbClr val="C0504C"/>
              </a:solidFill>
              <a:round/>
              <a:headEnd/>
              <a:tailEnd/>
            </a:ln>
          </p:spPr>
          <p:txBody>
            <a:bodyPr/>
            <a:lstStyle/>
            <a:p>
              <a:endParaRPr lang="id-ID"/>
            </a:p>
          </p:txBody>
        </p:sp>
        <p:sp>
          <p:nvSpPr>
            <p:cNvPr id="28" name="Rectangle 30"/>
            <p:cNvSpPr>
              <a:spLocks noChangeArrowheads="1"/>
            </p:cNvSpPr>
            <p:nvPr/>
          </p:nvSpPr>
          <p:spPr bwMode="auto">
            <a:xfrm>
              <a:off x="7025434" y="1396752"/>
              <a:ext cx="1409846" cy="2304256"/>
            </a:xfrm>
            <a:prstGeom prst="rect">
              <a:avLst/>
            </a:prstGeom>
            <a:noFill/>
            <a:ln w="9525">
              <a:noFill/>
              <a:miter lim="800000"/>
              <a:headEnd/>
              <a:tailEnd/>
            </a:ln>
          </p:spPr>
          <p:txBody>
            <a:bodyPr lIns="123825" tIns="123825" rIns="123825" bIns="123825"/>
            <a:lstStyle/>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Menerapkan pengendalian intern yang berkelanjutan, terintegrasi dalam pelaksanaan kegiatan</a:t>
              </a:r>
              <a:endParaRPr lang="id-ID" altLang="zh-CN" sz="1200" dirty="0"/>
            </a:p>
            <a:p>
              <a:pPr marL="57150" lvl="1" indent="-57150">
                <a:lnSpc>
                  <a:spcPct val="90000"/>
                </a:lnSpc>
                <a:spcAft>
                  <a:spcPct val="15000"/>
                </a:spcAft>
                <a:buFont typeface="Arial" pitchFamily="34" charset="0"/>
                <a:buChar char="•"/>
              </a:pPr>
              <a:r>
                <a:rPr lang="id-ID" altLang="zh-CN" sz="1200" b="1" dirty="0">
                  <a:latin typeface="Calibri" pitchFamily="34" charset="0"/>
                  <a:sym typeface="Calibri" pitchFamily="34" charset="0"/>
                </a:rPr>
                <a:t>Pemantauan otomatis menggunakan aplikasi komputer</a:t>
              </a:r>
              <a:endParaRPr lang="id-ID" altLang="zh-CN" sz="1200" dirty="0"/>
            </a:p>
          </p:txBody>
        </p:sp>
        <p:sp>
          <p:nvSpPr>
            <p:cNvPr id="29" name="AutoShape 31"/>
            <p:cNvSpPr>
              <a:spLocks noChangeArrowheads="1"/>
            </p:cNvSpPr>
            <p:nvPr/>
          </p:nvSpPr>
          <p:spPr bwMode="auto">
            <a:xfrm>
              <a:off x="7234274" y="992427"/>
              <a:ext cx="962796" cy="382872"/>
            </a:xfrm>
            <a:prstGeom prst="roundRect">
              <a:avLst>
                <a:gd name="adj" fmla="val 10000"/>
              </a:avLst>
            </a:prstGeom>
            <a:solidFill>
              <a:srgbClr val="C0504C"/>
            </a:solidFill>
            <a:ln w="25400" cap="flat" cmpd="sng">
              <a:solidFill>
                <a:srgbClr val="FFFFFF"/>
              </a:solidFill>
              <a:round/>
              <a:headEnd/>
              <a:tailEnd/>
            </a:ln>
          </p:spPr>
          <p:txBody>
            <a:bodyPr/>
            <a:lstStyle/>
            <a:p>
              <a:endParaRPr lang="id-ID"/>
            </a:p>
          </p:txBody>
        </p:sp>
        <p:sp>
          <p:nvSpPr>
            <p:cNvPr id="30" name="Rectangle 32"/>
            <p:cNvSpPr>
              <a:spLocks noChangeArrowheads="1"/>
            </p:cNvSpPr>
            <p:nvPr/>
          </p:nvSpPr>
          <p:spPr bwMode="auto">
            <a:xfrm>
              <a:off x="7234274" y="992427"/>
              <a:ext cx="962796" cy="382872"/>
            </a:xfrm>
            <a:prstGeom prst="rect">
              <a:avLst/>
            </a:prstGeom>
            <a:noFill/>
            <a:ln w="9525">
              <a:noFill/>
              <a:miter lim="800000"/>
              <a:headEnd/>
              <a:tailEnd/>
            </a:ln>
          </p:spPr>
          <p:txBody>
            <a:bodyPr lIns="17145" tIns="11430" rIns="17145" bIns="11430" anchor="ctr"/>
            <a:lstStyle/>
            <a:p>
              <a:pPr algn="ctr">
                <a:lnSpc>
                  <a:spcPct val="90000"/>
                </a:lnSpc>
                <a:spcAft>
                  <a:spcPct val="35000"/>
                </a:spcAft>
              </a:pPr>
              <a:r>
                <a:rPr lang="id-ID" altLang="zh-CN" sz="900"/>
                <a:t>LEVEL 5 - Optimum</a:t>
              </a:r>
            </a:p>
          </p:txBody>
        </p:sp>
      </p:grpSp>
      <p:sp>
        <p:nvSpPr>
          <p:cNvPr id="31" name="TextBox 6"/>
          <p:cNvSpPr>
            <a:spLocks noChangeArrowheads="1"/>
          </p:cNvSpPr>
          <p:nvPr/>
        </p:nvSpPr>
        <p:spPr bwMode="auto">
          <a:xfrm>
            <a:off x="692970" y="5086826"/>
            <a:ext cx="1368425" cy="461963"/>
          </a:xfrm>
          <a:prstGeom prst="rect">
            <a:avLst/>
          </a:prstGeom>
          <a:gradFill rotWithShape="1">
            <a:gsLst>
              <a:gs pos="0">
                <a:srgbClr val="992F2B"/>
              </a:gs>
              <a:gs pos="79999">
                <a:srgbClr val="C93D39"/>
              </a:gs>
              <a:gs pos="100000">
                <a:srgbClr val="CD3A36"/>
              </a:gs>
            </a:gsLst>
            <a:lin ang="5400000" scaled="1"/>
          </a:gradFill>
          <a:ln w="9525">
            <a:noFill/>
            <a:miter lim="800000"/>
            <a:headEnd/>
            <a:tailEnd/>
          </a:ln>
        </p:spPr>
        <p:txBody>
          <a:bodyPr>
            <a:spAutoFit/>
          </a:bodyPr>
          <a:lstStyle/>
          <a:p>
            <a:r>
              <a:rPr lang="id-ID" altLang="zh-CN" sz="1200" dirty="0">
                <a:solidFill>
                  <a:srgbClr val="FFFFFF"/>
                </a:solidFill>
              </a:rPr>
              <a:t>(+) </a:t>
            </a:r>
            <a:r>
              <a:rPr lang="id-ID" altLang="zh-CN" sz="1200" dirty="0" smtClean="0">
                <a:solidFill>
                  <a:srgbClr val="FFFFFF"/>
                </a:solidFill>
              </a:rPr>
              <a:t>Kebijakan dan </a:t>
            </a:r>
            <a:r>
              <a:rPr lang="id-ID" altLang="zh-CN" sz="1200" dirty="0">
                <a:solidFill>
                  <a:srgbClr val="FFFFFF"/>
                </a:solidFill>
              </a:rPr>
              <a:t>Prosedur Tertulis</a:t>
            </a:r>
          </a:p>
        </p:txBody>
      </p:sp>
      <p:sp>
        <p:nvSpPr>
          <p:cNvPr id="32" name="TextBox 7"/>
          <p:cNvSpPr>
            <a:spLocks noChangeArrowheads="1"/>
          </p:cNvSpPr>
          <p:nvPr/>
        </p:nvSpPr>
        <p:spPr bwMode="auto">
          <a:xfrm>
            <a:off x="1989387" y="1414939"/>
            <a:ext cx="2016224" cy="461665"/>
          </a:xfrm>
          <a:prstGeom prst="rect">
            <a:avLst/>
          </a:prstGeom>
          <a:gradFill rotWithShape="1">
            <a:gsLst>
              <a:gs pos="0">
                <a:srgbClr val="992F2B"/>
              </a:gs>
              <a:gs pos="79999">
                <a:srgbClr val="C93D39"/>
              </a:gs>
              <a:gs pos="100000">
                <a:srgbClr val="CD3A36"/>
              </a:gs>
            </a:gsLst>
            <a:lin ang="5400000" scaled="1"/>
          </a:gradFill>
          <a:ln w="9525">
            <a:noFill/>
            <a:miter lim="800000"/>
            <a:headEnd/>
            <a:tailEnd/>
          </a:ln>
        </p:spPr>
        <p:txBody>
          <a:bodyPr wrap="square">
            <a:spAutoFit/>
          </a:bodyPr>
          <a:lstStyle/>
          <a:p>
            <a:r>
              <a:rPr lang="id-ID" altLang="zh-CN" sz="1200" dirty="0">
                <a:solidFill>
                  <a:srgbClr val="FFFFFF"/>
                </a:solidFill>
              </a:rPr>
              <a:t>(+) Pengkomunikasian </a:t>
            </a:r>
            <a:r>
              <a:rPr lang="id-ID" altLang="zh-CN" sz="1200" dirty="0" smtClean="0">
                <a:solidFill>
                  <a:srgbClr val="FFFFFF"/>
                </a:solidFill>
              </a:rPr>
              <a:t>Kebijakan dan </a:t>
            </a:r>
            <a:r>
              <a:rPr lang="id-ID" altLang="zh-CN" sz="1200" dirty="0">
                <a:solidFill>
                  <a:srgbClr val="FFFFFF"/>
                </a:solidFill>
              </a:rPr>
              <a:t>Prosedur</a:t>
            </a:r>
          </a:p>
        </p:txBody>
      </p:sp>
      <p:sp>
        <p:nvSpPr>
          <p:cNvPr id="33" name="TextBox 8"/>
          <p:cNvSpPr>
            <a:spLocks noChangeArrowheads="1"/>
          </p:cNvSpPr>
          <p:nvPr/>
        </p:nvSpPr>
        <p:spPr bwMode="auto">
          <a:xfrm>
            <a:off x="3646439" y="5014917"/>
            <a:ext cx="1511300" cy="830997"/>
          </a:xfrm>
          <a:prstGeom prst="rect">
            <a:avLst/>
          </a:prstGeom>
          <a:gradFill rotWithShape="1">
            <a:gsLst>
              <a:gs pos="0">
                <a:srgbClr val="992F2B"/>
              </a:gs>
              <a:gs pos="79999">
                <a:srgbClr val="C93D39"/>
              </a:gs>
              <a:gs pos="100000">
                <a:srgbClr val="CD3A36"/>
              </a:gs>
            </a:gsLst>
            <a:lin ang="5400000" scaled="1"/>
          </a:gradFill>
          <a:ln w="9525">
            <a:noFill/>
            <a:miter lim="800000"/>
            <a:headEnd/>
            <a:tailEnd/>
          </a:ln>
        </p:spPr>
        <p:txBody>
          <a:bodyPr>
            <a:spAutoFit/>
          </a:bodyPr>
          <a:lstStyle/>
          <a:p>
            <a:r>
              <a:rPr lang="id-ID" altLang="zh-CN" sz="1200" dirty="0">
                <a:solidFill>
                  <a:srgbClr val="FFFFFF"/>
                </a:solidFill>
              </a:rPr>
              <a:t>(+) Implementasi </a:t>
            </a:r>
            <a:r>
              <a:rPr lang="id-ID" altLang="zh-CN" sz="1200" dirty="0" smtClean="0">
                <a:solidFill>
                  <a:srgbClr val="FFFFFF"/>
                </a:solidFill>
              </a:rPr>
              <a:t>kebijakan </a:t>
            </a:r>
            <a:r>
              <a:rPr lang="id-ID" altLang="zh-CN" sz="1200" dirty="0">
                <a:solidFill>
                  <a:srgbClr val="FFFFFF"/>
                </a:solidFill>
              </a:rPr>
              <a:t>dan </a:t>
            </a:r>
            <a:r>
              <a:rPr lang="id-ID" altLang="zh-CN" sz="1200" dirty="0" smtClean="0">
                <a:solidFill>
                  <a:srgbClr val="FFFFFF"/>
                </a:solidFill>
              </a:rPr>
              <a:t>prosedur (+) dokumentasi</a:t>
            </a:r>
            <a:endParaRPr lang="id-ID" altLang="zh-CN" sz="1200" dirty="0">
              <a:solidFill>
                <a:srgbClr val="FFFFFF"/>
              </a:solidFill>
            </a:endParaRPr>
          </a:p>
        </p:txBody>
      </p:sp>
      <p:sp>
        <p:nvSpPr>
          <p:cNvPr id="34" name="TextBox 9"/>
          <p:cNvSpPr>
            <a:spLocks noChangeArrowheads="1"/>
          </p:cNvSpPr>
          <p:nvPr/>
        </p:nvSpPr>
        <p:spPr bwMode="auto">
          <a:xfrm>
            <a:off x="4941715" y="1383159"/>
            <a:ext cx="2088232" cy="461665"/>
          </a:xfrm>
          <a:prstGeom prst="rect">
            <a:avLst/>
          </a:prstGeom>
          <a:gradFill rotWithShape="1">
            <a:gsLst>
              <a:gs pos="0">
                <a:srgbClr val="992F2B"/>
              </a:gs>
              <a:gs pos="79999">
                <a:srgbClr val="C93D39"/>
              </a:gs>
              <a:gs pos="100000">
                <a:srgbClr val="CD3A36"/>
              </a:gs>
            </a:gsLst>
            <a:lin ang="5400000" scaled="1"/>
          </a:gradFill>
          <a:ln w="9525">
            <a:noFill/>
            <a:miter lim="800000"/>
            <a:headEnd/>
            <a:tailEnd/>
          </a:ln>
        </p:spPr>
        <p:txBody>
          <a:bodyPr wrap="square">
            <a:spAutoFit/>
          </a:bodyPr>
          <a:lstStyle/>
          <a:p>
            <a:r>
              <a:rPr lang="id-ID" altLang="zh-CN" sz="1200" dirty="0">
                <a:solidFill>
                  <a:srgbClr val="FFFFFF"/>
                </a:solidFill>
              </a:rPr>
              <a:t>(+) Evaluasi formal </a:t>
            </a:r>
            <a:r>
              <a:rPr lang="id-ID" altLang="zh-CN" sz="1200" dirty="0" smtClean="0">
                <a:solidFill>
                  <a:srgbClr val="FFFFFF"/>
                </a:solidFill>
              </a:rPr>
              <a:t>, berkala dan </a:t>
            </a:r>
            <a:r>
              <a:rPr lang="id-ID" altLang="zh-CN" sz="1200" dirty="0">
                <a:solidFill>
                  <a:srgbClr val="FFFFFF"/>
                </a:solidFill>
              </a:rPr>
              <a:t>terdokumentasi</a:t>
            </a:r>
          </a:p>
        </p:txBody>
      </p:sp>
      <p:sp>
        <p:nvSpPr>
          <p:cNvPr id="35" name="TextBox 10"/>
          <p:cNvSpPr>
            <a:spLocks noChangeArrowheads="1"/>
          </p:cNvSpPr>
          <p:nvPr/>
        </p:nvSpPr>
        <p:spPr bwMode="auto">
          <a:xfrm>
            <a:off x="6237859" y="5086826"/>
            <a:ext cx="2160240" cy="461665"/>
          </a:xfrm>
          <a:prstGeom prst="rect">
            <a:avLst/>
          </a:prstGeom>
          <a:gradFill rotWithShape="1">
            <a:gsLst>
              <a:gs pos="0">
                <a:srgbClr val="992F2B"/>
              </a:gs>
              <a:gs pos="79999">
                <a:srgbClr val="C93D39"/>
              </a:gs>
              <a:gs pos="100000">
                <a:srgbClr val="CD3A36"/>
              </a:gs>
            </a:gsLst>
            <a:lin ang="5400000" scaled="1"/>
          </a:gradFill>
          <a:ln w="9525">
            <a:noFill/>
            <a:miter lim="800000"/>
            <a:headEnd/>
            <a:tailEnd/>
          </a:ln>
        </p:spPr>
        <p:txBody>
          <a:bodyPr wrap="square">
            <a:spAutoFit/>
          </a:bodyPr>
          <a:lstStyle/>
          <a:p>
            <a:r>
              <a:rPr lang="id-ID" altLang="zh-CN" sz="1200" dirty="0">
                <a:solidFill>
                  <a:srgbClr val="FFFFFF"/>
                </a:solidFill>
              </a:rPr>
              <a:t>(+ )</a:t>
            </a:r>
            <a:r>
              <a:rPr lang="id-ID" altLang="zh-CN" sz="1200" dirty="0" smtClean="0">
                <a:solidFill>
                  <a:srgbClr val="FFFFFF"/>
                </a:solidFill>
              </a:rPr>
              <a:t>Pemantauan/ pengembangan </a:t>
            </a:r>
            <a:r>
              <a:rPr lang="id-ID" altLang="zh-CN" sz="1200" dirty="0">
                <a:solidFill>
                  <a:srgbClr val="FFFFFF"/>
                </a:solidFill>
              </a:rPr>
              <a:t>berkelanjutan</a:t>
            </a:r>
          </a:p>
        </p:txBody>
      </p:sp>
      <p:sp>
        <p:nvSpPr>
          <p:cNvPr id="36" name="Straight Arrow Connector 13"/>
          <p:cNvSpPr>
            <a:spLocks noChangeShapeType="1"/>
          </p:cNvSpPr>
          <p:nvPr/>
        </p:nvSpPr>
        <p:spPr bwMode="auto">
          <a:xfrm flipV="1">
            <a:off x="1413322" y="4510860"/>
            <a:ext cx="72008" cy="504055"/>
          </a:xfrm>
          <a:prstGeom prst="straightConnector1">
            <a:avLst/>
          </a:prstGeom>
          <a:noFill/>
          <a:ln w="25400" cap="flat" cmpd="sng">
            <a:solidFill>
              <a:srgbClr val="F79646"/>
            </a:solidFill>
            <a:round/>
            <a:headEnd/>
            <a:tailEnd type="arrow" w="med" len="med"/>
          </a:ln>
        </p:spPr>
        <p:txBody>
          <a:bodyPr/>
          <a:lstStyle/>
          <a:p>
            <a:endParaRPr lang="id-ID"/>
          </a:p>
        </p:txBody>
      </p:sp>
      <p:sp>
        <p:nvSpPr>
          <p:cNvPr id="37" name="Straight Arrow Connector 15"/>
          <p:cNvSpPr>
            <a:spLocks noChangeShapeType="1"/>
          </p:cNvSpPr>
          <p:nvPr/>
        </p:nvSpPr>
        <p:spPr bwMode="auto">
          <a:xfrm flipV="1">
            <a:off x="7102501" y="4654877"/>
            <a:ext cx="71462" cy="360512"/>
          </a:xfrm>
          <a:prstGeom prst="straightConnector1">
            <a:avLst/>
          </a:prstGeom>
          <a:noFill/>
          <a:ln w="25400" cap="flat" cmpd="sng">
            <a:solidFill>
              <a:srgbClr val="F79646"/>
            </a:solidFill>
            <a:round/>
            <a:headEnd/>
            <a:tailEnd type="arrow" w="med" len="med"/>
          </a:ln>
        </p:spPr>
        <p:txBody>
          <a:bodyPr/>
          <a:lstStyle/>
          <a:p>
            <a:endParaRPr lang="id-ID"/>
          </a:p>
        </p:txBody>
      </p:sp>
      <p:sp>
        <p:nvSpPr>
          <p:cNvPr id="38" name="Straight Arrow Connector 17"/>
          <p:cNvSpPr>
            <a:spLocks noChangeShapeType="1"/>
          </p:cNvSpPr>
          <p:nvPr/>
        </p:nvSpPr>
        <p:spPr bwMode="auto">
          <a:xfrm flipV="1">
            <a:off x="4319932" y="4726885"/>
            <a:ext cx="45719" cy="288032"/>
          </a:xfrm>
          <a:prstGeom prst="straightConnector1">
            <a:avLst/>
          </a:prstGeom>
          <a:noFill/>
          <a:ln w="25400" cap="flat" cmpd="sng">
            <a:solidFill>
              <a:srgbClr val="F79646"/>
            </a:solidFill>
            <a:round/>
            <a:headEnd/>
            <a:tailEnd type="arrow" w="med" len="med"/>
          </a:ln>
        </p:spPr>
        <p:txBody>
          <a:bodyPr/>
          <a:lstStyle/>
          <a:p>
            <a:endParaRPr lang="id-ID"/>
          </a:p>
        </p:txBody>
      </p:sp>
      <p:sp>
        <p:nvSpPr>
          <p:cNvPr id="39" name="Straight Arrow Connector 19"/>
          <p:cNvSpPr>
            <a:spLocks noChangeShapeType="1"/>
          </p:cNvSpPr>
          <p:nvPr/>
        </p:nvSpPr>
        <p:spPr bwMode="auto">
          <a:xfrm flipH="1">
            <a:off x="5832100" y="1846565"/>
            <a:ext cx="45719" cy="432048"/>
          </a:xfrm>
          <a:prstGeom prst="straightConnector1">
            <a:avLst/>
          </a:prstGeom>
          <a:noFill/>
          <a:ln w="25400" cap="flat" cmpd="sng">
            <a:solidFill>
              <a:srgbClr val="F79646"/>
            </a:solidFill>
            <a:round/>
            <a:headEnd/>
            <a:tailEnd type="arrow" w="med" len="med"/>
          </a:ln>
        </p:spPr>
        <p:txBody>
          <a:bodyPr/>
          <a:lstStyle/>
          <a:p>
            <a:endParaRPr lang="id-ID"/>
          </a:p>
        </p:txBody>
      </p:sp>
      <p:sp>
        <p:nvSpPr>
          <p:cNvPr id="40" name="Straight Arrow Connector 21"/>
          <p:cNvSpPr>
            <a:spLocks noChangeShapeType="1"/>
          </p:cNvSpPr>
          <p:nvPr/>
        </p:nvSpPr>
        <p:spPr bwMode="auto">
          <a:xfrm flipH="1">
            <a:off x="2853483" y="1846565"/>
            <a:ext cx="72008" cy="576064"/>
          </a:xfrm>
          <a:prstGeom prst="straightConnector1">
            <a:avLst/>
          </a:prstGeom>
          <a:noFill/>
          <a:ln w="25400" cap="flat" cmpd="sng">
            <a:solidFill>
              <a:srgbClr val="F79646"/>
            </a:solidFill>
            <a:round/>
            <a:headEnd/>
            <a:tailEnd type="arrow" w="med" len="med"/>
          </a:ln>
        </p:spPr>
        <p:txBody>
          <a:bodyPr/>
          <a:lstStyle/>
          <a:p>
            <a:endParaRPr lang="id-ID"/>
          </a:p>
        </p:txBody>
      </p:sp>
      <p:sp>
        <p:nvSpPr>
          <p:cNvPr id="41" name="TextBox 40"/>
          <p:cNvSpPr txBox="1"/>
          <p:nvPr/>
        </p:nvSpPr>
        <p:spPr>
          <a:xfrm>
            <a:off x="3069507" y="5951021"/>
            <a:ext cx="2592288"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id-ID" sz="1200" dirty="0" smtClean="0"/>
              <a:t>(+) Vertikal: Unsur-unsur terpenuhi</a:t>
            </a:r>
          </a:p>
          <a:p>
            <a:r>
              <a:rPr lang="id-ID" sz="1200" dirty="0" smtClean="0"/>
              <a:t>(+) Horisontal: Jml unit kerja ber-SPIP bertambah</a:t>
            </a:r>
            <a:endParaRPr lang="id-ID" sz="1200" dirty="0"/>
          </a:p>
        </p:txBody>
      </p:sp>
      <p:sp>
        <p:nvSpPr>
          <p:cNvPr id="42" name="Right Arrow 41"/>
          <p:cNvSpPr/>
          <p:nvPr/>
        </p:nvSpPr>
        <p:spPr>
          <a:xfrm>
            <a:off x="1413323" y="3358733"/>
            <a:ext cx="144016"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d-ID"/>
          </a:p>
        </p:txBody>
      </p:sp>
      <p:sp>
        <p:nvSpPr>
          <p:cNvPr id="43" name="Right Arrow 42"/>
          <p:cNvSpPr/>
          <p:nvPr/>
        </p:nvSpPr>
        <p:spPr>
          <a:xfrm>
            <a:off x="2781475" y="3358733"/>
            <a:ext cx="144016"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d-ID"/>
          </a:p>
        </p:txBody>
      </p:sp>
      <p:sp>
        <p:nvSpPr>
          <p:cNvPr id="44" name="Right Arrow 43"/>
          <p:cNvSpPr/>
          <p:nvPr/>
        </p:nvSpPr>
        <p:spPr>
          <a:xfrm>
            <a:off x="4293643" y="3358733"/>
            <a:ext cx="144016"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d-ID"/>
          </a:p>
        </p:txBody>
      </p:sp>
      <p:sp>
        <p:nvSpPr>
          <p:cNvPr id="45" name="Right Arrow 44"/>
          <p:cNvSpPr/>
          <p:nvPr/>
        </p:nvSpPr>
        <p:spPr>
          <a:xfrm>
            <a:off x="5733803" y="3358733"/>
            <a:ext cx="144016"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d-ID"/>
          </a:p>
        </p:txBody>
      </p:sp>
      <p:sp>
        <p:nvSpPr>
          <p:cNvPr id="46" name="Right Arrow 45"/>
          <p:cNvSpPr/>
          <p:nvPr/>
        </p:nvSpPr>
        <p:spPr>
          <a:xfrm>
            <a:off x="7101955" y="3430741"/>
            <a:ext cx="144016" cy="216024"/>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id-ID"/>
          </a:p>
        </p:txBody>
      </p:sp>
      <p:sp>
        <p:nvSpPr>
          <p:cNvPr id="47" name="Slide Number Placeholder 43"/>
          <p:cNvSpPr>
            <a:spLocks noGrp="1"/>
          </p:cNvSpPr>
          <p:nvPr>
            <p:ph type="sldNum" sz="quarter" idx="4294967295"/>
          </p:nvPr>
        </p:nvSpPr>
        <p:spPr>
          <a:xfrm>
            <a:off x="7718451" y="5998051"/>
            <a:ext cx="762000" cy="365125"/>
          </a:xfrm>
          <a:prstGeom prst="rect">
            <a:avLst/>
          </a:prstGeom>
        </p:spPr>
        <p:txBody>
          <a:bodyPr/>
          <a:lstStyle/>
          <a:p>
            <a:fld id="{7B389BD3-5ED1-4687-9412-CCA846ED8CDD}"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id-ID" sz="3200" b="1" dirty="0" smtClean="0">
                <a:solidFill>
                  <a:schemeClr val="tx1"/>
                </a:solidFill>
              </a:rPr>
              <a:t>LIMA</a:t>
            </a:r>
            <a:r>
              <a:rPr lang="es-ES" sz="3200" b="1" dirty="0" smtClean="0">
                <a:solidFill>
                  <a:schemeClr val="tx1"/>
                </a:solidFill>
              </a:rPr>
              <a:t> STRATEGI GENERIK UNTUK PENINGKATAN MATURITAS</a:t>
            </a:r>
            <a:r>
              <a:rPr lang="id-ID" sz="3200" b="1" dirty="0" smtClean="0">
                <a:solidFill>
                  <a:schemeClr val="tx1"/>
                </a:solidFill>
              </a:rPr>
              <a:t/>
            </a:r>
            <a:br>
              <a:rPr lang="id-ID" sz="3200" b="1" dirty="0" smtClean="0">
                <a:solidFill>
                  <a:schemeClr val="tx1"/>
                </a:solidFill>
              </a:rPr>
            </a:br>
            <a:endParaRPr lang="id-ID" sz="3200" b="1" dirty="0">
              <a:solidFill>
                <a:schemeClr val="tx1"/>
              </a:solidFill>
            </a:endParaRPr>
          </a:p>
        </p:txBody>
      </p:sp>
      <p:graphicFrame>
        <p:nvGraphicFramePr>
          <p:cNvPr id="4" name="Diagram 3"/>
          <p:cNvGraphicFramePr/>
          <p:nvPr/>
        </p:nvGraphicFramePr>
        <p:xfrm>
          <a:off x="611560" y="1628800"/>
          <a:ext cx="7992888" cy="41922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lvl="0" algn="ctr"/>
            <a:r>
              <a:rPr lang="id-ID" sz="3200" b="1" i="1" dirty="0" smtClean="0">
                <a:solidFill>
                  <a:schemeClr val="tx1"/>
                </a:solidFill>
              </a:rPr>
              <a:t>1. </a:t>
            </a:r>
            <a:r>
              <a:rPr lang="id-ID" sz="2800" b="1" i="1" dirty="0" smtClean="0">
                <a:solidFill>
                  <a:schemeClr val="tx1"/>
                </a:solidFill>
              </a:rPr>
              <a:t>PENYUSUNAN KEBIJAKAN DAN PROSEDUR TERTULIS</a:t>
            </a:r>
            <a:r>
              <a:rPr lang="id-ID" sz="2800" b="1" dirty="0" smtClean="0">
                <a:solidFill>
                  <a:schemeClr val="tx1"/>
                </a:solidFill>
              </a:rPr>
              <a:t/>
            </a:r>
            <a:br>
              <a:rPr lang="id-ID" sz="2800" b="1" dirty="0" smtClean="0">
                <a:solidFill>
                  <a:schemeClr val="tx1"/>
                </a:solidFill>
              </a:rPr>
            </a:br>
            <a:r>
              <a:rPr lang="id-ID" sz="2800" b="1" dirty="0" smtClean="0">
                <a:solidFill>
                  <a:schemeClr val="tx1"/>
                </a:solidFill>
                <a:sym typeface="Wingdings" pitchFamily="2" charset="2"/>
              </a:rPr>
              <a:t> LEVEL 0 KE LEVEL 1</a:t>
            </a:r>
            <a:endParaRPr lang="id-ID" sz="2800" dirty="0">
              <a:solidFill>
                <a:schemeClr val="tx1"/>
              </a:solidFill>
            </a:endParaRPr>
          </a:p>
        </p:txBody>
      </p:sp>
      <p:sp>
        <p:nvSpPr>
          <p:cNvPr id="5" name="Rectangle 4"/>
          <p:cNvSpPr/>
          <p:nvPr/>
        </p:nvSpPr>
        <p:spPr>
          <a:xfrm>
            <a:off x="179512" y="1988840"/>
            <a:ext cx="8280920" cy="2677656"/>
          </a:xfrm>
          <a:prstGeom prst="rect">
            <a:avLst/>
          </a:prstGeom>
          <a:solidFill>
            <a:schemeClr val="accent1">
              <a:lumMod val="20000"/>
              <a:lumOff val="80000"/>
            </a:schemeClr>
          </a:solidFill>
          <a:ln>
            <a:solidFill>
              <a:schemeClr val="tx1"/>
            </a:solidFill>
            <a:prstDash val="sysDash"/>
          </a:ln>
        </p:spPr>
        <p:txBody>
          <a:bodyPr wrap="square">
            <a:spAutoFit/>
          </a:bodyPr>
          <a:lstStyle/>
          <a:p>
            <a:r>
              <a:rPr lang="es-ES" sz="2800" dirty="0" smtClean="0"/>
              <a:t>SPIP</a:t>
            </a:r>
            <a:r>
              <a:rPr lang="id-ID" sz="2800" dirty="0" smtClean="0"/>
              <a:t> K/L/P yang berada pada level 0 (belum ada) ditandai dengan belum dimilikinya kebijakan dan prosedur untuk melaksanakan praktik-praktik pengendalian intern. Kekurangan inilah yang diatasi dengan peningkatan standarisasi (kebijakan dan prosedur tertulis)</a:t>
            </a:r>
            <a:endParaRPr lang="id-ID"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357298"/>
            <a:ext cx="8715436" cy="4527448"/>
          </a:xfrm>
          <a:ln>
            <a:solidFill>
              <a:schemeClr val="tx1"/>
            </a:solidFill>
            <a:prstDash val="sysDash"/>
          </a:ln>
        </p:spPr>
        <p:txBody>
          <a:bodyPr/>
          <a:lstStyle/>
          <a:p>
            <a:pPr marL="0" indent="0">
              <a:buClrTx/>
              <a:buSzPct val="100000"/>
              <a:buNone/>
            </a:pPr>
            <a:r>
              <a:rPr lang="id-ID" sz="2200" b="1" dirty="0" smtClean="0">
                <a:latin typeface="+mj-lt"/>
              </a:rPr>
              <a:t>A. </a:t>
            </a:r>
            <a:r>
              <a:rPr lang="en-US" sz="2200" b="1" dirty="0" err="1" smtClean="0">
                <a:latin typeface="+mj-lt"/>
              </a:rPr>
              <a:t>Latar</a:t>
            </a:r>
            <a:r>
              <a:rPr lang="en-US" sz="2200" b="1" dirty="0" smtClean="0">
                <a:latin typeface="+mj-lt"/>
              </a:rPr>
              <a:t> </a:t>
            </a:r>
            <a:r>
              <a:rPr lang="en-US" sz="2200" b="1" dirty="0" err="1" smtClean="0">
                <a:latin typeface="+mj-lt"/>
              </a:rPr>
              <a:t>belakang</a:t>
            </a:r>
            <a:r>
              <a:rPr lang="en-US" sz="2200" b="1" dirty="0" smtClean="0">
                <a:latin typeface="+mj-lt"/>
              </a:rPr>
              <a:t> </a:t>
            </a:r>
          </a:p>
          <a:p>
            <a:pPr marL="320675" lvl="1" indent="0">
              <a:buClrTx/>
              <a:buSzPct val="100000"/>
              <a:buNone/>
            </a:pPr>
            <a:r>
              <a:rPr lang="en-US" sz="1900" dirty="0" err="1" smtClean="0">
                <a:latin typeface="+mj-lt"/>
              </a:rPr>
              <a:t>Upaya</a:t>
            </a:r>
            <a:r>
              <a:rPr lang="en-US" sz="1900" dirty="0" smtClean="0">
                <a:latin typeface="+mj-lt"/>
              </a:rPr>
              <a:t> </a:t>
            </a:r>
            <a:r>
              <a:rPr lang="en-US" sz="1900" dirty="0" err="1" smtClean="0">
                <a:latin typeface="+mj-lt"/>
              </a:rPr>
              <a:t>pemerintah</a:t>
            </a:r>
            <a:r>
              <a:rPr lang="en-US" sz="1900" dirty="0" smtClean="0">
                <a:latin typeface="+mj-lt"/>
              </a:rPr>
              <a:t> </a:t>
            </a:r>
            <a:r>
              <a:rPr lang="en-US" sz="1900" dirty="0" err="1" smtClean="0">
                <a:latin typeface="+mj-lt"/>
              </a:rPr>
              <a:t>memenuhi</a:t>
            </a:r>
            <a:r>
              <a:rPr lang="en-US" sz="1900" dirty="0" smtClean="0">
                <a:latin typeface="+mj-lt"/>
              </a:rPr>
              <a:t> </a:t>
            </a:r>
            <a:r>
              <a:rPr lang="en-US" sz="1900" dirty="0" err="1" smtClean="0">
                <a:latin typeface="+mj-lt"/>
              </a:rPr>
              <a:t>tahap-tahap</a:t>
            </a:r>
            <a:r>
              <a:rPr lang="en-US" sz="1900" dirty="0" smtClean="0">
                <a:latin typeface="+mj-lt"/>
              </a:rPr>
              <a:t> </a:t>
            </a:r>
            <a:r>
              <a:rPr lang="en-US" sz="1900" dirty="0" err="1" smtClean="0">
                <a:latin typeface="+mj-lt"/>
              </a:rPr>
              <a:t>proses</a:t>
            </a:r>
            <a:r>
              <a:rPr lang="en-US" sz="1900" dirty="0" smtClean="0">
                <a:latin typeface="+mj-lt"/>
              </a:rPr>
              <a:t> </a:t>
            </a:r>
            <a:r>
              <a:rPr lang="en-US" sz="1900" i="1" dirty="0" smtClean="0">
                <a:latin typeface="+mj-lt"/>
              </a:rPr>
              <a:t>governance</a:t>
            </a:r>
            <a:r>
              <a:rPr lang="en-US" sz="1900" dirty="0" smtClean="0">
                <a:latin typeface="+mj-lt"/>
              </a:rPr>
              <a:t> </a:t>
            </a:r>
            <a:r>
              <a:rPr lang="en-US" sz="1900" dirty="0" err="1" smtClean="0">
                <a:latin typeface="+mj-lt"/>
              </a:rPr>
              <a:t>dalam</a:t>
            </a:r>
            <a:r>
              <a:rPr lang="en-US" sz="1900" dirty="0" smtClean="0">
                <a:latin typeface="+mj-lt"/>
              </a:rPr>
              <a:t> </a:t>
            </a:r>
            <a:r>
              <a:rPr lang="en-US" sz="1900" dirty="0" err="1" smtClean="0">
                <a:latin typeface="+mj-lt"/>
              </a:rPr>
              <a:t>menyelenggarakan</a:t>
            </a:r>
            <a:r>
              <a:rPr lang="en-US" sz="1900" dirty="0" smtClean="0">
                <a:latin typeface="+mj-lt"/>
              </a:rPr>
              <a:t> SPIP.</a:t>
            </a:r>
          </a:p>
          <a:p>
            <a:pPr marL="320675" lvl="1" indent="0">
              <a:buClrTx/>
              <a:buSzPct val="100000"/>
              <a:buNone/>
            </a:pPr>
            <a:r>
              <a:rPr lang="en-US" sz="1900" dirty="0" err="1" smtClean="0">
                <a:latin typeface="+mj-lt"/>
              </a:rPr>
              <a:t>Pengukuran</a:t>
            </a:r>
            <a:r>
              <a:rPr lang="en-US" sz="1900" dirty="0" smtClean="0">
                <a:latin typeface="+mj-lt"/>
              </a:rPr>
              <a:t> Tingkat </a:t>
            </a:r>
            <a:r>
              <a:rPr lang="en-US" sz="1900" dirty="0" err="1" smtClean="0">
                <a:latin typeface="+mj-lt"/>
              </a:rPr>
              <a:t>Maturitas</a:t>
            </a:r>
            <a:r>
              <a:rPr lang="en-US" sz="1900" dirty="0" smtClean="0">
                <a:latin typeface="+mj-lt"/>
              </a:rPr>
              <a:t> SPIP </a:t>
            </a:r>
            <a:r>
              <a:rPr lang="en-US" sz="1900" dirty="0" err="1" smtClean="0">
                <a:latin typeface="+mj-lt"/>
              </a:rPr>
              <a:t>diharapkan</a:t>
            </a:r>
            <a:r>
              <a:rPr lang="en-US" sz="1900" dirty="0" smtClean="0">
                <a:latin typeface="+mj-lt"/>
              </a:rPr>
              <a:t> </a:t>
            </a:r>
            <a:r>
              <a:rPr lang="en-US" sz="1900" dirty="0" err="1" smtClean="0">
                <a:latin typeface="+mj-lt"/>
              </a:rPr>
              <a:t>memberikan</a:t>
            </a:r>
            <a:r>
              <a:rPr lang="en-US" sz="1900" dirty="0" smtClean="0">
                <a:latin typeface="+mj-lt"/>
              </a:rPr>
              <a:t> </a:t>
            </a:r>
            <a:r>
              <a:rPr lang="en-US" sz="1900" dirty="0" err="1" smtClean="0">
                <a:latin typeface="+mj-lt"/>
              </a:rPr>
              <a:t>petunjuk</a:t>
            </a:r>
            <a:r>
              <a:rPr lang="en-US" sz="1900" dirty="0" smtClean="0">
                <a:latin typeface="+mj-lt"/>
              </a:rPr>
              <a:t> </a:t>
            </a:r>
            <a:r>
              <a:rPr lang="en-US" sz="1900" dirty="0" err="1" smtClean="0">
                <a:latin typeface="+mj-lt"/>
              </a:rPr>
              <a:t>tentang</a:t>
            </a:r>
            <a:r>
              <a:rPr lang="en-US" sz="1900" dirty="0" smtClean="0">
                <a:latin typeface="+mj-lt"/>
              </a:rPr>
              <a:t> </a:t>
            </a:r>
            <a:r>
              <a:rPr lang="en-US" sz="1900" dirty="0" err="1" smtClean="0">
                <a:latin typeface="+mj-lt"/>
              </a:rPr>
              <a:t>kemampuan</a:t>
            </a:r>
            <a:r>
              <a:rPr lang="en-US" sz="1900" dirty="0" smtClean="0">
                <a:latin typeface="+mj-lt"/>
              </a:rPr>
              <a:t> </a:t>
            </a:r>
            <a:r>
              <a:rPr lang="en-US" sz="1900" dirty="0" err="1" smtClean="0">
                <a:latin typeface="+mj-lt"/>
              </a:rPr>
              <a:t>Penyelenggaraan</a:t>
            </a:r>
            <a:r>
              <a:rPr lang="en-US" sz="1900" dirty="0" smtClean="0">
                <a:latin typeface="+mj-lt"/>
              </a:rPr>
              <a:t> SPIP </a:t>
            </a:r>
            <a:r>
              <a:rPr lang="en-US" sz="1900" dirty="0" err="1" smtClean="0">
                <a:latin typeface="+mj-lt"/>
              </a:rPr>
              <a:t>dalam</a:t>
            </a:r>
            <a:r>
              <a:rPr lang="en-US" sz="1900" dirty="0" smtClean="0">
                <a:latin typeface="+mj-lt"/>
              </a:rPr>
              <a:t> </a:t>
            </a:r>
            <a:r>
              <a:rPr lang="en-US" sz="1900" dirty="0" err="1" smtClean="0">
                <a:latin typeface="+mj-lt"/>
              </a:rPr>
              <a:t>mendukung</a:t>
            </a:r>
            <a:r>
              <a:rPr lang="en-US" sz="1900" dirty="0" smtClean="0">
                <a:latin typeface="+mj-lt"/>
              </a:rPr>
              <a:t> </a:t>
            </a:r>
            <a:r>
              <a:rPr lang="en-US" sz="1900" dirty="0" err="1" smtClean="0">
                <a:latin typeface="+mj-lt"/>
              </a:rPr>
              <a:t>peningkatan</a:t>
            </a:r>
            <a:r>
              <a:rPr lang="en-US" sz="1900" dirty="0" smtClean="0">
                <a:latin typeface="+mj-lt"/>
              </a:rPr>
              <a:t> </a:t>
            </a:r>
            <a:r>
              <a:rPr lang="en-US" sz="1900" dirty="0" err="1" smtClean="0">
                <a:latin typeface="+mj-lt"/>
              </a:rPr>
              <a:t>kinerja</a:t>
            </a:r>
            <a:r>
              <a:rPr lang="en-US" sz="1900" dirty="0" smtClean="0">
                <a:latin typeface="+mj-lt"/>
              </a:rPr>
              <a:t>, </a:t>
            </a:r>
            <a:r>
              <a:rPr lang="en-US" sz="1900" dirty="0" err="1" smtClean="0">
                <a:latin typeface="+mj-lt"/>
              </a:rPr>
              <a:t>transparansi</a:t>
            </a:r>
            <a:r>
              <a:rPr lang="en-US" sz="1900" dirty="0" smtClean="0">
                <a:latin typeface="+mj-lt"/>
              </a:rPr>
              <a:t>, </a:t>
            </a:r>
            <a:r>
              <a:rPr lang="en-US" sz="1900" dirty="0" err="1" smtClean="0">
                <a:latin typeface="+mj-lt"/>
              </a:rPr>
              <a:t>dan</a:t>
            </a:r>
            <a:r>
              <a:rPr lang="en-US" sz="1900" dirty="0" smtClean="0">
                <a:latin typeface="+mj-lt"/>
              </a:rPr>
              <a:t> </a:t>
            </a:r>
            <a:r>
              <a:rPr lang="en-US" sz="1900" dirty="0" err="1" smtClean="0">
                <a:latin typeface="+mj-lt"/>
              </a:rPr>
              <a:t>akuntabilitas</a:t>
            </a:r>
            <a:r>
              <a:rPr lang="en-US" sz="1900" dirty="0" smtClean="0">
                <a:latin typeface="+mj-lt"/>
              </a:rPr>
              <a:t> </a:t>
            </a:r>
            <a:r>
              <a:rPr lang="en-US" sz="1900" dirty="0" err="1" smtClean="0">
                <a:latin typeface="+mj-lt"/>
              </a:rPr>
              <a:t>pengelolaan</a:t>
            </a:r>
            <a:r>
              <a:rPr lang="en-US" sz="1900" dirty="0" smtClean="0">
                <a:latin typeface="+mj-lt"/>
              </a:rPr>
              <a:t> </a:t>
            </a:r>
            <a:r>
              <a:rPr lang="en-US" sz="1900" dirty="0" err="1" smtClean="0">
                <a:latin typeface="+mj-lt"/>
              </a:rPr>
              <a:t>keuangan</a:t>
            </a:r>
            <a:r>
              <a:rPr lang="en-US" sz="1900" dirty="0" smtClean="0">
                <a:latin typeface="+mj-lt"/>
              </a:rPr>
              <a:t> </a:t>
            </a:r>
            <a:r>
              <a:rPr lang="en-US" sz="1900" dirty="0" err="1" smtClean="0">
                <a:latin typeface="+mj-lt"/>
              </a:rPr>
              <a:t>negara</a:t>
            </a:r>
            <a:r>
              <a:rPr lang="en-US" sz="1900" dirty="0" smtClean="0">
                <a:latin typeface="+mj-lt"/>
              </a:rPr>
              <a:t> </a:t>
            </a:r>
            <a:r>
              <a:rPr lang="en-US" sz="1900" dirty="0" err="1" smtClean="0">
                <a:latin typeface="+mj-lt"/>
              </a:rPr>
              <a:t>di</a:t>
            </a:r>
            <a:r>
              <a:rPr lang="en-US" sz="1900" dirty="0" smtClean="0">
                <a:latin typeface="+mj-lt"/>
              </a:rPr>
              <a:t> </a:t>
            </a:r>
            <a:r>
              <a:rPr lang="en-US" sz="1900" dirty="0" err="1" smtClean="0">
                <a:latin typeface="+mj-lt"/>
              </a:rPr>
              <a:t>lingkungan</a:t>
            </a:r>
            <a:r>
              <a:rPr lang="en-US" sz="1900" dirty="0" smtClean="0">
                <a:latin typeface="+mj-lt"/>
              </a:rPr>
              <a:t> </a:t>
            </a:r>
            <a:r>
              <a:rPr lang="en-US" sz="1900" dirty="0" err="1" smtClean="0">
                <a:latin typeface="+mj-lt"/>
              </a:rPr>
              <a:t>pemerintah</a:t>
            </a:r>
            <a:r>
              <a:rPr lang="en-US" sz="1900" dirty="0" smtClean="0">
                <a:latin typeface="+mj-lt"/>
              </a:rPr>
              <a:t>.</a:t>
            </a:r>
          </a:p>
          <a:p>
            <a:pPr marL="320675" lvl="1" indent="0">
              <a:buClrTx/>
              <a:buSzPct val="100000"/>
              <a:buNone/>
            </a:pPr>
            <a:r>
              <a:rPr lang="en-US" sz="1900" b="1" dirty="0" err="1" smtClean="0">
                <a:latin typeface="+mj-lt"/>
              </a:rPr>
              <a:t>Maksud</a:t>
            </a:r>
            <a:r>
              <a:rPr lang="en-US" sz="1900" b="1" dirty="0" smtClean="0">
                <a:latin typeface="+mj-lt"/>
              </a:rPr>
              <a:t> </a:t>
            </a:r>
            <a:r>
              <a:rPr lang="en-US" sz="1900" b="1" dirty="0" err="1" smtClean="0">
                <a:latin typeface="+mj-lt"/>
              </a:rPr>
              <a:t>dan</a:t>
            </a:r>
            <a:r>
              <a:rPr lang="en-US" sz="1900" b="1" dirty="0" smtClean="0">
                <a:latin typeface="+mj-lt"/>
              </a:rPr>
              <a:t> </a:t>
            </a:r>
            <a:r>
              <a:rPr lang="en-US" sz="1900" b="1" dirty="0" err="1" smtClean="0">
                <a:latin typeface="+mj-lt"/>
              </a:rPr>
              <a:t>tujuan</a:t>
            </a:r>
            <a:endParaRPr lang="en-US" sz="1900" b="1" dirty="0" smtClean="0">
              <a:latin typeface="+mj-lt"/>
            </a:endParaRPr>
          </a:p>
          <a:p>
            <a:pPr marL="320675" lvl="1" indent="0">
              <a:buClrTx/>
              <a:buSzPct val="100000"/>
              <a:buNone/>
            </a:pPr>
            <a:r>
              <a:rPr lang="en-US" sz="1900" dirty="0" err="1" smtClean="0">
                <a:latin typeface="+mj-lt"/>
              </a:rPr>
              <a:t>Menyediakan</a:t>
            </a:r>
            <a:r>
              <a:rPr lang="en-US" sz="1900" dirty="0" smtClean="0">
                <a:latin typeface="+mj-lt"/>
              </a:rPr>
              <a:t> media </a:t>
            </a:r>
            <a:r>
              <a:rPr lang="en-US" sz="1900" dirty="0" err="1" smtClean="0">
                <a:latin typeface="+mj-lt"/>
              </a:rPr>
              <a:t>pengukuran</a:t>
            </a:r>
            <a:r>
              <a:rPr lang="en-US" sz="1900" dirty="0" smtClean="0">
                <a:latin typeface="+mj-lt"/>
              </a:rPr>
              <a:t> </a:t>
            </a:r>
            <a:r>
              <a:rPr lang="en-US" sz="1900" dirty="0" err="1" smtClean="0">
                <a:latin typeface="+mj-lt"/>
              </a:rPr>
              <a:t>tentang</a:t>
            </a:r>
            <a:r>
              <a:rPr lang="en-US" sz="1900" dirty="0" smtClean="0">
                <a:latin typeface="+mj-lt"/>
              </a:rPr>
              <a:t> </a:t>
            </a:r>
            <a:r>
              <a:rPr lang="en-US" sz="1900" dirty="0" err="1" smtClean="0">
                <a:latin typeface="+mj-lt"/>
              </a:rPr>
              <a:t>keberhasilan</a:t>
            </a:r>
            <a:r>
              <a:rPr lang="en-US" sz="1900" dirty="0" smtClean="0">
                <a:latin typeface="+mj-lt"/>
              </a:rPr>
              <a:t> </a:t>
            </a:r>
            <a:r>
              <a:rPr lang="en-US" sz="1900" dirty="0" err="1" smtClean="0">
                <a:latin typeface="+mj-lt"/>
              </a:rPr>
              <a:t>penyelenggaraan</a:t>
            </a:r>
            <a:r>
              <a:rPr lang="en-US" sz="1900" dirty="0" smtClean="0">
                <a:latin typeface="+mj-lt"/>
              </a:rPr>
              <a:t> </a:t>
            </a:r>
            <a:r>
              <a:rPr lang="en-US" sz="1900" dirty="0" err="1" smtClean="0">
                <a:latin typeface="+mj-lt"/>
              </a:rPr>
              <a:t>sistem</a:t>
            </a:r>
            <a:r>
              <a:rPr lang="en-US" sz="1900" dirty="0" smtClean="0">
                <a:latin typeface="+mj-lt"/>
              </a:rPr>
              <a:t> </a:t>
            </a:r>
            <a:r>
              <a:rPr lang="en-US" sz="1900" dirty="0" err="1" smtClean="0">
                <a:latin typeface="+mj-lt"/>
              </a:rPr>
              <a:t>pengendalian</a:t>
            </a:r>
            <a:r>
              <a:rPr lang="en-US" sz="1900" dirty="0" smtClean="0">
                <a:latin typeface="+mj-lt"/>
              </a:rPr>
              <a:t> intern </a:t>
            </a:r>
            <a:r>
              <a:rPr lang="en-US" sz="1900" dirty="0" err="1" smtClean="0">
                <a:latin typeface="+mj-lt"/>
              </a:rPr>
              <a:t>oleh</a:t>
            </a:r>
            <a:r>
              <a:rPr lang="en-US" sz="1900" dirty="0" smtClean="0">
                <a:latin typeface="+mj-lt"/>
              </a:rPr>
              <a:t> </a:t>
            </a:r>
            <a:r>
              <a:rPr lang="en-US" sz="1900" dirty="0" err="1" smtClean="0">
                <a:latin typeface="+mj-lt"/>
              </a:rPr>
              <a:t>pemerintah</a:t>
            </a:r>
            <a:r>
              <a:rPr lang="en-US" sz="1900" dirty="0" smtClean="0">
                <a:latin typeface="+mj-lt"/>
              </a:rPr>
              <a:t> </a:t>
            </a:r>
            <a:r>
              <a:rPr lang="en-US" sz="1900" dirty="0" err="1" smtClean="0">
                <a:latin typeface="+mj-lt"/>
              </a:rPr>
              <a:t>dalam</a:t>
            </a:r>
            <a:r>
              <a:rPr lang="en-US" sz="1900" dirty="0" smtClean="0">
                <a:latin typeface="+mj-lt"/>
              </a:rPr>
              <a:t> </a:t>
            </a:r>
            <a:r>
              <a:rPr lang="en-US" sz="1900" dirty="0" err="1" smtClean="0">
                <a:latin typeface="+mj-lt"/>
              </a:rPr>
              <a:t>mendukung</a:t>
            </a:r>
            <a:r>
              <a:rPr lang="en-US" sz="1900" dirty="0" smtClean="0">
                <a:latin typeface="+mj-lt"/>
              </a:rPr>
              <a:t> </a:t>
            </a:r>
            <a:r>
              <a:rPr lang="en-US" sz="1900" dirty="0" err="1" smtClean="0">
                <a:latin typeface="+mj-lt"/>
              </a:rPr>
              <a:t>peningkatan</a:t>
            </a:r>
            <a:r>
              <a:rPr lang="en-US" sz="1900" dirty="0" smtClean="0">
                <a:latin typeface="+mj-lt"/>
              </a:rPr>
              <a:t> </a:t>
            </a:r>
            <a:r>
              <a:rPr lang="en-US" sz="1900" dirty="0" err="1" smtClean="0">
                <a:latin typeface="+mj-lt"/>
              </a:rPr>
              <a:t>kinerja</a:t>
            </a:r>
            <a:r>
              <a:rPr lang="en-US" sz="1900" dirty="0" smtClean="0">
                <a:latin typeface="+mj-lt"/>
              </a:rPr>
              <a:t>, </a:t>
            </a:r>
            <a:r>
              <a:rPr lang="en-US" sz="1900" dirty="0" err="1" smtClean="0">
                <a:latin typeface="+mj-lt"/>
              </a:rPr>
              <a:t>transparansi</a:t>
            </a:r>
            <a:r>
              <a:rPr lang="en-US" sz="1900" dirty="0" smtClean="0">
                <a:latin typeface="+mj-lt"/>
              </a:rPr>
              <a:t> </a:t>
            </a:r>
            <a:r>
              <a:rPr lang="en-US" sz="1900" dirty="0" err="1" smtClean="0">
                <a:latin typeface="+mj-lt"/>
              </a:rPr>
              <a:t>dan</a:t>
            </a:r>
            <a:r>
              <a:rPr lang="en-US" sz="1900" dirty="0" smtClean="0">
                <a:latin typeface="+mj-lt"/>
              </a:rPr>
              <a:t> </a:t>
            </a:r>
            <a:r>
              <a:rPr lang="en-US" sz="1900" dirty="0" err="1" smtClean="0">
                <a:latin typeface="+mj-lt"/>
              </a:rPr>
              <a:t>akuntabilitas</a:t>
            </a:r>
            <a:r>
              <a:rPr lang="en-US" sz="1900" dirty="0" smtClean="0">
                <a:latin typeface="+mj-lt"/>
              </a:rPr>
              <a:t> </a:t>
            </a:r>
            <a:r>
              <a:rPr lang="en-US" sz="1900" dirty="0" err="1" smtClean="0">
                <a:latin typeface="+mj-lt"/>
              </a:rPr>
              <a:t>pengelolaan</a:t>
            </a:r>
            <a:r>
              <a:rPr lang="en-US" sz="1900" dirty="0" smtClean="0">
                <a:latin typeface="+mj-lt"/>
              </a:rPr>
              <a:t> </a:t>
            </a:r>
            <a:r>
              <a:rPr lang="en-US" sz="1900" dirty="0" err="1" smtClean="0">
                <a:latin typeface="+mj-lt"/>
              </a:rPr>
              <a:t>keuangan</a:t>
            </a:r>
            <a:r>
              <a:rPr lang="en-US" sz="1900" dirty="0" smtClean="0">
                <a:latin typeface="+mj-lt"/>
              </a:rPr>
              <a:t> </a:t>
            </a:r>
            <a:r>
              <a:rPr lang="en-US" sz="1900" dirty="0" err="1" smtClean="0">
                <a:latin typeface="+mj-lt"/>
              </a:rPr>
              <a:t>negara</a:t>
            </a:r>
            <a:r>
              <a:rPr lang="en-US" sz="1900" dirty="0" smtClean="0">
                <a:latin typeface="+mj-lt"/>
              </a:rPr>
              <a:t> </a:t>
            </a:r>
            <a:r>
              <a:rPr lang="en-US" sz="1900" dirty="0" err="1" smtClean="0">
                <a:latin typeface="+mj-lt"/>
              </a:rPr>
              <a:t>dan</a:t>
            </a:r>
            <a:r>
              <a:rPr lang="en-US" sz="1900" dirty="0" smtClean="0">
                <a:latin typeface="+mj-lt"/>
              </a:rPr>
              <a:t> </a:t>
            </a:r>
            <a:r>
              <a:rPr lang="en-US" sz="1900" dirty="0" err="1" smtClean="0">
                <a:latin typeface="+mj-lt"/>
              </a:rPr>
              <a:t>kegiatan</a:t>
            </a:r>
            <a:r>
              <a:rPr lang="en-US" sz="1900" dirty="0" smtClean="0">
                <a:latin typeface="+mj-lt"/>
              </a:rPr>
              <a:t>/program </a:t>
            </a:r>
            <a:r>
              <a:rPr lang="en-US" sz="1900" dirty="0" err="1" smtClean="0">
                <a:latin typeface="+mj-lt"/>
              </a:rPr>
              <a:t>di</a:t>
            </a:r>
            <a:r>
              <a:rPr lang="en-US" sz="1900" dirty="0" smtClean="0">
                <a:latin typeface="+mj-lt"/>
              </a:rPr>
              <a:t> </a:t>
            </a:r>
            <a:r>
              <a:rPr lang="en-US" sz="1900" dirty="0" err="1" smtClean="0">
                <a:latin typeface="+mj-lt"/>
              </a:rPr>
              <a:t>lingkungan</a:t>
            </a:r>
            <a:r>
              <a:rPr lang="en-US" sz="1900" dirty="0" smtClean="0">
                <a:latin typeface="+mj-lt"/>
              </a:rPr>
              <a:t> </a:t>
            </a:r>
            <a:r>
              <a:rPr lang="en-US" sz="1900" dirty="0" err="1" smtClean="0">
                <a:latin typeface="+mj-lt"/>
              </a:rPr>
              <a:t>pemerintah</a:t>
            </a:r>
            <a:r>
              <a:rPr lang="en-US" sz="1900" dirty="0" smtClean="0">
                <a:latin typeface="+mj-lt"/>
              </a:rPr>
              <a:t>.</a:t>
            </a:r>
          </a:p>
          <a:p>
            <a:pPr marL="898525" indent="-898525" defTabSz="993775">
              <a:buClrTx/>
              <a:buSzPct val="100000"/>
              <a:buNone/>
            </a:pPr>
            <a:endParaRPr lang="en-US" sz="2200" dirty="0" smtClean="0">
              <a:latin typeface="+mj-lt"/>
            </a:endParaRPr>
          </a:p>
          <a:p>
            <a:pPr marL="898525" indent="-898525">
              <a:buClrTx/>
              <a:buSzPct val="100000"/>
              <a:buNone/>
            </a:pPr>
            <a:endParaRPr lang="en-US" sz="2200" dirty="0">
              <a:latin typeface="+mj-lt"/>
            </a:endParaRPr>
          </a:p>
        </p:txBody>
      </p:sp>
      <p:sp>
        <p:nvSpPr>
          <p:cNvPr id="3"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id-ID" sz="3200" b="1" dirty="0" smtClean="0">
                <a:solidFill>
                  <a:schemeClr val="tx1"/>
                </a:solidFill>
              </a:rPr>
              <a:t>STRATEGI PENYUSUNAN KEBIJAKAN DAN PROSEDUR</a:t>
            </a:r>
            <a:endParaRPr lang="id-ID" sz="3200" b="1" dirty="0">
              <a:solidFill>
                <a:schemeClr val="tx1"/>
              </a:solidFill>
            </a:endParaRPr>
          </a:p>
        </p:txBody>
      </p:sp>
      <p:sp>
        <p:nvSpPr>
          <p:cNvPr id="4" name="Content Placeholder 2"/>
          <p:cNvSpPr>
            <a:spLocks noGrp="1"/>
          </p:cNvSpPr>
          <p:nvPr>
            <p:ph sz="quarter" idx="1"/>
          </p:nvPr>
        </p:nvSpPr>
        <p:spPr>
          <a:xfrm>
            <a:off x="323528" y="1556792"/>
            <a:ext cx="8442520" cy="4467200"/>
          </a:xfrm>
          <a:ln>
            <a:solidFill>
              <a:schemeClr val="tx1"/>
            </a:solidFill>
            <a:prstDash val="sysDash"/>
          </a:ln>
        </p:spPr>
        <p:txBody>
          <a:bodyPr/>
          <a:lstStyle/>
          <a:p>
            <a:pPr lvl="0"/>
            <a:r>
              <a:rPr lang="id-ID" sz="2800" dirty="0" smtClean="0"/>
              <a:t>Penyusunan Perka/Perkada tentang SPIP.</a:t>
            </a:r>
          </a:p>
          <a:p>
            <a:pPr lvl="0"/>
            <a:r>
              <a:rPr lang="id-ID" sz="2800" dirty="0" smtClean="0"/>
              <a:t>Pembentukan Satgas Penyelenggaraan SPIP atau menetapkan unit yang menangani SPIP.</a:t>
            </a:r>
          </a:p>
          <a:p>
            <a:pPr lvl="0"/>
            <a:r>
              <a:rPr lang="id-ID" sz="2800" dirty="0" smtClean="0"/>
              <a:t>Diklat dan sosialisasi SPIP.</a:t>
            </a:r>
          </a:p>
          <a:p>
            <a:pPr lvl="0"/>
            <a:r>
              <a:rPr lang="id-ID" sz="2800" dirty="0" smtClean="0"/>
              <a:t>Melakukan penilaian atas Sistem Pengendalian Intern yang ada/</a:t>
            </a:r>
            <a:r>
              <a:rPr lang="id-ID" sz="2800" i="1" dirty="0" smtClean="0"/>
              <a:t>existing.</a:t>
            </a:r>
            <a:endParaRPr lang="id-ID" sz="2800" dirty="0" smtClean="0"/>
          </a:p>
          <a:p>
            <a:pPr lvl="0"/>
            <a:r>
              <a:rPr lang="id-ID" sz="2800" dirty="0" smtClean="0"/>
              <a:t>Menyusun dan menetapkan secara formal Kebijakan dan SOP (berbasis risiko) sebagai dasar pelaksanaan tugas secara rutin.</a:t>
            </a:r>
          </a:p>
          <a:p>
            <a:endParaRPr lang="id-ID" sz="2800"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chemeClr val="tx1"/>
            </a:solidFill>
            <a:prstDash val="sysDash"/>
          </a:ln>
        </p:spPr>
        <p:txBody>
          <a:bodyPr/>
          <a:lstStyle/>
          <a:p>
            <a:pPr>
              <a:buNone/>
            </a:pPr>
            <a:r>
              <a:rPr lang="es-ES" sz="2300" dirty="0" smtClean="0"/>
              <a:t>SPIP K/L/P yang </a:t>
            </a:r>
            <a:r>
              <a:rPr lang="es-ES" sz="2300" dirty="0" err="1" smtClean="0"/>
              <a:t>berada</a:t>
            </a:r>
            <a:r>
              <a:rPr lang="es-ES" sz="2300" dirty="0" smtClean="0"/>
              <a:t> pada </a:t>
            </a:r>
            <a:r>
              <a:rPr lang="id-ID" sz="2300" dirty="0" smtClean="0"/>
              <a:t>level 1 (</a:t>
            </a:r>
            <a:r>
              <a:rPr lang="es-ES" sz="2300" dirty="0" err="1" smtClean="0"/>
              <a:t>rintisan</a:t>
            </a:r>
            <a:r>
              <a:rPr lang="id-ID" sz="2300" dirty="0" smtClean="0"/>
              <a:t>) </a:t>
            </a:r>
            <a:r>
              <a:rPr lang="es-ES" sz="2300" dirty="0" err="1" smtClean="0"/>
              <a:t>ditandai</a:t>
            </a:r>
            <a:r>
              <a:rPr lang="es-ES" sz="2300" dirty="0" smtClean="0"/>
              <a:t> </a:t>
            </a:r>
            <a:r>
              <a:rPr lang="es-ES" sz="2300" dirty="0" err="1" smtClean="0"/>
              <a:t>dengan</a:t>
            </a:r>
            <a:r>
              <a:rPr lang="id-ID" sz="2300" dirty="0" smtClean="0"/>
              <a:t>:    </a:t>
            </a:r>
          </a:p>
          <a:p>
            <a:pPr lvl="0"/>
            <a:r>
              <a:rPr lang="id-ID" sz="2300" dirty="0" smtClean="0"/>
              <a:t>Sudah ada praktik pengendalian intern, sudah ada kebijakan dan prosedur (SOP) tertulis dan diterapkan secara formal.</a:t>
            </a:r>
          </a:p>
          <a:p>
            <a:pPr lvl="0"/>
            <a:r>
              <a:rPr lang="id-ID" sz="2300" dirty="0" smtClean="0"/>
              <a:t>Pengendalian yang diperlukan masih bersifat </a:t>
            </a:r>
            <a:r>
              <a:rPr lang="id-ID" sz="2300" i="1" dirty="0" smtClean="0"/>
              <a:t>ad-hoc</a:t>
            </a:r>
            <a:r>
              <a:rPr lang="id-ID" sz="2300" dirty="0" smtClean="0"/>
              <a:t>.</a:t>
            </a:r>
          </a:p>
          <a:p>
            <a:pPr lvl="0"/>
            <a:r>
              <a:rPr lang="id-ID" sz="2300" dirty="0" smtClean="0"/>
              <a:t>D</a:t>
            </a:r>
            <a:r>
              <a:rPr lang="es-ES" sz="2300" dirty="0" err="1" smtClean="0"/>
              <a:t>okumentasi</a:t>
            </a:r>
            <a:r>
              <a:rPr lang="es-ES" sz="2300" dirty="0" smtClean="0"/>
              <a:t> </a:t>
            </a:r>
            <a:r>
              <a:rPr lang="es-ES" sz="2300" dirty="0" err="1" smtClean="0"/>
              <a:t>pengendalian</a:t>
            </a:r>
            <a:r>
              <a:rPr lang="es-ES" sz="2300" dirty="0" smtClean="0"/>
              <a:t> </a:t>
            </a:r>
            <a:r>
              <a:rPr lang="es-ES" sz="2300" dirty="0" err="1" smtClean="0"/>
              <a:t>intern</a:t>
            </a:r>
            <a:r>
              <a:rPr lang="es-ES" sz="2300" dirty="0" smtClean="0"/>
              <a:t> </a:t>
            </a:r>
            <a:r>
              <a:rPr lang="es-ES" sz="2300" dirty="0" err="1" smtClean="0"/>
              <a:t>masih</a:t>
            </a:r>
            <a:r>
              <a:rPr lang="es-ES" sz="2300" dirty="0" smtClean="0"/>
              <a:t> </a:t>
            </a:r>
            <a:r>
              <a:rPr lang="es-ES" sz="2300" dirty="0" err="1" smtClean="0"/>
              <a:t>sangat</a:t>
            </a:r>
            <a:r>
              <a:rPr lang="es-ES" sz="2300" dirty="0" smtClean="0"/>
              <a:t> </a:t>
            </a:r>
            <a:r>
              <a:rPr lang="es-ES" sz="2300" dirty="0" err="1" smtClean="0"/>
              <a:t>lemah</a:t>
            </a:r>
            <a:r>
              <a:rPr lang="id-ID" sz="2300" dirty="0" smtClean="0"/>
              <a:t> dan tidak terorganisasi dengan baik.</a:t>
            </a:r>
          </a:p>
          <a:p>
            <a:pPr lvl="0"/>
            <a:r>
              <a:rPr lang="id-ID" sz="2300" dirty="0" smtClean="0"/>
              <a:t>Pengendalian belum dikomunikasikan dan dipantau secara memadai sehingga kelemahan tidak teridentifikasi.</a:t>
            </a:r>
          </a:p>
          <a:p>
            <a:pPr lvl="0"/>
            <a:r>
              <a:rPr lang="id-ID" sz="2300" dirty="0" smtClean="0"/>
              <a:t>Pegawai belum peduli dengan tanggung jawab masing-masing.</a:t>
            </a:r>
          </a:p>
          <a:p>
            <a:endParaRPr lang="id-ID" sz="2300" dirty="0"/>
          </a:p>
        </p:txBody>
      </p:sp>
      <p:sp>
        <p:nvSpPr>
          <p:cNvPr id="4" name="Title 1"/>
          <p:cNvSpPr>
            <a:spLocks noGrp="1"/>
          </p:cNvSpPr>
          <p:nvPr>
            <p:ph type="title"/>
          </p:nvPr>
        </p:nvSpPr>
        <p:spPr>
          <a:xfrm>
            <a:off x="0" y="137160"/>
            <a:ext cx="9144000" cy="990600"/>
          </a:xfrm>
        </p:spPr>
        <p:txBody>
          <a:bodyPr/>
          <a:lstStyle/>
          <a:p>
            <a:pPr lvl="0" algn="ctr"/>
            <a:r>
              <a:rPr lang="id-ID" sz="3200" b="1" i="1" dirty="0" smtClean="0">
                <a:solidFill>
                  <a:schemeClr val="tx1"/>
                </a:solidFill>
              </a:rPr>
              <a:t>2. PENGKOMUNIKASIAN KEBIJAKAN DAN PROSEDUR</a:t>
            </a:r>
            <a:br>
              <a:rPr lang="id-ID" sz="3200" b="1" i="1" dirty="0" smtClean="0">
                <a:solidFill>
                  <a:schemeClr val="tx1"/>
                </a:solidFill>
              </a:rPr>
            </a:br>
            <a:r>
              <a:rPr lang="id-ID" sz="3200" b="1" dirty="0" smtClean="0">
                <a:solidFill>
                  <a:schemeClr val="tx1"/>
                </a:solidFill>
                <a:sym typeface="Wingdings" pitchFamily="2" charset="2"/>
              </a:rPr>
              <a:t>  LEVEL 1 KE LEVEL 2 </a:t>
            </a:r>
            <a:endParaRPr lang="id-ID" sz="3200" dirty="0">
              <a:solidFill>
                <a:schemeClr val="tx1"/>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0648"/>
            <a:ext cx="9144000" cy="990600"/>
          </a:xfrm>
        </p:spPr>
        <p:txBody>
          <a:bodyPr/>
          <a:lstStyle/>
          <a:p>
            <a:pPr lvl="0" algn="ctr"/>
            <a:r>
              <a:rPr lang="id-ID" sz="3200" b="1" i="1" dirty="0" smtClean="0">
                <a:solidFill>
                  <a:schemeClr val="tx1"/>
                </a:solidFill>
              </a:rPr>
              <a:t>STRATEGI PENGKOMUNIKASIAN KEBIJAKAN DAN PROSEDUR </a:t>
            </a:r>
            <a:r>
              <a:rPr lang="id-ID" sz="3200" b="1" dirty="0" smtClean="0">
                <a:solidFill>
                  <a:schemeClr val="tx1"/>
                </a:solidFill>
                <a:sym typeface="Wingdings" pitchFamily="2" charset="2"/>
              </a:rPr>
              <a:t> LEVEL 1 KE LEVEL 2 </a:t>
            </a:r>
            <a:endParaRPr lang="id-ID" sz="3200" dirty="0">
              <a:solidFill>
                <a:schemeClr val="tx1"/>
              </a:solidFill>
            </a:endParaRPr>
          </a:p>
        </p:txBody>
      </p:sp>
      <p:sp>
        <p:nvSpPr>
          <p:cNvPr id="3" name="Content Placeholder 2"/>
          <p:cNvSpPr>
            <a:spLocks noGrp="1"/>
          </p:cNvSpPr>
          <p:nvPr>
            <p:ph sz="quarter" idx="1"/>
          </p:nvPr>
        </p:nvSpPr>
        <p:spPr>
          <a:xfrm>
            <a:off x="495300" y="1556792"/>
            <a:ext cx="8325172" cy="4495800"/>
          </a:xfrm>
          <a:ln>
            <a:solidFill>
              <a:schemeClr val="tx1"/>
            </a:solidFill>
            <a:prstDash val="sysDash"/>
          </a:ln>
        </p:spPr>
        <p:txBody>
          <a:bodyPr/>
          <a:lstStyle/>
          <a:p>
            <a:pPr lvl="0"/>
            <a:r>
              <a:rPr lang="es-ES" dirty="0" err="1" smtClean="0"/>
              <a:t>Mensosialisasikan</a:t>
            </a:r>
            <a:r>
              <a:rPr lang="id-ID" dirty="0" smtClean="0"/>
              <a:t> SPIP termasuk kebijakan dan prosedur </a:t>
            </a:r>
            <a:r>
              <a:rPr lang="es-ES" dirty="0" err="1" smtClean="0"/>
              <a:t>kepada</a:t>
            </a:r>
            <a:r>
              <a:rPr lang="es-ES" dirty="0" smtClean="0"/>
              <a:t> </a:t>
            </a:r>
            <a:r>
              <a:rPr lang="es-ES" dirty="0" err="1" smtClean="0"/>
              <a:t>seluruh</a:t>
            </a:r>
            <a:r>
              <a:rPr lang="es-ES" dirty="0" smtClean="0"/>
              <a:t> </a:t>
            </a:r>
            <a:r>
              <a:rPr lang="es-ES" dirty="0" err="1" smtClean="0"/>
              <a:t>pegawai</a:t>
            </a:r>
            <a:r>
              <a:rPr lang="id-ID" dirty="0" smtClean="0"/>
              <a:t>;</a:t>
            </a:r>
          </a:p>
          <a:p>
            <a:pPr lvl="0"/>
            <a:r>
              <a:rPr lang="id-ID" dirty="0" smtClean="0"/>
              <a:t>M</a:t>
            </a:r>
            <a:r>
              <a:rPr lang="es-ES" dirty="0" err="1" smtClean="0"/>
              <a:t>enyusun</a:t>
            </a:r>
            <a:r>
              <a:rPr lang="es-ES" dirty="0" smtClean="0"/>
              <a:t> </a:t>
            </a:r>
            <a:r>
              <a:rPr lang="es-ES" dirty="0" err="1" smtClean="0"/>
              <a:t>rencana</a:t>
            </a:r>
            <a:r>
              <a:rPr lang="es-ES" dirty="0" smtClean="0"/>
              <a:t> </a:t>
            </a:r>
            <a:r>
              <a:rPr lang="es-ES" dirty="0" err="1" smtClean="0"/>
              <a:t>pengembangan</a:t>
            </a:r>
            <a:r>
              <a:rPr lang="es-ES" dirty="0" smtClean="0"/>
              <a:t> SPIP secara </a:t>
            </a:r>
            <a:r>
              <a:rPr lang="es-ES" dirty="0" err="1" smtClean="0"/>
              <a:t>komprehensif</a:t>
            </a:r>
            <a:r>
              <a:rPr lang="es-ES" dirty="0" smtClean="0"/>
              <a:t> dan </a:t>
            </a:r>
            <a:r>
              <a:rPr lang="es-ES" dirty="0" err="1" smtClean="0"/>
              <a:t>mengembangkan</a:t>
            </a:r>
            <a:r>
              <a:rPr lang="es-ES" dirty="0" smtClean="0"/>
              <a:t> </a:t>
            </a:r>
            <a:r>
              <a:rPr lang="es-ES" dirty="0" err="1" smtClean="0"/>
              <a:t>pengendalian</a:t>
            </a:r>
            <a:r>
              <a:rPr lang="es-ES" dirty="0" smtClean="0"/>
              <a:t> </a:t>
            </a:r>
            <a:r>
              <a:rPr lang="es-ES" dirty="0" err="1" smtClean="0"/>
              <a:t>intern</a:t>
            </a:r>
            <a:r>
              <a:rPr lang="es-ES" dirty="0" smtClean="0"/>
              <a:t> secara </a:t>
            </a:r>
            <a:r>
              <a:rPr lang="es-ES" dirty="0" err="1" smtClean="0"/>
              <a:t>disiplin</a:t>
            </a:r>
            <a:r>
              <a:rPr lang="es-ES" dirty="0" smtClean="0"/>
              <a:t> </a:t>
            </a:r>
            <a:r>
              <a:rPr lang="id-ID" dirty="0" smtClean="0"/>
              <a:t>pada seluruh </a:t>
            </a:r>
            <a:r>
              <a:rPr lang="es-ES" dirty="0" err="1" smtClean="0"/>
              <a:t>kegiatan</a:t>
            </a:r>
            <a:r>
              <a:rPr lang="es-ES" dirty="0" smtClean="0"/>
              <a:t>. </a:t>
            </a:r>
            <a:endParaRPr lang="id-ID" dirty="0" smtClean="0"/>
          </a:p>
          <a:p>
            <a:pPr lvl="0"/>
            <a:r>
              <a:rPr lang="es-ES" dirty="0" err="1" smtClean="0"/>
              <a:t>Penyusunan</a:t>
            </a:r>
            <a:r>
              <a:rPr lang="es-ES" dirty="0" smtClean="0"/>
              <a:t> </a:t>
            </a:r>
            <a:r>
              <a:rPr lang="es-ES" dirty="0" err="1" smtClean="0"/>
              <a:t>Desain</a:t>
            </a:r>
            <a:r>
              <a:rPr lang="es-ES" dirty="0" smtClean="0"/>
              <a:t> </a:t>
            </a:r>
            <a:r>
              <a:rPr lang="es-ES" dirty="0" err="1" smtClean="0"/>
              <a:t>Penyelenggaraan</a:t>
            </a:r>
            <a:r>
              <a:rPr lang="es-ES" dirty="0" smtClean="0"/>
              <a:t> SPIP </a:t>
            </a:r>
            <a:r>
              <a:rPr lang="es-ES" dirty="0" err="1" smtClean="0"/>
              <a:t>untuk</a:t>
            </a:r>
            <a:r>
              <a:rPr lang="es-ES" dirty="0" smtClean="0"/>
              <a:t> </a:t>
            </a:r>
            <a:r>
              <a:rPr lang="es-ES" dirty="0" err="1" smtClean="0"/>
              <a:t>semua</a:t>
            </a:r>
            <a:r>
              <a:rPr lang="es-ES" dirty="0" smtClean="0"/>
              <a:t> </a:t>
            </a:r>
            <a:r>
              <a:rPr lang="es-ES" dirty="0" err="1" smtClean="0"/>
              <a:t>unit</a:t>
            </a:r>
            <a:r>
              <a:rPr lang="es-ES" dirty="0" smtClean="0"/>
              <a:t> </a:t>
            </a:r>
            <a:r>
              <a:rPr lang="es-ES" dirty="0" err="1" smtClean="0"/>
              <a:t>organisasi</a:t>
            </a:r>
            <a:r>
              <a:rPr lang="es-ES" dirty="0" smtClean="0"/>
              <a:t> dan </a:t>
            </a:r>
            <a:r>
              <a:rPr lang="es-ES" dirty="0" err="1" smtClean="0"/>
              <a:t>Pemantauan</a:t>
            </a:r>
            <a:r>
              <a:rPr lang="es-ES" dirty="0" smtClean="0"/>
              <a:t> </a:t>
            </a:r>
            <a:r>
              <a:rPr lang="es-ES" dirty="0" err="1" smtClean="0"/>
              <a:t>Perkembangan</a:t>
            </a:r>
            <a:r>
              <a:rPr lang="es-ES" dirty="0" smtClean="0"/>
              <a:t> </a:t>
            </a:r>
            <a:r>
              <a:rPr lang="es-ES" dirty="0" err="1" smtClean="0"/>
              <a:t>Penyelenggaraan</a:t>
            </a:r>
            <a:r>
              <a:rPr lang="es-ES" dirty="0" smtClean="0"/>
              <a:t> SPIP</a:t>
            </a:r>
            <a:r>
              <a:rPr lang="id-ID" dirty="0" smtClean="0"/>
              <a:t>;</a:t>
            </a:r>
          </a:p>
          <a:p>
            <a:endParaRPr lang="id-ID"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lstStyle/>
          <a:p>
            <a:pPr algn="ctr"/>
            <a:r>
              <a:rPr lang="id-ID" sz="3200" b="1" i="1" dirty="0" smtClean="0">
                <a:solidFill>
                  <a:schemeClr val="tx1"/>
                </a:solidFill>
              </a:rPr>
              <a:t>STRATEGI PENGKOMUNIKASIAN KEBIJAKAN DAN PROSEDUR (LANJUTAN)</a:t>
            </a:r>
            <a:r>
              <a:rPr lang="id-ID" sz="3200" b="1" dirty="0" smtClean="0">
                <a:solidFill>
                  <a:schemeClr val="tx1"/>
                </a:solidFill>
              </a:rPr>
              <a:t/>
            </a:r>
            <a:br>
              <a:rPr lang="id-ID" sz="3200" b="1" dirty="0" smtClean="0">
                <a:solidFill>
                  <a:schemeClr val="tx1"/>
                </a:solidFill>
              </a:rPr>
            </a:br>
            <a:endParaRPr lang="id-ID" sz="3200" dirty="0">
              <a:solidFill>
                <a:schemeClr val="tx1"/>
              </a:solidFill>
            </a:endParaRPr>
          </a:p>
        </p:txBody>
      </p:sp>
      <p:sp>
        <p:nvSpPr>
          <p:cNvPr id="3" name="Content Placeholder 2"/>
          <p:cNvSpPr>
            <a:spLocks noGrp="1"/>
          </p:cNvSpPr>
          <p:nvPr>
            <p:ph sz="quarter" idx="1"/>
          </p:nvPr>
        </p:nvSpPr>
        <p:spPr>
          <a:ln>
            <a:solidFill>
              <a:schemeClr val="tx1"/>
            </a:solidFill>
            <a:prstDash val="sysDash"/>
          </a:ln>
        </p:spPr>
        <p:txBody>
          <a:bodyPr/>
          <a:lstStyle/>
          <a:p>
            <a:pPr lvl="0"/>
            <a:r>
              <a:rPr lang="es-ES" sz="2400" dirty="0" err="1" smtClean="0"/>
              <a:t>Men</a:t>
            </a:r>
            <a:r>
              <a:rPr lang="id-ID" sz="2400" dirty="0" smtClean="0"/>
              <a:t>g</a:t>
            </a:r>
            <a:r>
              <a:rPr lang="es-ES" sz="2400" dirty="0" err="1" smtClean="0"/>
              <a:t>identifikasi</a:t>
            </a:r>
            <a:r>
              <a:rPr lang="es-ES" sz="2400" dirty="0" smtClean="0"/>
              <a:t> dan </a:t>
            </a:r>
            <a:r>
              <a:rPr lang="es-ES" sz="2400" dirty="0" err="1" smtClean="0"/>
              <a:t>memilih</a:t>
            </a:r>
            <a:r>
              <a:rPr lang="es-ES" sz="2400" dirty="0" smtClean="0"/>
              <a:t> </a:t>
            </a:r>
            <a:r>
              <a:rPr lang="es-ES" sz="2400" dirty="0" err="1" smtClean="0"/>
              <a:t>personil</a:t>
            </a:r>
            <a:r>
              <a:rPr lang="es-ES" sz="2400" dirty="0" smtClean="0"/>
              <a:t> </a:t>
            </a:r>
            <a:r>
              <a:rPr lang="es-ES" sz="2400" dirty="0" err="1" smtClean="0"/>
              <a:t>khusus</a:t>
            </a:r>
            <a:r>
              <a:rPr lang="es-ES" sz="2400" dirty="0" smtClean="0"/>
              <a:t> </a:t>
            </a:r>
            <a:r>
              <a:rPr lang="es-ES" sz="2400" dirty="0" err="1" smtClean="0"/>
              <a:t>Satgas</a:t>
            </a:r>
            <a:r>
              <a:rPr lang="es-ES" sz="2400" dirty="0" smtClean="0"/>
              <a:t> SPIP </a:t>
            </a:r>
            <a:r>
              <a:rPr lang="es-ES" sz="2400" dirty="0" err="1" smtClean="0"/>
              <a:t>untuk</a:t>
            </a:r>
            <a:r>
              <a:rPr lang="es-ES" sz="2400" dirty="0" smtClean="0"/>
              <a:t> </a:t>
            </a:r>
            <a:r>
              <a:rPr lang="es-ES" sz="2400" dirty="0" err="1" smtClean="0"/>
              <a:t>menjadi</a:t>
            </a:r>
            <a:r>
              <a:rPr lang="es-ES" sz="2400" dirty="0" smtClean="0"/>
              <a:t> </a:t>
            </a:r>
            <a:r>
              <a:rPr lang="es-ES" sz="2400" dirty="0" err="1" smtClean="0"/>
              <a:t>pelaksana</a:t>
            </a:r>
            <a:r>
              <a:rPr lang="es-ES" sz="2400" dirty="0" smtClean="0"/>
              <a:t> </a:t>
            </a:r>
            <a:r>
              <a:rPr lang="es-ES" sz="2400" dirty="0" err="1" smtClean="0"/>
              <a:t>awal</a:t>
            </a:r>
            <a:r>
              <a:rPr lang="es-ES" sz="2400" dirty="0" smtClean="0"/>
              <a:t>/</a:t>
            </a:r>
            <a:r>
              <a:rPr lang="es-ES" sz="2400" dirty="0" err="1" smtClean="0"/>
              <a:t>penggerak</a:t>
            </a:r>
            <a:r>
              <a:rPr lang="es-ES" sz="2400" dirty="0" smtClean="0"/>
              <a:t> SPIP</a:t>
            </a:r>
            <a:r>
              <a:rPr lang="id-ID" sz="2400" dirty="0" smtClean="0"/>
              <a:t>, m</a:t>
            </a:r>
            <a:r>
              <a:rPr lang="es-ES" sz="2400" dirty="0" err="1" smtClean="0"/>
              <a:t>elakukan</a:t>
            </a:r>
            <a:r>
              <a:rPr lang="es-ES" sz="2400" dirty="0" smtClean="0"/>
              <a:t> </a:t>
            </a:r>
            <a:r>
              <a:rPr lang="es-ES" sz="2400" dirty="0" err="1" smtClean="0"/>
              <a:t>pelatihan</a:t>
            </a:r>
            <a:r>
              <a:rPr lang="es-ES" sz="2400" dirty="0" smtClean="0"/>
              <a:t> yang </a:t>
            </a:r>
            <a:r>
              <a:rPr lang="es-ES" sz="2400" dirty="0" err="1" smtClean="0"/>
              <a:t>memadai</a:t>
            </a:r>
            <a:r>
              <a:rPr lang="id-ID" sz="2400" dirty="0" smtClean="0"/>
              <a:t>,</a:t>
            </a:r>
            <a:r>
              <a:rPr lang="es-ES" sz="2400" dirty="0" smtClean="0"/>
              <a:t> dan </a:t>
            </a:r>
            <a:r>
              <a:rPr lang="es-ES" sz="2400" dirty="0" err="1" smtClean="0"/>
              <a:t>memberi</a:t>
            </a:r>
            <a:r>
              <a:rPr lang="es-ES" sz="2400" dirty="0" smtClean="0"/>
              <a:t> </a:t>
            </a:r>
            <a:r>
              <a:rPr lang="es-ES" sz="2400" dirty="0" err="1" smtClean="0"/>
              <a:t>dukungan</a:t>
            </a:r>
            <a:r>
              <a:rPr lang="es-ES" sz="2400" dirty="0" smtClean="0"/>
              <a:t> </a:t>
            </a:r>
            <a:r>
              <a:rPr lang="id-ID" sz="2400" dirty="0" smtClean="0"/>
              <a:t>sumber daya yang memadai </a:t>
            </a:r>
            <a:r>
              <a:rPr lang="es-ES" sz="2400" dirty="0" err="1" smtClean="0"/>
              <a:t>untuk</a:t>
            </a:r>
            <a:r>
              <a:rPr lang="es-ES" sz="2400" dirty="0" smtClean="0"/>
              <a:t> </a:t>
            </a:r>
            <a:r>
              <a:rPr lang="es-ES" sz="2400" dirty="0" err="1" smtClean="0"/>
              <a:t>Satgas</a:t>
            </a:r>
            <a:r>
              <a:rPr lang="es-ES" sz="2400" dirty="0" smtClean="0"/>
              <a:t> SPIP.</a:t>
            </a:r>
            <a:endParaRPr lang="id-ID" sz="2400" dirty="0" smtClean="0"/>
          </a:p>
          <a:p>
            <a:pPr lvl="0"/>
            <a:r>
              <a:rPr lang="id-ID" sz="2400" dirty="0" smtClean="0"/>
              <a:t>Melakukan pemantauan efektivitas pengendalian yang ada;</a:t>
            </a:r>
          </a:p>
          <a:p>
            <a:pPr lvl="0"/>
            <a:r>
              <a:rPr lang="id-ID" sz="2400" dirty="0" smtClean="0"/>
              <a:t>Mendapatkan pembimbingan yang memadai dari pihak eksternal (ahli) agar praktik pengendalian yang sebelumnya masih </a:t>
            </a:r>
            <a:r>
              <a:rPr lang="id-ID" sz="2400" i="1" dirty="0" smtClean="0"/>
              <a:t>ad hoc</a:t>
            </a:r>
            <a:r>
              <a:rPr lang="id-ID" sz="2400" dirty="0" smtClean="0"/>
              <a:t>, berlanjut secara berkesinambungan.</a:t>
            </a:r>
          </a:p>
          <a:p>
            <a:endParaRPr lang="id-ID" sz="24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484784"/>
            <a:ext cx="8640960" cy="4464496"/>
          </a:xfrm>
          <a:ln>
            <a:solidFill>
              <a:schemeClr val="tx1"/>
            </a:solidFill>
            <a:prstDash val="sysDash"/>
          </a:ln>
        </p:spPr>
        <p:txBody>
          <a:bodyPr/>
          <a:lstStyle/>
          <a:p>
            <a:pPr>
              <a:buNone/>
            </a:pPr>
            <a:r>
              <a:rPr lang="es-ES" sz="1800" dirty="0" smtClean="0"/>
              <a:t>SPIP pada </a:t>
            </a:r>
            <a:r>
              <a:rPr lang="es-ES" sz="1800" dirty="0" err="1" smtClean="0"/>
              <a:t>tingkat</a:t>
            </a:r>
            <a:r>
              <a:rPr lang="es-ES" sz="1800" dirty="0" smtClean="0"/>
              <a:t> </a:t>
            </a:r>
            <a:r>
              <a:rPr lang="es-ES" sz="1800" dirty="0" err="1" smtClean="0"/>
              <a:t>berkembang</a:t>
            </a:r>
            <a:r>
              <a:rPr lang="es-ES" sz="1800" dirty="0" smtClean="0"/>
              <a:t> </a:t>
            </a:r>
            <a:r>
              <a:rPr lang="es-ES" sz="1800" dirty="0" err="1" smtClean="0"/>
              <a:t>ditandai</a:t>
            </a:r>
            <a:r>
              <a:rPr lang="es-ES" sz="1800" dirty="0" smtClean="0"/>
              <a:t> </a:t>
            </a:r>
            <a:r>
              <a:rPr lang="es-ES" sz="1800" dirty="0" err="1" smtClean="0"/>
              <a:t>dengan</a:t>
            </a:r>
            <a:r>
              <a:rPr lang="es-ES" sz="1800" dirty="0" smtClean="0"/>
              <a:t> </a:t>
            </a:r>
            <a:r>
              <a:rPr lang="es-ES" sz="1800" dirty="0" err="1" smtClean="0"/>
              <a:t>karakteristik</a:t>
            </a:r>
            <a:r>
              <a:rPr lang="es-ES" sz="1800" dirty="0" smtClean="0"/>
              <a:t>: </a:t>
            </a:r>
            <a:endParaRPr lang="id-ID" sz="1800" dirty="0" smtClean="0"/>
          </a:p>
          <a:p>
            <a:pPr lvl="0"/>
            <a:r>
              <a:rPr lang="id-ID" sz="1800" dirty="0" smtClean="0"/>
              <a:t>K/L/P telah melaksanakan praktik pengendalian intern, namun pelaksanaan pengendalian intern tidak terdokumentasi dengan baik, </a:t>
            </a:r>
            <a:r>
              <a:rPr lang="es-ES" sz="1800" dirty="0" err="1" smtClean="0"/>
              <a:t>dokumentasi</a:t>
            </a:r>
            <a:r>
              <a:rPr lang="es-ES" sz="1800" dirty="0" smtClean="0"/>
              <a:t> </a:t>
            </a:r>
            <a:r>
              <a:rPr lang="es-ES" sz="1800" dirty="0" err="1" smtClean="0"/>
              <a:t>penyelenggaraan</a:t>
            </a:r>
            <a:r>
              <a:rPr lang="es-ES" sz="1800" dirty="0" smtClean="0"/>
              <a:t> SPIP </a:t>
            </a:r>
            <a:r>
              <a:rPr lang="es-ES" sz="1800" dirty="0" err="1" smtClean="0"/>
              <a:t>masih</a:t>
            </a:r>
            <a:r>
              <a:rPr lang="es-ES" sz="1800" dirty="0" smtClean="0"/>
              <a:t> </a:t>
            </a:r>
            <a:r>
              <a:rPr lang="es-ES" sz="1800" dirty="0" err="1" smtClean="0"/>
              <a:t>kurang</a:t>
            </a:r>
            <a:r>
              <a:rPr lang="id-ID" sz="1800" dirty="0" smtClean="0"/>
              <a:t> (bersifat sporadis dan tidak konsisten).</a:t>
            </a:r>
          </a:p>
          <a:p>
            <a:pPr lvl="0"/>
            <a:r>
              <a:rPr lang="id-ID" sz="1800" dirty="0" smtClean="0"/>
              <a:t>Pengendalian masih </a:t>
            </a:r>
            <a:r>
              <a:rPr lang="es-ES" sz="1800" dirty="0" err="1" smtClean="0"/>
              <a:t>sangat</a:t>
            </a:r>
            <a:r>
              <a:rPr lang="es-ES" sz="1800" dirty="0" smtClean="0"/>
              <a:t> </a:t>
            </a:r>
            <a:r>
              <a:rPr lang="es-ES" sz="1800" dirty="0" err="1" smtClean="0"/>
              <a:t>tergantung</a:t>
            </a:r>
            <a:r>
              <a:rPr lang="es-ES" sz="1800" dirty="0" smtClean="0"/>
              <a:t> pada </a:t>
            </a:r>
            <a:r>
              <a:rPr lang="es-ES" sz="1800" dirty="0" err="1" smtClean="0"/>
              <a:t>kemauan</a:t>
            </a:r>
            <a:r>
              <a:rPr lang="es-ES" sz="1800" dirty="0" smtClean="0"/>
              <a:t>/</a:t>
            </a:r>
            <a:r>
              <a:rPr lang="es-ES" sz="1800" dirty="0" err="1" smtClean="0"/>
              <a:t>inisiatif</a:t>
            </a:r>
            <a:r>
              <a:rPr lang="es-ES" sz="1800" dirty="0" smtClean="0"/>
              <a:t>   </a:t>
            </a:r>
            <a:r>
              <a:rPr lang="es-ES" sz="1800" dirty="0" err="1" smtClean="0"/>
              <a:t>individu</a:t>
            </a:r>
            <a:r>
              <a:rPr lang="es-ES" sz="1800" dirty="0" smtClean="0"/>
              <a:t> </a:t>
            </a:r>
            <a:r>
              <a:rPr lang="es-ES" sz="1800" dirty="0" err="1" smtClean="0"/>
              <a:t>tertentu</a:t>
            </a:r>
            <a:r>
              <a:rPr lang="id-ID" sz="1800" dirty="0" smtClean="0"/>
              <a:t>.</a:t>
            </a:r>
          </a:p>
          <a:p>
            <a:pPr lvl="0"/>
            <a:r>
              <a:rPr lang="id-ID" sz="1800" dirty="0" smtClean="0"/>
              <a:t>Pelaksanaan dan penilaian pengendalian intern sangat tergantung pada individu tertentu (individu kunci) dan belum melibatkan semua unit organisasi.</a:t>
            </a:r>
          </a:p>
          <a:p>
            <a:pPr lvl="0"/>
            <a:r>
              <a:rPr lang="id-ID" sz="1800" dirty="0" smtClean="0"/>
              <a:t>Sudah mulai timbul kesadaraan pegawai untuk melaksanakan tanggung jawab masing-masing.</a:t>
            </a:r>
          </a:p>
          <a:p>
            <a:pPr lvl="0"/>
            <a:r>
              <a:rPr lang="id-ID" sz="1800" dirty="0" smtClean="0"/>
              <a:t>Efektivitas pengendalian belum dievaluasi sehingga banyak terjadi kelemahan yang belum ditangani secara memadai.</a:t>
            </a:r>
          </a:p>
          <a:p>
            <a:pPr lvl="0"/>
            <a:r>
              <a:rPr lang="id-ID" sz="1800" dirty="0" smtClean="0"/>
              <a:t>Tindakan manajemen untuk menyelesaikan permasalahan pengendalian belum menjadi prioritas dan belum konsisten.</a:t>
            </a:r>
          </a:p>
          <a:p>
            <a:endParaRPr lang="id-ID" sz="1800" dirty="0"/>
          </a:p>
        </p:txBody>
      </p:sp>
      <p:sp>
        <p:nvSpPr>
          <p:cNvPr id="4" name="Title 1"/>
          <p:cNvSpPr>
            <a:spLocks noGrp="1"/>
          </p:cNvSpPr>
          <p:nvPr>
            <p:ph type="title"/>
          </p:nvPr>
        </p:nvSpPr>
        <p:spPr>
          <a:xfrm>
            <a:off x="0" y="228600"/>
            <a:ext cx="9144000" cy="990600"/>
          </a:xfrm>
        </p:spPr>
        <p:txBody>
          <a:bodyPr/>
          <a:lstStyle/>
          <a:p>
            <a:pPr algn="ctr"/>
            <a:r>
              <a:rPr lang="id-ID" sz="2400" b="1" i="1" dirty="0" smtClean="0">
                <a:solidFill>
                  <a:schemeClr val="tx1"/>
                </a:solidFill>
              </a:rPr>
              <a:t>3. PENINGKATAN  KOMITMEN IMPLEMENTASI DAN DOKUMENTASI  SISTEM</a:t>
            </a:r>
            <a:r>
              <a:rPr lang="en-GB" sz="2400" b="1" i="1" dirty="0" smtClean="0">
                <a:solidFill>
                  <a:schemeClr val="tx1"/>
                </a:solidFill>
              </a:rPr>
              <a:t> </a:t>
            </a:r>
            <a:r>
              <a:rPr lang="id-ID" sz="2400" b="1" i="1" dirty="0" smtClean="0">
                <a:solidFill>
                  <a:schemeClr val="tx1"/>
                </a:solidFill>
                <a:sym typeface="Wingdings" pitchFamily="2" charset="2"/>
              </a:rPr>
              <a:t> LEVEL 2 KE LEVEL 3</a:t>
            </a:r>
            <a:endParaRPr lang="id-ID" sz="2400" b="1" dirty="0">
              <a:solidFill>
                <a:schemeClr val="tx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096" y="188640"/>
            <a:ext cx="9070904" cy="990600"/>
          </a:xfrm>
        </p:spPr>
        <p:txBody>
          <a:bodyPr/>
          <a:lstStyle/>
          <a:p>
            <a:r>
              <a:rPr lang="id-ID" sz="2400" b="1" i="1" dirty="0" smtClean="0">
                <a:solidFill>
                  <a:schemeClr val="tx1"/>
                </a:solidFill>
              </a:rPr>
              <a:t>Strategi Peningkatan  Komitmen Implementasi dan Dokumentasi  Sistem </a:t>
            </a:r>
            <a:r>
              <a:rPr lang="id-ID" sz="2400" b="1" i="1" dirty="0" smtClean="0">
                <a:solidFill>
                  <a:schemeClr val="tx1"/>
                </a:solidFill>
                <a:sym typeface="Wingdings" pitchFamily="2" charset="2"/>
              </a:rPr>
              <a:t> Level 2 ke level 3</a:t>
            </a:r>
            <a:endParaRPr lang="id-ID" sz="2400" b="1" dirty="0">
              <a:solidFill>
                <a:schemeClr val="tx1"/>
              </a:solidFill>
            </a:endParaRPr>
          </a:p>
        </p:txBody>
      </p:sp>
      <p:sp>
        <p:nvSpPr>
          <p:cNvPr id="3" name="Content Placeholder 2"/>
          <p:cNvSpPr>
            <a:spLocks noGrp="1"/>
          </p:cNvSpPr>
          <p:nvPr>
            <p:ph sz="quarter" idx="1"/>
          </p:nvPr>
        </p:nvSpPr>
        <p:spPr>
          <a:xfrm>
            <a:off x="612648" y="2492896"/>
            <a:ext cx="8153400" cy="3603104"/>
          </a:xfrm>
          <a:ln>
            <a:solidFill>
              <a:schemeClr val="tx1"/>
            </a:solidFill>
            <a:prstDash val="sysDash"/>
          </a:ln>
        </p:spPr>
        <p:txBody>
          <a:bodyPr/>
          <a:lstStyle/>
          <a:p>
            <a:pPr lvl="0"/>
            <a:r>
              <a:rPr lang="es-ES" sz="2400" dirty="0" err="1" smtClean="0"/>
              <a:t>Melaksanakan</a:t>
            </a:r>
            <a:r>
              <a:rPr lang="es-ES" sz="2400" dirty="0" smtClean="0"/>
              <a:t> </a:t>
            </a:r>
            <a:r>
              <a:rPr lang="es-ES" sz="2400" dirty="0" err="1" smtClean="0"/>
              <a:t>Kebijakan</a:t>
            </a:r>
            <a:r>
              <a:rPr lang="es-ES" sz="2400" dirty="0" smtClean="0"/>
              <a:t> dan SOP secara </a:t>
            </a:r>
            <a:r>
              <a:rPr lang="es-ES" sz="2400" dirty="0" err="1" smtClean="0"/>
              <a:t>konsisten</a:t>
            </a:r>
            <a:r>
              <a:rPr lang="id-ID" sz="2400" dirty="0" smtClean="0"/>
              <a:t> di semua tingkatan organisasi /unit organisasi</a:t>
            </a:r>
            <a:r>
              <a:rPr lang="es-ES" sz="2400" dirty="0" smtClean="0"/>
              <a:t> </a:t>
            </a:r>
            <a:r>
              <a:rPr lang="es-ES" sz="2400" dirty="0" err="1" smtClean="0"/>
              <a:t>setelah</a:t>
            </a:r>
            <a:r>
              <a:rPr lang="es-ES" sz="2400" dirty="0" smtClean="0"/>
              <a:t> </a:t>
            </a:r>
            <a:r>
              <a:rPr lang="es-ES" sz="2400" dirty="0" err="1" smtClean="0"/>
              <a:t>terlebih</a:t>
            </a:r>
            <a:r>
              <a:rPr lang="es-ES" sz="2400" dirty="0" smtClean="0"/>
              <a:t> </a:t>
            </a:r>
            <a:r>
              <a:rPr lang="es-ES" sz="2400" dirty="0" err="1" smtClean="0"/>
              <a:t>dahulu</a:t>
            </a:r>
            <a:r>
              <a:rPr lang="es-ES" sz="2400" dirty="0" smtClean="0"/>
              <a:t> </a:t>
            </a:r>
            <a:r>
              <a:rPr lang="id-ID" sz="2400" dirty="0" smtClean="0"/>
              <a:t>men</a:t>
            </a:r>
            <a:r>
              <a:rPr lang="es-ES" sz="2400" dirty="0" err="1" smtClean="0"/>
              <a:t>sosialisasikan</a:t>
            </a:r>
            <a:r>
              <a:rPr lang="id-ID" sz="2400" dirty="0" smtClean="0"/>
              <a:t>nya</a:t>
            </a:r>
            <a:r>
              <a:rPr lang="es-ES" sz="2400" dirty="0" smtClean="0"/>
              <a:t>;</a:t>
            </a:r>
            <a:endParaRPr lang="id-ID" sz="2400" dirty="0" smtClean="0"/>
          </a:p>
          <a:p>
            <a:pPr lvl="0"/>
            <a:r>
              <a:rPr lang="es-ES" sz="2400" dirty="0" err="1" smtClean="0"/>
              <a:t>Mendokumentasikan</a:t>
            </a:r>
            <a:r>
              <a:rPr lang="es-ES" sz="2400" dirty="0" smtClean="0"/>
              <a:t> </a:t>
            </a:r>
            <a:r>
              <a:rPr lang="es-ES" sz="2400" dirty="0" err="1" smtClean="0"/>
              <a:t>pengendalian</a:t>
            </a:r>
            <a:r>
              <a:rPr lang="es-ES" sz="2400" dirty="0" smtClean="0"/>
              <a:t> </a:t>
            </a:r>
            <a:r>
              <a:rPr lang="es-ES" sz="2400" dirty="0" err="1" smtClean="0"/>
              <a:t>intern</a:t>
            </a:r>
            <a:r>
              <a:rPr lang="es-ES" sz="2400" dirty="0" smtClean="0"/>
              <a:t> </a:t>
            </a:r>
            <a:r>
              <a:rPr lang="id-ID" sz="2400" dirty="0" smtClean="0"/>
              <a:t>secara rapi, terstruktur, rutin dan konsisten;</a:t>
            </a:r>
          </a:p>
          <a:p>
            <a:pPr lvl="0"/>
            <a:r>
              <a:rPr lang="es-ES" sz="2400" dirty="0" err="1" smtClean="0"/>
              <a:t>Mengalokasikan</a:t>
            </a:r>
            <a:r>
              <a:rPr lang="es-ES" sz="2400" dirty="0" smtClean="0"/>
              <a:t> </a:t>
            </a:r>
            <a:r>
              <a:rPr lang="es-ES" sz="2400" dirty="0" err="1" smtClean="0"/>
              <a:t>sumber</a:t>
            </a:r>
            <a:r>
              <a:rPr lang="es-ES" sz="2400" dirty="0" smtClean="0"/>
              <a:t> </a:t>
            </a:r>
            <a:r>
              <a:rPr lang="es-ES" sz="2400" dirty="0" err="1" smtClean="0"/>
              <a:t>daya</a:t>
            </a:r>
            <a:r>
              <a:rPr lang="es-ES" sz="2400" dirty="0" smtClean="0"/>
              <a:t> yang </a:t>
            </a:r>
            <a:r>
              <a:rPr lang="es-ES" sz="2400" dirty="0" err="1" smtClean="0"/>
              <a:t>memadai</a:t>
            </a:r>
            <a:r>
              <a:rPr lang="es-ES" sz="2400" dirty="0" smtClean="0"/>
              <a:t> </a:t>
            </a:r>
            <a:r>
              <a:rPr lang="es-ES" sz="2400" dirty="0" err="1" smtClean="0"/>
              <a:t>untuk</a:t>
            </a:r>
            <a:r>
              <a:rPr lang="es-ES" sz="2400" dirty="0" smtClean="0"/>
              <a:t> </a:t>
            </a:r>
            <a:r>
              <a:rPr lang="es-ES" sz="2400" dirty="0" err="1" smtClean="0"/>
              <a:t>penyelenggaraan</a:t>
            </a:r>
            <a:r>
              <a:rPr lang="es-ES" sz="2400" dirty="0" smtClean="0"/>
              <a:t> SPIP, </a:t>
            </a:r>
            <a:r>
              <a:rPr lang="es-ES" sz="2400" dirty="0" err="1" smtClean="0"/>
              <a:t>dengan</a:t>
            </a:r>
            <a:r>
              <a:rPr lang="es-ES" sz="2400" dirty="0" smtClean="0"/>
              <a:t> </a:t>
            </a:r>
            <a:r>
              <a:rPr lang="es-ES" sz="2400" dirty="0" err="1" smtClean="0"/>
              <a:t>perekrutan</a:t>
            </a:r>
            <a:r>
              <a:rPr lang="es-ES" sz="2400" dirty="0" smtClean="0"/>
              <a:t> </a:t>
            </a:r>
            <a:r>
              <a:rPr lang="es-ES" sz="2400" dirty="0" err="1" smtClean="0"/>
              <a:t>staf</a:t>
            </a:r>
            <a:r>
              <a:rPr lang="es-ES" sz="2400" dirty="0" smtClean="0"/>
              <a:t> yang </a:t>
            </a:r>
            <a:r>
              <a:rPr lang="id-ID" sz="2400" dirty="0" smtClean="0"/>
              <a:t>kompeten dan </a:t>
            </a:r>
            <a:r>
              <a:rPr lang="es-ES" sz="2400" dirty="0" err="1" smtClean="0"/>
              <a:t>memadai</a:t>
            </a:r>
            <a:r>
              <a:rPr lang="es-ES" sz="2400" dirty="0" smtClean="0"/>
              <a:t>, </a:t>
            </a:r>
            <a:r>
              <a:rPr lang="id-ID" sz="2400" dirty="0" smtClean="0"/>
              <a:t>serta </a:t>
            </a:r>
            <a:r>
              <a:rPr lang="es-ES" sz="2400" dirty="0" err="1" smtClean="0"/>
              <a:t>mengalokasikan</a:t>
            </a:r>
            <a:r>
              <a:rPr lang="es-ES" sz="2400" dirty="0" smtClean="0"/>
              <a:t> </a:t>
            </a:r>
            <a:r>
              <a:rPr lang="es-ES" sz="2400" dirty="0" err="1" smtClean="0"/>
              <a:t>anggaran</a:t>
            </a:r>
            <a:r>
              <a:rPr lang="es-ES" sz="2400" dirty="0" smtClean="0"/>
              <a:t> </a:t>
            </a:r>
            <a:r>
              <a:rPr lang="es-ES" sz="2400" dirty="0" err="1" smtClean="0"/>
              <a:t>untuk</a:t>
            </a:r>
            <a:r>
              <a:rPr lang="es-ES" sz="2400" dirty="0" smtClean="0"/>
              <a:t> </a:t>
            </a:r>
            <a:r>
              <a:rPr lang="es-ES" sz="2400" dirty="0" err="1" smtClean="0"/>
              <a:t>pelatihan</a:t>
            </a:r>
            <a:r>
              <a:rPr lang="es-ES" sz="2400" dirty="0" smtClean="0"/>
              <a:t> dan </a:t>
            </a:r>
            <a:r>
              <a:rPr lang="es-ES" sz="2400" dirty="0" err="1" smtClean="0"/>
              <a:t>alat</a:t>
            </a:r>
            <a:r>
              <a:rPr lang="es-ES" sz="2400" dirty="0" smtClean="0"/>
              <a:t>/</a:t>
            </a:r>
            <a:r>
              <a:rPr lang="es-ES" sz="2400" i="1" dirty="0" err="1" smtClean="0"/>
              <a:t>tools</a:t>
            </a:r>
            <a:r>
              <a:rPr lang="es-ES" sz="2400" dirty="0" smtClean="0"/>
              <a:t> </a:t>
            </a:r>
            <a:r>
              <a:rPr lang="es-ES" sz="2400" dirty="0" err="1" smtClean="0"/>
              <a:t>pengendalian</a:t>
            </a:r>
            <a:r>
              <a:rPr lang="es-ES" sz="2400" dirty="0" smtClean="0"/>
              <a:t> </a:t>
            </a:r>
            <a:r>
              <a:rPr lang="es-ES" sz="2400" dirty="0" err="1" smtClean="0"/>
              <a:t>intern</a:t>
            </a:r>
            <a:r>
              <a:rPr lang="id-ID" sz="2400" dirty="0" smtClean="0"/>
              <a:t>; </a:t>
            </a:r>
          </a:p>
          <a:p>
            <a:endParaRPr lang="id-ID" sz="2400" dirty="0"/>
          </a:p>
        </p:txBody>
      </p:sp>
      <p:sp>
        <p:nvSpPr>
          <p:cNvPr id="4" name="TextBox 3"/>
          <p:cNvSpPr txBox="1"/>
          <p:nvPr/>
        </p:nvSpPr>
        <p:spPr>
          <a:xfrm>
            <a:off x="611560" y="1484784"/>
            <a:ext cx="8154488" cy="923330"/>
          </a:xfrm>
          <a:prstGeom prst="rect">
            <a:avLst/>
          </a:prstGeom>
          <a:noFill/>
          <a:ln>
            <a:solidFill>
              <a:schemeClr val="tx1"/>
            </a:solidFill>
            <a:prstDash val="sysDash"/>
          </a:ln>
        </p:spPr>
        <p:txBody>
          <a:bodyPr wrap="square" rtlCol="0">
            <a:spAutoFit/>
          </a:bodyPr>
          <a:lstStyle/>
          <a:p>
            <a:pPr algn="just"/>
            <a:r>
              <a:rPr lang="id-ID" dirty="0" smtClean="0"/>
              <a:t>Peningkatan komitmen implementasi dan dokumentasi </a:t>
            </a:r>
            <a:r>
              <a:rPr lang="es-ES" dirty="0" err="1" smtClean="0"/>
              <a:t>pengendalian</a:t>
            </a:r>
            <a:r>
              <a:rPr lang="es-ES" dirty="0" smtClean="0"/>
              <a:t> </a:t>
            </a:r>
            <a:r>
              <a:rPr lang="es-ES" dirty="0" err="1" smtClean="0"/>
              <a:t>intern</a:t>
            </a:r>
            <a:r>
              <a:rPr lang="es-ES" dirty="0" smtClean="0"/>
              <a:t> dan </a:t>
            </a:r>
            <a:r>
              <a:rPr lang="es-ES" dirty="0" err="1" smtClean="0"/>
              <a:t>pengembangan</a:t>
            </a:r>
            <a:r>
              <a:rPr lang="es-ES" dirty="0" smtClean="0"/>
              <a:t> SPIP </a:t>
            </a:r>
            <a:r>
              <a:rPr lang="id-ID" dirty="0" smtClean="0"/>
              <a:t>ke </a:t>
            </a:r>
            <a:r>
              <a:rPr lang="es-ES" dirty="0" err="1" smtClean="0"/>
              <a:t>seluruh</a:t>
            </a:r>
            <a:r>
              <a:rPr lang="es-ES" dirty="0" smtClean="0"/>
              <a:t> </a:t>
            </a:r>
            <a:r>
              <a:rPr lang="es-ES" dirty="0" err="1" smtClean="0"/>
              <a:t>bagian</a:t>
            </a:r>
            <a:r>
              <a:rPr lang="es-ES" dirty="0" smtClean="0"/>
              <a:t>/</a:t>
            </a:r>
            <a:r>
              <a:rPr lang="es-ES" dirty="0" err="1" smtClean="0"/>
              <a:t>unit</a:t>
            </a:r>
            <a:r>
              <a:rPr lang="es-ES" dirty="0" smtClean="0"/>
              <a:t> </a:t>
            </a:r>
            <a:r>
              <a:rPr lang="es-ES" dirty="0" err="1" smtClean="0"/>
              <a:t>organisasi</a:t>
            </a:r>
            <a:r>
              <a:rPr lang="es-ES" dirty="0" smtClean="0"/>
              <a:t> </a:t>
            </a:r>
            <a:r>
              <a:rPr lang="es-ES" dirty="0" err="1" smtClean="0"/>
              <a:t>dalam</a:t>
            </a:r>
            <a:r>
              <a:rPr lang="es-ES" dirty="0" smtClean="0"/>
              <a:t> K/L/P, </a:t>
            </a:r>
            <a:r>
              <a:rPr lang="id-ID" dirty="0" smtClean="0"/>
              <a:t>dengan</a:t>
            </a:r>
            <a:r>
              <a:rPr lang="es-ES" dirty="0" smtClean="0"/>
              <a:t> </a:t>
            </a:r>
            <a:r>
              <a:rPr lang="es-ES" dirty="0" err="1" smtClean="0"/>
              <a:t>beberapa</a:t>
            </a:r>
            <a:r>
              <a:rPr lang="es-ES" dirty="0" smtClean="0"/>
              <a:t> </a:t>
            </a:r>
            <a:r>
              <a:rPr lang="id-ID" dirty="0" smtClean="0"/>
              <a:t>upaya </a:t>
            </a:r>
            <a:r>
              <a:rPr lang="es-ES" dirty="0" err="1" smtClean="0"/>
              <a:t>sebagai</a:t>
            </a:r>
            <a:r>
              <a:rPr lang="es-ES" dirty="0" smtClean="0"/>
              <a:t> </a:t>
            </a:r>
            <a:r>
              <a:rPr lang="es-ES" dirty="0" err="1" smtClean="0"/>
              <a:t>berikut</a:t>
            </a:r>
            <a:endParaRPr lang="id-ID"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ln>
            <a:solidFill>
              <a:schemeClr val="tx1"/>
            </a:solidFill>
            <a:prstDash val="sysDash"/>
          </a:ln>
        </p:spPr>
        <p:txBody>
          <a:bodyPr/>
          <a:lstStyle/>
          <a:p>
            <a:pPr lvl="0"/>
            <a:r>
              <a:rPr lang="es-ES" sz="2400" dirty="0" err="1" smtClean="0"/>
              <a:t>Melakukan</a:t>
            </a:r>
            <a:r>
              <a:rPr lang="es-ES" sz="2400" dirty="0" smtClean="0"/>
              <a:t> </a:t>
            </a:r>
            <a:r>
              <a:rPr lang="es-ES" sz="2400" dirty="0" err="1" smtClean="0"/>
              <a:t>pelatihan</a:t>
            </a:r>
            <a:r>
              <a:rPr lang="es-ES" sz="2400" dirty="0" smtClean="0"/>
              <a:t> SPIP </a:t>
            </a:r>
            <a:r>
              <a:rPr lang="es-ES" sz="2400" dirty="0" err="1" smtClean="0"/>
              <a:t>untuk</a:t>
            </a:r>
            <a:r>
              <a:rPr lang="es-ES" sz="2400" dirty="0" smtClean="0"/>
              <a:t> </a:t>
            </a:r>
            <a:r>
              <a:rPr lang="es-ES" sz="2400" dirty="0" err="1" smtClean="0"/>
              <a:t>mengembangkan</a:t>
            </a:r>
            <a:r>
              <a:rPr lang="es-ES" sz="2400" dirty="0" smtClean="0"/>
              <a:t> </a:t>
            </a:r>
            <a:r>
              <a:rPr lang="es-ES" sz="2400" dirty="0" err="1" smtClean="0"/>
              <a:t>keahlian</a:t>
            </a:r>
            <a:r>
              <a:rPr lang="es-ES" sz="2400" dirty="0" smtClean="0"/>
              <a:t>/</a:t>
            </a:r>
            <a:r>
              <a:rPr lang="es-ES" sz="2400" dirty="0" err="1" smtClean="0"/>
              <a:t>pengetahuan</a:t>
            </a:r>
            <a:r>
              <a:rPr lang="es-ES" sz="2400" dirty="0" smtClean="0"/>
              <a:t>  </a:t>
            </a:r>
            <a:r>
              <a:rPr lang="es-ES" sz="2400" dirty="0" err="1" smtClean="0"/>
              <a:t>pegawai</a:t>
            </a:r>
            <a:r>
              <a:rPr lang="es-ES" sz="2400" dirty="0" smtClean="0"/>
              <a:t> </a:t>
            </a:r>
            <a:r>
              <a:rPr lang="es-ES" sz="2400" dirty="0" err="1" smtClean="0"/>
              <a:t>tentang</a:t>
            </a:r>
            <a:r>
              <a:rPr lang="es-ES" sz="2400" dirty="0" smtClean="0"/>
              <a:t>  </a:t>
            </a:r>
            <a:r>
              <a:rPr lang="es-ES" sz="2400" dirty="0" err="1" smtClean="0"/>
              <a:t>proses</a:t>
            </a:r>
            <a:r>
              <a:rPr lang="es-ES" sz="2400" dirty="0" smtClean="0"/>
              <a:t> SPIP</a:t>
            </a:r>
            <a:r>
              <a:rPr lang="id-ID" sz="2400" dirty="0" smtClean="0"/>
              <a:t>; </a:t>
            </a:r>
          </a:p>
          <a:p>
            <a:pPr lvl="0"/>
            <a:r>
              <a:rPr lang="es-ES" sz="2400" dirty="0" err="1" smtClean="0"/>
              <a:t>Memberikan</a:t>
            </a:r>
            <a:r>
              <a:rPr lang="es-ES" sz="2400" dirty="0" smtClean="0"/>
              <a:t> </a:t>
            </a:r>
            <a:r>
              <a:rPr lang="es-ES" sz="2400" dirty="0" err="1" smtClean="0"/>
              <a:t>kesempatan</a:t>
            </a:r>
            <a:r>
              <a:rPr lang="es-ES" sz="2400" dirty="0" smtClean="0"/>
              <a:t> </a:t>
            </a:r>
            <a:r>
              <a:rPr lang="es-ES" sz="2400" dirty="0" err="1" smtClean="0"/>
              <a:t>kepada</a:t>
            </a:r>
            <a:r>
              <a:rPr lang="es-ES" sz="2400" dirty="0" smtClean="0"/>
              <a:t> </a:t>
            </a:r>
            <a:r>
              <a:rPr lang="es-ES" sz="2400" dirty="0" err="1" smtClean="0"/>
              <a:t>staf</a:t>
            </a:r>
            <a:r>
              <a:rPr lang="es-ES" sz="2400" dirty="0" smtClean="0"/>
              <a:t> </a:t>
            </a:r>
            <a:r>
              <a:rPr lang="es-ES" sz="2400" dirty="0" err="1" smtClean="0"/>
              <a:t>untuk</a:t>
            </a:r>
            <a:r>
              <a:rPr lang="es-ES" sz="2400" dirty="0" smtClean="0"/>
              <a:t> </a:t>
            </a:r>
            <a:r>
              <a:rPr lang="es-ES" sz="2400" dirty="0" err="1" smtClean="0"/>
              <a:t>mengikuti</a:t>
            </a:r>
            <a:r>
              <a:rPr lang="es-ES" sz="2400" dirty="0" smtClean="0"/>
              <a:t> </a:t>
            </a:r>
            <a:r>
              <a:rPr lang="es-ES" sz="2400" dirty="0" err="1" smtClean="0"/>
              <a:t>kursus</a:t>
            </a:r>
            <a:r>
              <a:rPr lang="es-ES" sz="2400" dirty="0" smtClean="0"/>
              <a:t>, </a:t>
            </a:r>
            <a:r>
              <a:rPr lang="es-ES" sz="2400" dirty="0" err="1" smtClean="0"/>
              <a:t>konferensi</a:t>
            </a:r>
            <a:r>
              <a:rPr lang="es-ES" sz="2400" dirty="0" smtClean="0"/>
              <a:t>, </a:t>
            </a:r>
            <a:r>
              <a:rPr lang="es-ES" sz="2400" dirty="0" err="1" smtClean="0"/>
              <a:t>seminar</a:t>
            </a:r>
            <a:r>
              <a:rPr lang="es-ES" sz="2400" dirty="0" smtClean="0"/>
              <a:t>, </a:t>
            </a:r>
            <a:r>
              <a:rPr lang="es-ES" sz="2400" dirty="0" err="1" smtClean="0"/>
              <a:t>lokakarya</a:t>
            </a:r>
            <a:r>
              <a:rPr lang="es-ES" sz="2400" dirty="0" smtClean="0"/>
              <a:t>, </a:t>
            </a:r>
            <a:r>
              <a:rPr lang="es-ES" sz="2400" dirty="0" err="1" smtClean="0"/>
              <a:t>dll</a:t>
            </a:r>
            <a:r>
              <a:rPr lang="es-ES" sz="2400" dirty="0" smtClean="0"/>
              <a:t> </a:t>
            </a:r>
            <a:r>
              <a:rPr lang="es-ES" sz="2400" dirty="0" err="1" smtClean="0"/>
              <a:t>terkait</a:t>
            </a:r>
            <a:r>
              <a:rPr lang="es-ES" sz="2400" dirty="0" smtClean="0"/>
              <a:t> </a:t>
            </a:r>
            <a:r>
              <a:rPr lang="es-ES" sz="2400" dirty="0" err="1" smtClean="0"/>
              <a:t>dengan</a:t>
            </a:r>
            <a:r>
              <a:rPr lang="es-ES" sz="2400" dirty="0" smtClean="0"/>
              <a:t> SPIP </a:t>
            </a:r>
            <a:r>
              <a:rPr lang="es-ES" sz="2400" dirty="0" err="1" smtClean="0"/>
              <a:t>agar</a:t>
            </a:r>
            <a:r>
              <a:rPr lang="es-ES" sz="2400" dirty="0" smtClean="0"/>
              <a:t> </a:t>
            </a:r>
            <a:r>
              <a:rPr lang="es-ES" sz="2400" dirty="0" err="1" smtClean="0"/>
              <a:t>dapat</a:t>
            </a:r>
            <a:r>
              <a:rPr lang="es-ES" sz="2400" dirty="0" smtClean="0"/>
              <a:t> </a:t>
            </a:r>
            <a:r>
              <a:rPr lang="es-ES" sz="2400" dirty="0" err="1" smtClean="0"/>
              <a:t>meng-</a:t>
            </a:r>
            <a:r>
              <a:rPr lang="es-ES" sz="2400" i="1" dirty="0" err="1" smtClean="0"/>
              <a:t>update</a:t>
            </a:r>
            <a:r>
              <a:rPr lang="es-ES" sz="2400" dirty="0" smtClean="0"/>
              <a:t> </a:t>
            </a:r>
            <a:r>
              <a:rPr lang="es-ES" sz="2400" dirty="0" err="1" smtClean="0"/>
              <a:t>pengetahuannya</a:t>
            </a:r>
            <a:r>
              <a:rPr lang="id-ID" sz="2400" dirty="0" smtClean="0"/>
              <a:t>;</a:t>
            </a:r>
          </a:p>
          <a:p>
            <a:pPr lvl="0"/>
            <a:r>
              <a:rPr lang="es-ES" sz="2400" dirty="0" err="1" smtClean="0"/>
              <a:t>Meningkatkan</a:t>
            </a:r>
            <a:r>
              <a:rPr lang="es-ES" sz="2400" dirty="0" smtClean="0"/>
              <a:t> </a:t>
            </a:r>
            <a:r>
              <a:rPr lang="es-ES" sz="2400" dirty="0" err="1" smtClean="0"/>
              <a:t>kesadaran</a:t>
            </a:r>
            <a:r>
              <a:rPr lang="es-ES" sz="2400" dirty="0" smtClean="0"/>
              <a:t> </a:t>
            </a:r>
            <a:r>
              <a:rPr lang="es-ES" sz="2400" dirty="0" err="1" smtClean="0"/>
              <a:t>manajemen</a:t>
            </a:r>
            <a:r>
              <a:rPr lang="es-ES" sz="2400" dirty="0" smtClean="0"/>
              <a:t> di </a:t>
            </a:r>
            <a:r>
              <a:rPr lang="es-ES" sz="2400" dirty="0" err="1" smtClean="0"/>
              <a:t>semua</a:t>
            </a:r>
            <a:r>
              <a:rPr lang="es-ES" sz="2400" dirty="0" smtClean="0"/>
              <a:t> </a:t>
            </a:r>
            <a:r>
              <a:rPr lang="es-ES" sz="2400" dirty="0" err="1" smtClean="0"/>
              <a:t>tingkatan</a:t>
            </a:r>
            <a:r>
              <a:rPr lang="es-ES" sz="2400" dirty="0" smtClean="0"/>
              <a:t> </a:t>
            </a:r>
            <a:r>
              <a:rPr lang="es-ES" sz="2400" dirty="0" err="1" smtClean="0"/>
              <a:t>tentang</a:t>
            </a:r>
            <a:r>
              <a:rPr lang="es-ES" sz="2400" dirty="0" smtClean="0"/>
              <a:t> </a:t>
            </a:r>
            <a:r>
              <a:rPr lang="es-ES" sz="2400" dirty="0" err="1" smtClean="0"/>
              <a:t>perlunya</a:t>
            </a:r>
            <a:r>
              <a:rPr lang="es-ES" sz="2400" dirty="0" smtClean="0"/>
              <a:t> </a:t>
            </a:r>
            <a:r>
              <a:rPr lang="es-ES" sz="2400" dirty="0" err="1" smtClean="0"/>
              <a:t>pengendalian</a:t>
            </a:r>
            <a:r>
              <a:rPr lang="es-ES" sz="2400" dirty="0" smtClean="0"/>
              <a:t> </a:t>
            </a:r>
            <a:r>
              <a:rPr lang="es-ES" sz="2400" dirty="0" err="1" smtClean="0"/>
              <a:t>intern</a:t>
            </a:r>
            <a:r>
              <a:rPr lang="es-ES" sz="2400" dirty="0" smtClean="0"/>
              <a:t> </a:t>
            </a:r>
            <a:r>
              <a:rPr lang="es-ES" sz="2400" dirty="0" err="1" smtClean="0"/>
              <a:t>sebagai</a:t>
            </a:r>
            <a:r>
              <a:rPr lang="es-ES" sz="2400" dirty="0" smtClean="0"/>
              <a:t> </a:t>
            </a:r>
            <a:r>
              <a:rPr lang="es-ES" sz="2400" dirty="0" err="1" smtClean="0"/>
              <a:t>bagian</a:t>
            </a:r>
            <a:r>
              <a:rPr lang="es-ES" sz="2400" dirty="0" smtClean="0"/>
              <a:t> integral </a:t>
            </a:r>
            <a:r>
              <a:rPr lang="es-ES" sz="2400" dirty="0" err="1" smtClean="0"/>
              <a:t>dari</a:t>
            </a:r>
            <a:r>
              <a:rPr lang="es-ES" sz="2400" dirty="0" smtClean="0"/>
              <a:t> </a:t>
            </a:r>
            <a:r>
              <a:rPr lang="es-ES" sz="2400" dirty="0" err="1" smtClean="0"/>
              <a:t>pelaksanaan</a:t>
            </a:r>
            <a:r>
              <a:rPr lang="es-ES" sz="2400" dirty="0" smtClean="0"/>
              <a:t> </a:t>
            </a:r>
            <a:r>
              <a:rPr lang="es-ES" sz="2400" dirty="0" err="1" smtClean="0"/>
              <a:t>kegiatan</a:t>
            </a:r>
            <a:r>
              <a:rPr lang="es-ES" sz="2400" dirty="0" smtClean="0"/>
              <a:t>.</a:t>
            </a:r>
            <a:endParaRPr lang="id-ID" sz="2400" dirty="0" smtClean="0"/>
          </a:p>
          <a:p>
            <a:pPr lvl="0"/>
            <a:r>
              <a:rPr lang="id-ID" sz="2400" dirty="0" smtClean="0"/>
              <a:t>Mendorong manajemen untuk melakukan evaluasi atas  efektifitas pengendalian secara periodik.</a:t>
            </a:r>
          </a:p>
          <a:p>
            <a:endParaRPr lang="id-ID" sz="2400" dirty="0"/>
          </a:p>
        </p:txBody>
      </p:sp>
      <p:sp>
        <p:nvSpPr>
          <p:cNvPr id="4" name="Title 1"/>
          <p:cNvSpPr>
            <a:spLocks noGrp="1"/>
          </p:cNvSpPr>
          <p:nvPr>
            <p:ph type="title"/>
          </p:nvPr>
        </p:nvSpPr>
        <p:spPr>
          <a:xfrm>
            <a:off x="0" y="228600"/>
            <a:ext cx="9144000" cy="990600"/>
          </a:xfrm>
        </p:spPr>
        <p:txBody>
          <a:bodyPr/>
          <a:lstStyle/>
          <a:p>
            <a:pPr algn="ctr"/>
            <a:r>
              <a:rPr lang="id-ID" sz="2500" b="1" i="1" dirty="0" smtClean="0">
                <a:solidFill>
                  <a:schemeClr val="tx1"/>
                </a:solidFill>
              </a:rPr>
              <a:t>STRATEGI PENINGKATAN  KOMITMEN IMPLEMENTASI DAN DOKUMENTASI  SISTEM (LANJUTAN)</a:t>
            </a:r>
            <a:endParaRPr lang="id-ID" sz="2500" b="1" dirty="0">
              <a:solidFill>
                <a:schemeClr val="tx1"/>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556792"/>
            <a:ext cx="8568952" cy="4495800"/>
          </a:xfrm>
          <a:ln>
            <a:solidFill>
              <a:schemeClr val="tx1"/>
            </a:solidFill>
            <a:prstDash val="sysDash"/>
          </a:ln>
        </p:spPr>
        <p:txBody>
          <a:bodyPr/>
          <a:lstStyle/>
          <a:p>
            <a:pPr>
              <a:buNone/>
            </a:pPr>
            <a:r>
              <a:rPr lang="es-ES" sz="1700" dirty="0" err="1" smtClean="0"/>
              <a:t>Karakteristik</a:t>
            </a:r>
            <a:r>
              <a:rPr lang="es-ES" sz="1700" dirty="0" smtClean="0"/>
              <a:t> SPIP pada </a:t>
            </a:r>
            <a:r>
              <a:rPr lang="es-ES" sz="1700" dirty="0" err="1" smtClean="0"/>
              <a:t>level</a:t>
            </a:r>
            <a:r>
              <a:rPr lang="es-ES" sz="1700" dirty="0" smtClean="0"/>
              <a:t> 3 (</a:t>
            </a:r>
            <a:r>
              <a:rPr lang="es-ES" sz="1700" dirty="0" err="1" smtClean="0"/>
              <a:t>tingkat</a:t>
            </a:r>
            <a:r>
              <a:rPr lang="es-ES" sz="1700" dirty="0" smtClean="0"/>
              <a:t> ter</a:t>
            </a:r>
            <a:r>
              <a:rPr lang="id-ID" sz="1700" dirty="0" smtClean="0"/>
              <a:t>definisi</a:t>
            </a:r>
            <a:r>
              <a:rPr lang="es-ES" sz="1700" dirty="0" smtClean="0"/>
              <a:t>) </a:t>
            </a:r>
            <a:r>
              <a:rPr lang="es-ES" sz="1700" dirty="0" err="1" smtClean="0"/>
              <a:t>ditandai</a:t>
            </a:r>
            <a:r>
              <a:rPr lang="es-ES" sz="1700" dirty="0" smtClean="0"/>
              <a:t> </a:t>
            </a:r>
            <a:r>
              <a:rPr lang="es-ES" sz="1700" dirty="0" err="1" smtClean="0"/>
              <a:t>dengan</a:t>
            </a:r>
            <a:r>
              <a:rPr lang="id-ID" sz="1700" dirty="0" smtClean="0"/>
              <a:t>:       </a:t>
            </a:r>
          </a:p>
          <a:p>
            <a:pPr lvl="0"/>
            <a:r>
              <a:rPr lang="id-ID" sz="1700" dirty="0" smtClean="0"/>
              <a:t>K/L/P telah melaksanakan pengendalian intern di semua tingkatan organisasi /unit organisasi dan terdokumentasi dengan baik.</a:t>
            </a:r>
          </a:p>
          <a:p>
            <a:pPr lvl="0"/>
            <a:r>
              <a:rPr lang="id-ID" sz="1700" dirty="0" smtClean="0"/>
              <a:t>Unsur-unsur SPIP telah diimplementasi secara penuh.</a:t>
            </a:r>
          </a:p>
          <a:p>
            <a:pPr lvl="0"/>
            <a:r>
              <a:rPr lang="id-ID" sz="1700" dirty="0" smtClean="0"/>
              <a:t>Dokumentasi pengendalian intern telah dilaksanakan secara konsisten, tertib, dan rapi.</a:t>
            </a:r>
          </a:p>
          <a:p>
            <a:pPr lvl="0"/>
            <a:r>
              <a:rPr lang="id-ID" sz="1700" dirty="0" smtClean="0"/>
              <a:t>Evaluasi atas pengendalian intern telah dilakukan secara bekala meskipun tanpa dokumen yang memadai. Pimpinan mendukung dan melembagakan pemantauan pengendalian intern; </a:t>
            </a:r>
          </a:p>
          <a:p>
            <a:pPr lvl="0"/>
            <a:r>
              <a:rPr lang="id-ID" sz="1700" dirty="0" smtClean="0"/>
              <a:t>Dilakukan program pendidikan dan pelatihan untuk pemantauan pengendalian intern;</a:t>
            </a:r>
          </a:p>
          <a:p>
            <a:pPr lvl="0"/>
            <a:r>
              <a:rPr lang="id-ID" sz="1700" dirty="0" smtClean="0"/>
              <a:t> Manajemen telah  mulai peduli dengan permasalahan pengendalian, meskipun beberapa kelemahan masih ada.</a:t>
            </a:r>
          </a:p>
          <a:p>
            <a:pPr lvl="0"/>
            <a:r>
              <a:rPr lang="id-ID" sz="1700" dirty="0" smtClean="0"/>
              <a:t>Pegawai telah peduli dengan tanggung jawab mereka terhadap pengendalian. P</a:t>
            </a:r>
            <a:r>
              <a:rPr lang="es-ES" sz="1700" dirty="0" err="1" smtClean="0"/>
              <a:t>raktik</a:t>
            </a:r>
            <a:r>
              <a:rPr lang="es-ES" sz="1700" dirty="0" smtClean="0"/>
              <a:t> </a:t>
            </a:r>
            <a:r>
              <a:rPr lang="es-ES" sz="1700" dirty="0" err="1" smtClean="0"/>
              <a:t>pengendalian</a:t>
            </a:r>
            <a:r>
              <a:rPr lang="es-ES" sz="1700" dirty="0" smtClean="0"/>
              <a:t> </a:t>
            </a:r>
            <a:r>
              <a:rPr lang="es-ES" sz="1700" dirty="0" err="1" smtClean="0"/>
              <a:t>mulai</a:t>
            </a:r>
            <a:r>
              <a:rPr lang="es-ES" sz="1700" dirty="0" smtClean="0"/>
              <a:t> </a:t>
            </a:r>
            <a:r>
              <a:rPr lang="es-ES" sz="1700" dirty="0" err="1" smtClean="0"/>
              <a:t>dilaksanakan</a:t>
            </a:r>
            <a:r>
              <a:rPr lang="es-ES" sz="1700" dirty="0" smtClean="0"/>
              <a:t> secara </a:t>
            </a:r>
            <a:r>
              <a:rPr lang="es-ES" sz="1700" dirty="0" err="1" smtClean="0"/>
              <a:t>sadar</a:t>
            </a:r>
            <a:r>
              <a:rPr lang="es-ES" sz="1700" dirty="0" smtClean="0"/>
              <a:t> </a:t>
            </a:r>
            <a:r>
              <a:rPr lang="es-ES" sz="1700" dirty="0" err="1" smtClean="0"/>
              <a:t>oleh</a:t>
            </a:r>
            <a:r>
              <a:rPr lang="es-ES" sz="1700" dirty="0" smtClean="0"/>
              <a:t> </a:t>
            </a:r>
            <a:r>
              <a:rPr lang="es-ES" sz="1700" dirty="0" err="1" smtClean="0"/>
              <a:t>personil</a:t>
            </a:r>
            <a:r>
              <a:rPr lang="es-ES" sz="1700" dirty="0" smtClean="0"/>
              <a:t> yang </a:t>
            </a:r>
            <a:r>
              <a:rPr lang="es-ES" sz="1700" dirty="0" err="1" smtClean="0"/>
              <a:t>terkait</a:t>
            </a:r>
            <a:r>
              <a:rPr lang="es-ES" sz="1700" dirty="0" smtClean="0"/>
              <a:t> </a:t>
            </a:r>
            <a:r>
              <a:rPr lang="es-ES" sz="1700" dirty="0" err="1" smtClean="0"/>
              <a:t>berdasarkan</a:t>
            </a:r>
            <a:r>
              <a:rPr lang="es-ES" sz="1700" dirty="0" smtClean="0"/>
              <a:t> </a:t>
            </a:r>
            <a:r>
              <a:rPr lang="es-ES" sz="1700" dirty="0" err="1" smtClean="0"/>
              <a:t>kebijakan</a:t>
            </a:r>
            <a:r>
              <a:rPr lang="es-ES" sz="1700" dirty="0" smtClean="0"/>
              <a:t> dan </a:t>
            </a:r>
            <a:r>
              <a:rPr lang="id-ID" sz="1700" dirty="0" smtClean="0"/>
              <a:t>SOP</a:t>
            </a:r>
            <a:r>
              <a:rPr lang="es-ES" sz="1700" dirty="0" smtClean="0"/>
              <a:t> yang </a:t>
            </a:r>
            <a:r>
              <a:rPr lang="es-ES" sz="1700" dirty="0" err="1" smtClean="0"/>
              <a:t>ditetapkan</a:t>
            </a:r>
            <a:r>
              <a:rPr lang="id-ID" sz="1700" dirty="0" smtClean="0"/>
              <a:t>.</a:t>
            </a:r>
          </a:p>
          <a:p>
            <a:endParaRPr lang="id-ID" sz="1600" dirty="0"/>
          </a:p>
        </p:txBody>
      </p:sp>
      <p:sp>
        <p:nvSpPr>
          <p:cNvPr id="4" name="Title 1"/>
          <p:cNvSpPr txBox="1">
            <a:spLocks/>
          </p:cNvSpPr>
          <p:nvPr/>
        </p:nvSpPr>
        <p:spPr bwMode="auto">
          <a:xfrm>
            <a:off x="0" y="260648"/>
            <a:ext cx="91440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id-ID" sz="3200" b="1" i="1" u="none" strike="noStrike" kern="1200" cap="none" spc="0" normalizeH="0" baseline="0" noProof="0" dirty="0" smtClean="0">
                <a:ln>
                  <a:noFill/>
                </a:ln>
                <a:effectLst/>
                <a:uLnTx/>
                <a:uFillTx/>
                <a:latin typeface="+mj-lt"/>
                <a:ea typeface="+mj-ea"/>
                <a:cs typeface="+mj-cs"/>
              </a:rPr>
              <a:t>4. EVALUASI FORMAL, BERKALA, DAN  TERDOKUMENTASI </a:t>
            </a:r>
            <a:r>
              <a:rPr kumimoji="0" lang="id-ID" sz="3200" b="1" i="1" u="none" strike="noStrike" kern="1200" cap="none" spc="0" normalizeH="0" baseline="0" noProof="0" dirty="0" smtClean="0">
                <a:ln>
                  <a:noFill/>
                </a:ln>
                <a:effectLst/>
                <a:uLnTx/>
                <a:uFillTx/>
                <a:latin typeface="+mj-lt"/>
                <a:ea typeface="+mj-ea"/>
                <a:cs typeface="+mj-cs"/>
                <a:sym typeface="Wingdings" pitchFamily="2" charset="2"/>
              </a:rPr>
              <a:t> LEVEL 3 KE LEVEL 4</a:t>
            </a:r>
            <a:r>
              <a:rPr kumimoji="0" lang="id-ID" sz="3200" b="1" i="0" u="none" strike="noStrike" kern="1200" cap="none" spc="0" normalizeH="0" baseline="0" noProof="0" dirty="0" smtClean="0">
                <a:ln>
                  <a:noFill/>
                </a:ln>
                <a:effectLst/>
                <a:uLnTx/>
                <a:uFillTx/>
                <a:latin typeface="+mj-lt"/>
                <a:ea typeface="+mj-ea"/>
                <a:cs typeface="+mj-cs"/>
              </a:rPr>
              <a:t/>
            </a:r>
            <a:br>
              <a:rPr kumimoji="0" lang="id-ID" sz="3200" b="1" i="0" u="none" strike="noStrike" kern="1200" cap="none" spc="0" normalizeH="0" baseline="0" noProof="0" dirty="0" smtClean="0">
                <a:ln>
                  <a:noFill/>
                </a:ln>
                <a:effectLst/>
                <a:uLnTx/>
                <a:uFillTx/>
                <a:latin typeface="+mj-lt"/>
                <a:ea typeface="+mj-ea"/>
                <a:cs typeface="+mj-cs"/>
              </a:rPr>
            </a:br>
            <a:endParaRPr kumimoji="0" lang="id-ID" sz="3200" b="0" i="0" u="none" strike="noStrike" kern="1200" cap="none" spc="0" normalizeH="0" baseline="0" noProof="0" dirty="0">
              <a:ln>
                <a:noFill/>
              </a:ln>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12" y="332656"/>
            <a:ext cx="9144000" cy="990600"/>
          </a:xfrm>
        </p:spPr>
        <p:txBody>
          <a:bodyPr/>
          <a:lstStyle/>
          <a:p>
            <a:pPr lvl="0" algn="ctr"/>
            <a:r>
              <a:rPr lang="id-ID" sz="3200" b="1" i="1" dirty="0" smtClean="0">
                <a:solidFill>
                  <a:schemeClr val="tx1"/>
                </a:solidFill>
              </a:rPr>
              <a:t>STRATEGI EVALUASI FORMAL, BERKALA, DAN  TERDOKUMENTASI </a:t>
            </a:r>
            <a:r>
              <a:rPr lang="id-ID" sz="3200" b="1" i="1" dirty="0" smtClean="0">
                <a:solidFill>
                  <a:schemeClr val="tx1"/>
                </a:solidFill>
                <a:sym typeface="Wingdings" pitchFamily="2" charset="2"/>
              </a:rPr>
              <a:t> LEVEL 3 KE LEVEL 4</a:t>
            </a:r>
            <a:r>
              <a:rPr lang="id-ID" sz="3200" b="1" dirty="0" smtClean="0">
                <a:solidFill>
                  <a:schemeClr val="tx1"/>
                </a:solidFill>
              </a:rPr>
              <a:t/>
            </a:r>
            <a:br>
              <a:rPr lang="id-ID" sz="3200" b="1" dirty="0" smtClean="0">
                <a:solidFill>
                  <a:schemeClr val="tx1"/>
                </a:solidFill>
              </a:rPr>
            </a:br>
            <a:endParaRPr lang="id-ID" sz="3200" dirty="0">
              <a:solidFill>
                <a:schemeClr val="tx1"/>
              </a:solidFill>
            </a:endParaRPr>
          </a:p>
        </p:txBody>
      </p:sp>
      <p:sp>
        <p:nvSpPr>
          <p:cNvPr id="3" name="Content Placeholder 2"/>
          <p:cNvSpPr>
            <a:spLocks noGrp="1"/>
          </p:cNvSpPr>
          <p:nvPr>
            <p:ph sz="quarter" idx="1"/>
          </p:nvPr>
        </p:nvSpPr>
        <p:spPr>
          <a:xfrm>
            <a:off x="179512" y="1600200"/>
            <a:ext cx="8712968" cy="4495800"/>
          </a:xfrm>
          <a:ln>
            <a:solidFill>
              <a:schemeClr val="tx1"/>
            </a:solidFill>
            <a:prstDash val="sysDash"/>
          </a:ln>
        </p:spPr>
        <p:txBody>
          <a:bodyPr/>
          <a:lstStyle/>
          <a:p>
            <a:pPr lvl="0"/>
            <a:r>
              <a:rPr lang="es-ES" sz="2400" dirty="0" err="1" smtClean="0"/>
              <a:t>Menyediakan</a:t>
            </a:r>
            <a:r>
              <a:rPr lang="es-ES" sz="2400" dirty="0" smtClean="0"/>
              <a:t> secara </a:t>
            </a:r>
            <a:r>
              <a:rPr lang="es-ES" sz="2400" dirty="0" err="1" smtClean="0"/>
              <a:t>mudah</a:t>
            </a:r>
            <a:r>
              <a:rPr lang="es-ES" sz="2400" dirty="0" smtClean="0"/>
              <a:t> dan </a:t>
            </a:r>
            <a:r>
              <a:rPr lang="es-ES" sz="2400" dirty="0" err="1" smtClean="0"/>
              <a:t>konsisten</a:t>
            </a:r>
            <a:r>
              <a:rPr lang="es-ES" sz="2400" dirty="0" smtClean="0"/>
              <a:t> </a:t>
            </a:r>
            <a:r>
              <a:rPr lang="id-ID" sz="2400" dirty="0" smtClean="0"/>
              <a:t>k</a:t>
            </a:r>
            <a:r>
              <a:rPr lang="es-ES" sz="2400" dirty="0" err="1" smtClean="0"/>
              <a:t>ebijakan</a:t>
            </a:r>
            <a:r>
              <a:rPr lang="es-ES" sz="2400" dirty="0" smtClean="0"/>
              <a:t> dan SOP </a:t>
            </a:r>
            <a:r>
              <a:rPr lang="es-ES" sz="2400" dirty="0" err="1" smtClean="0"/>
              <a:t>untuk</a:t>
            </a:r>
            <a:r>
              <a:rPr lang="es-ES" sz="2400" dirty="0" smtClean="0"/>
              <a:t> </a:t>
            </a:r>
            <a:r>
              <a:rPr lang="es-ES" sz="2400" dirty="0" err="1" smtClean="0"/>
              <a:t>setiap</a:t>
            </a:r>
            <a:r>
              <a:rPr lang="es-ES" sz="2400" dirty="0" smtClean="0"/>
              <a:t> </a:t>
            </a:r>
            <a:r>
              <a:rPr lang="es-ES" sz="2400" dirty="0" err="1" smtClean="0"/>
              <a:t>personel</a:t>
            </a:r>
            <a:r>
              <a:rPr lang="es-ES" sz="2400" dirty="0" smtClean="0"/>
              <a:t> </a:t>
            </a:r>
            <a:r>
              <a:rPr lang="es-ES" sz="2400" dirty="0" err="1" smtClean="0"/>
              <a:t>pelaksana</a:t>
            </a:r>
            <a:r>
              <a:rPr lang="es-ES" sz="2400" dirty="0" smtClean="0"/>
              <a:t> </a:t>
            </a:r>
            <a:r>
              <a:rPr lang="es-ES" sz="2400" dirty="0" err="1" smtClean="0"/>
              <a:t>kegiatan</a:t>
            </a:r>
            <a:r>
              <a:rPr lang="es-ES" sz="2400" dirty="0" smtClean="0"/>
              <a:t> </a:t>
            </a:r>
            <a:r>
              <a:rPr lang="es-ES" sz="2400" dirty="0" err="1" smtClean="0"/>
              <a:t>pokok</a:t>
            </a:r>
            <a:r>
              <a:rPr lang="es-ES" sz="2400" dirty="0" smtClean="0"/>
              <a:t> K/L/P</a:t>
            </a:r>
            <a:r>
              <a:rPr lang="id-ID" sz="2400" dirty="0" smtClean="0"/>
              <a:t>.</a:t>
            </a:r>
          </a:p>
          <a:p>
            <a:pPr lvl="0"/>
            <a:r>
              <a:rPr lang="es-ES" sz="2400" dirty="0" err="1" smtClean="0"/>
              <a:t>Menerapkan</a:t>
            </a:r>
            <a:r>
              <a:rPr lang="es-ES" sz="2400" dirty="0" smtClean="0"/>
              <a:t> </a:t>
            </a:r>
            <a:r>
              <a:rPr lang="es-ES" sz="2400" dirty="0" err="1" smtClean="0"/>
              <a:t>kebijakan</a:t>
            </a:r>
            <a:r>
              <a:rPr lang="es-ES" sz="2400" dirty="0" smtClean="0"/>
              <a:t> dan </a:t>
            </a:r>
            <a:r>
              <a:rPr lang="id-ID" sz="2400" dirty="0" smtClean="0"/>
              <a:t>SOP</a:t>
            </a:r>
            <a:r>
              <a:rPr lang="es-ES" sz="2400" dirty="0" smtClean="0"/>
              <a:t> </a:t>
            </a:r>
            <a:r>
              <a:rPr lang="es-ES" sz="2400" dirty="0" err="1" smtClean="0"/>
              <a:t>ke</a:t>
            </a:r>
            <a:r>
              <a:rPr lang="es-ES" sz="2400" dirty="0" smtClean="0"/>
              <a:t> </a:t>
            </a:r>
            <a:r>
              <a:rPr lang="es-ES" sz="2400" dirty="0" err="1" smtClean="0"/>
              <a:t>dalam</a:t>
            </a:r>
            <a:r>
              <a:rPr lang="es-ES" sz="2400" dirty="0" smtClean="0"/>
              <a:t> </a:t>
            </a:r>
            <a:r>
              <a:rPr lang="es-ES" sz="2400" dirty="0" err="1" smtClean="0"/>
              <a:t>kegiatan</a:t>
            </a:r>
            <a:r>
              <a:rPr lang="es-ES" sz="2400" dirty="0" smtClean="0"/>
              <a:t> </a:t>
            </a:r>
            <a:r>
              <a:rPr lang="es-ES" sz="2400" dirty="0" err="1" smtClean="0"/>
              <a:t>sehari-hari</a:t>
            </a:r>
            <a:r>
              <a:rPr lang="es-ES" sz="2400" dirty="0" smtClean="0"/>
              <a:t>. </a:t>
            </a:r>
            <a:endParaRPr lang="id-ID" sz="2400" dirty="0" smtClean="0"/>
          </a:p>
          <a:p>
            <a:pPr lvl="0"/>
            <a:r>
              <a:rPr lang="es-ES" sz="2400" dirty="0" err="1" smtClean="0"/>
              <a:t>Memfasilitasi</a:t>
            </a:r>
            <a:r>
              <a:rPr lang="es-ES" sz="2400" dirty="0" smtClean="0"/>
              <a:t> </a:t>
            </a:r>
            <a:r>
              <a:rPr lang="es-ES" sz="2400" dirty="0" err="1" smtClean="0"/>
              <a:t>pendokumentasian</a:t>
            </a:r>
            <a:r>
              <a:rPr lang="es-ES" sz="2400" dirty="0" smtClean="0"/>
              <a:t> </a:t>
            </a:r>
            <a:r>
              <a:rPr lang="es-ES" sz="2400" dirty="0" err="1" smtClean="0"/>
              <a:t>pelaksanaan</a:t>
            </a:r>
            <a:r>
              <a:rPr lang="es-ES" sz="2400" dirty="0" smtClean="0"/>
              <a:t> </a:t>
            </a:r>
            <a:r>
              <a:rPr lang="es-ES" sz="2400" dirty="0" err="1" smtClean="0"/>
              <a:t>Kebijakan</a:t>
            </a:r>
            <a:r>
              <a:rPr lang="es-ES" sz="2400" dirty="0" smtClean="0"/>
              <a:t> </a:t>
            </a:r>
            <a:r>
              <a:rPr lang="id-ID" sz="2400" dirty="0" smtClean="0"/>
              <a:t>dan </a:t>
            </a:r>
            <a:r>
              <a:rPr lang="es-ES" sz="2400" dirty="0" smtClean="0"/>
              <a:t>SOP </a:t>
            </a:r>
            <a:r>
              <a:rPr lang="es-ES" sz="2400" dirty="0" err="1" smtClean="0"/>
              <a:t>dalam</a:t>
            </a:r>
            <a:r>
              <a:rPr lang="es-ES" sz="2400" dirty="0" smtClean="0"/>
              <a:t> </a:t>
            </a:r>
            <a:r>
              <a:rPr lang="es-ES" sz="2400" dirty="0" err="1" smtClean="0"/>
              <a:t>pelaksanaan</a:t>
            </a:r>
            <a:r>
              <a:rPr lang="es-ES" sz="2400" dirty="0" smtClean="0"/>
              <a:t> tugas secara </a:t>
            </a:r>
            <a:r>
              <a:rPr lang="es-ES" sz="2400" dirty="0" err="1" smtClean="0"/>
              <a:t>rutin</a:t>
            </a:r>
            <a:r>
              <a:rPr lang="es-ES" sz="2400" dirty="0" smtClean="0"/>
              <a:t> </a:t>
            </a:r>
            <a:r>
              <a:rPr lang="es-ES" sz="2400" dirty="0" err="1" smtClean="0"/>
              <a:t>sehingga</a:t>
            </a:r>
            <a:r>
              <a:rPr lang="es-ES" sz="2400" dirty="0" smtClean="0"/>
              <a:t> </a:t>
            </a:r>
            <a:r>
              <a:rPr lang="es-ES" sz="2400" dirty="0" err="1" smtClean="0"/>
              <a:t>dapat</a:t>
            </a:r>
            <a:r>
              <a:rPr lang="es-ES" sz="2400" dirty="0" smtClean="0"/>
              <a:t> </a:t>
            </a:r>
            <a:r>
              <a:rPr lang="es-ES" sz="2400" dirty="0" err="1" smtClean="0"/>
              <a:t>didokumentasi</a:t>
            </a:r>
            <a:r>
              <a:rPr lang="id-ID" sz="2400" dirty="0" smtClean="0"/>
              <a:t>kan</a:t>
            </a:r>
            <a:r>
              <a:rPr lang="es-ES" sz="2400" dirty="0" smtClean="0"/>
              <a:t> secara </a:t>
            </a:r>
            <a:r>
              <a:rPr lang="es-ES" sz="2400" dirty="0" err="1" smtClean="0"/>
              <a:t>konsisten</a:t>
            </a:r>
            <a:r>
              <a:rPr lang="id-ID" sz="2400" dirty="0" smtClean="0"/>
              <a:t>.</a:t>
            </a:r>
          </a:p>
          <a:p>
            <a:r>
              <a:rPr lang="es-ES" sz="2400" dirty="0" err="1" smtClean="0"/>
              <a:t>Memantau</a:t>
            </a:r>
            <a:r>
              <a:rPr lang="id-ID" sz="2400" dirty="0" smtClean="0"/>
              <a:t> serta mengevaluasi</a:t>
            </a:r>
            <a:r>
              <a:rPr lang="es-ES" sz="2400" dirty="0" smtClean="0"/>
              <a:t> secara </a:t>
            </a:r>
            <a:r>
              <a:rPr lang="es-ES" sz="2400" dirty="0" err="1" smtClean="0"/>
              <a:t>periodik</a:t>
            </a:r>
            <a:r>
              <a:rPr lang="id-ID" sz="2400" dirty="0" smtClean="0"/>
              <a:t>, formal dan terdokumentasi </a:t>
            </a:r>
            <a:r>
              <a:rPr lang="es-ES" sz="2400" dirty="0" smtClean="0"/>
              <a:t> </a:t>
            </a:r>
            <a:r>
              <a:rPr lang="es-ES" sz="2400" dirty="0" err="1" smtClean="0"/>
              <a:t>pelaksanaan</a:t>
            </a:r>
            <a:r>
              <a:rPr lang="es-ES" sz="2400" dirty="0" smtClean="0"/>
              <a:t> </a:t>
            </a:r>
            <a:r>
              <a:rPr lang="es-ES" sz="2400" dirty="0" err="1" smtClean="0"/>
              <a:t>kebijakan</a:t>
            </a:r>
            <a:r>
              <a:rPr lang="es-ES" sz="2400" dirty="0" smtClean="0"/>
              <a:t> dan SOP dan </a:t>
            </a:r>
            <a:r>
              <a:rPr lang="es-ES" sz="2400" dirty="0" err="1" smtClean="0"/>
              <a:t>menggunakan</a:t>
            </a:r>
            <a:r>
              <a:rPr lang="es-ES" sz="2400" dirty="0" smtClean="0"/>
              <a:t> </a:t>
            </a:r>
            <a:r>
              <a:rPr lang="es-ES" sz="2400" dirty="0" err="1" smtClean="0"/>
              <a:t>hasilnya</a:t>
            </a:r>
            <a:r>
              <a:rPr lang="es-ES" sz="2400" dirty="0" smtClean="0"/>
              <a:t> </a:t>
            </a:r>
            <a:r>
              <a:rPr lang="es-ES" sz="2400" dirty="0" err="1" smtClean="0"/>
              <a:t>untuk</a:t>
            </a:r>
            <a:r>
              <a:rPr lang="es-ES" sz="2400" dirty="0" smtClean="0"/>
              <a:t> </a:t>
            </a:r>
            <a:r>
              <a:rPr lang="es-ES" sz="2400" dirty="0" err="1" smtClean="0"/>
              <a:t>perbaikan</a:t>
            </a:r>
            <a:r>
              <a:rPr lang="es-ES" sz="2400" dirty="0" smtClean="0"/>
              <a:t> SPIP</a:t>
            </a:r>
            <a:endParaRPr lang="id-ID" sz="2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412776"/>
            <a:ext cx="8819384" cy="4752528"/>
          </a:xfrm>
          <a:ln>
            <a:solidFill>
              <a:schemeClr val="tx1"/>
            </a:solidFill>
            <a:prstDash val="sysDash"/>
          </a:ln>
        </p:spPr>
        <p:txBody>
          <a:bodyPr/>
          <a:lstStyle/>
          <a:p>
            <a:pPr lvl="0"/>
            <a:r>
              <a:rPr lang="es-ES" sz="2400" dirty="0" err="1" smtClean="0"/>
              <a:t>Memastikan</a:t>
            </a:r>
            <a:r>
              <a:rPr lang="es-ES" sz="2400" dirty="0" smtClean="0"/>
              <a:t> </a:t>
            </a:r>
            <a:r>
              <a:rPr lang="es-ES" sz="2400" dirty="0" err="1" smtClean="0"/>
              <a:t>adanya</a:t>
            </a:r>
            <a:r>
              <a:rPr lang="es-ES" sz="2400" dirty="0" smtClean="0"/>
              <a:t> </a:t>
            </a:r>
            <a:r>
              <a:rPr lang="es-ES" sz="2400" dirty="0" err="1" smtClean="0"/>
              <a:t>pembelajaran</a:t>
            </a:r>
            <a:r>
              <a:rPr lang="es-ES" sz="2400" dirty="0" smtClean="0"/>
              <a:t> yang </a:t>
            </a:r>
            <a:r>
              <a:rPr lang="es-ES" sz="2400" dirty="0" err="1" smtClean="0"/>
              <a:t>efektif</a:t>
            </a:r>
            <a:r>
              <a:rPr lang="es-ES" sz="2400" dirty="0" smtClean="0"/>
              <a:t> </a:t>
            </a:r>
            <a:r>
              <a:rPr lang="es-ES" sz="2400" dirty="0" err="1" smtClean="0"/>
              <a:t>dari</a:t>
            </a:r>
            <a:r>
              <a:rPr lang="es-ES" sz="2400" dirty="0" smtClean="0"/>
              <a:t> </a:t>
            </a:r>
            <a:r>
              <a:rPr lang="es-ES" sz="2400" dirty="0" err="1" smtClean="0"/>
              <a:t>pengalaman</a:t>
            </a:r>
            <a:r>
              <a:rPr lang="id-ID" sz="2400" dirty="0" smtClean="0"/>
              <a:t> menerapkan SPIP, sehingga dapat m</a:t>
            </a:r>
            <a:r>
              <a:rPr lang="es-ES" sz="2400" dirty="0" err="1" smtClean="0"/>
              <a:t>emperbarui</a:t>
            </a:r>
            <a:r>
              <a:rPr lang="es-ES" sz="2400" dirty="0" smtClean="0"/>
              <a:t> dan </a:t>
            </a:r>
            <a:r>
              <a:rPr lang="es-ES" sz="2400" dirty="0" err="1" smtClean="0"/>
              <a:t>memperkuat</a:t>
            </a:r>
            <a:r>
              <a:rPr lang="es-ES" sz="2400" dirty="0" smtClean="0"/>
              <a:t> </a:t>
            </a:r>
            <a:r>
              <a:rPr lang="es-ES" sz="2400" dirty="0" err="1" smtClean="0"/>
              <a:t>proses</a:t>
            </a:r>
            <a:r>
              <a:rPr lang="es-ES" sz="2400" dirty="0" smtClean="0"/>
              <a:t> SPIP, </a:t>
            </a:r>
            <a:r>
              <a:rPr lang="es-ES" sz="2400" dirty="0" err="1" smtClean="0"/>
              <a:t>misalnya</a:t>
            </a:r>
            <a:r>
              <a:rPr lang="es-ES" sz="2400" dirty="0" smtClean="0"/>
              <a:t> </a:t>
            </a:r>
            <a:r>
              <a:rPr lang="es-ES" sz="2400" dirty="0" err="1" smtClean="0"/>
              <a:t>dengan</a:t>
            </a:r>
            <a:r>
              <a:rPr lang="es-ES" sz="2400" dirty="0" smtClean="0"/>
              <a:t> </a:t>
            </a:r>
            <a:r>
              <a:rPr lang="es-ES" sz="2400" dirty="0" err="1" smtClean="0"/>
              <a:t>metode</a:t>
            </a:r>
            <a:r>
              <a:rPr lang="es-ES" sz="2400" dirty="0" smtClean="0"/>
              <a:t> </a:t>
            </a:r>
            <a:r>
              <a:rPr lang="id-ID" sz="2400" dirty="0" smtClean="0"/>
              <a:t>pengendalian </a:t>
            </a:r>
            <a:r>
              <a:rPr lang="es-ES" sz="2400" dirty="0" err="1" smtClean="0"/>
              <a:t>baru</a:t>
            </a:r>
            <a:r>
              <a:rPr lang="id-ID" sz="2400" dirty="0" smtClean="0"/>
              <a:t> dan</a:t>
            </a:r>
            <a:r>
              <a:rPr lang="es-ES" sz="2400" dirty="0" smtClean="0"/>
              <a:t> </a:t>
            </a:r>
            <a:r>
              <a:rPr lang="es-ES" sz="2400" dirty="0" err="1" smtClean="0"/>
              <a:t>pelatihan</a:t>
            </a:r>
            <a:r>
              <a:rPr lang="es-ES" sz="2400" dirty="0" smtClean="0"/>
              <a:t> </a:t>
            </a:r>
            <a:r>
              <a:rPr lang="es-ES" sz="2400" dirty="0" err="1" smtClean="0"/>
              <a:t>personil</a:t>
            </a:r>
            <a:r>
              <a:rPr lang="es-ES" sz="2400" dirty="0" smtClean="0"/>
              <a:t> secara </a:t>
            </a:r>
            <a:r>
              <a:rPr lang="es-ES" sz="2400" dirty="0" err="1" smtClean="0"/>
              <a:t>teratur</a:t>
            </a:r>
            <a:r>
              <a:rPr lang="id-ID" sz="2400" dirty="0" smtClean="0"/>
              <a:t>.</a:t>
            </a:r>
          </a:p>
          <a:p>
            <a:pPr lvl="0"/>
            <a:r>
              <a:rPr lang="es-ES" sz="2400" dirty="0" err="1" smtClean="0"/>
              <a:t>Melakukan</a:t>
            </a:r>
            <a:r>
              <a:rPr lang="es-ES" sz="2400" dirty="0" smtClean="0"/>
              <a:t> </a:t>
            </a:r>
            <a:r>
              <a:rPr lang="id-ID" sz="2400" dirty="0" smtClean="0"/>
              <a:t>evaluasi </a:t>
            </a:r>
            <a:r>
              <a:rPr lang="es-ES" sz="2400" dirty="0" err="1" smtClean="0"/>
              <a:t>berkala</a:t>
            </a:r>
            <a:r>
              <a:rPr lang="es-ES" sz="2400" dirty="0" smtClean="0"/>
              <a:t> atas </a:t>
            </a:r>
            <a:r>
              <a:rPr lang="es-ES" sz="2400" dirty="0" err="1" smtClean="0"/>
              <a:t>penyelenggaraaan</a:t>
            </a:r>
            <a:r>
              <a:rPr lang="es-ES" sz="2400" dirty="0" smtClean="0"/>
              <a:t> SPIP </a:t>
            </a:r>
            <a:r>
              <a:rPr lang="es-ES" sz="2400" dirty="0" err="1" smtClean="0"/>
              <a:t>untuk</a:t>
            </a:r>
            <a:r>
              <a:rPr lang="es-ES" sz="2400" dirty="0" smtClean="0"/>
              <a:t>  </a:t>
            </a:r>
            <a:r>
              <a:rPr lang="es-ES" sz="2400" dirty="0" err="1" smtClean="0"/>
              <a:t>memastikan</a:t>
            </a:r>
            <a:r>
              <a:rPr lang="es-ES" sz="2400" dirty="0" smtClean="0"/>
              <a:t> </a:t>
            </a:r>
            <a:r>
              <a:rPr lang="es-ES" sz="2400" dirty="0" err="1" smtClean="0"/>
              <a:t>bahwa</a:t>
            </a:r>
            <a:r>
              <a:rPr lang="es-ES" sz="2400" dirty="0" smtClean="0"/>
              <a:t> SPIP </a:t>
            </a:r>
            <a:r>
              <a:rPr lang="es-ES" sz="2400" dirty="0" err="1" smtClean="0"/>
              <a:t>tetap</a:t>
            </a:r>
            <a:r>
              <a:rPr lang="es-ES" sz="2400" dirty="0" smtClean="0"/>
              <a:t> </a:t>
            </a:r>
            <a:r>
              <a:rPr lang="es-ES" sz="2400" dirty="0" err="1" smtClean="0"/>
              <a:t>berjalan</a:t>
            </a:r>
            <a:r>
              <a:rPr lang="es-ES" sz="2400" dirty="0" smtClean="0"/>
              <a:t>  </a:t>
            </a:r>
            <a:r>
              <a:rPr lang="es-ES" sz="2400" dirty="0" err="1" smtClean="0"/>
              <a:t>efektif</a:t>
            </a:r>
            <a:r>
              <a:rPr lang="id-ID" sz="2400" dirty="0" smtClean="0"/>
              <a:t>.</a:t>
            </a:r>
          </a:p>
          <a:p>
            <a:pPr lvl="0"/>
            <a:r>
              <a:rPr lang="es-ES" sz="2400" dirty="0" err="1" smtClean="0"/>
              <a:t>Memastikan</a:t>
            </a:r>
            <a:r>
              <a:rPr lang="es-ES" sz="2400" dirty="0" smtClean="0"/>
              <a:t> </a:t>
            </a:r>
            <a:r>
              <a:rPr lang="es-ES" sz="2400" dirty="0" err="1" smtClean="0"/>
              <a:t>bahwa</a:t>
            </a:r>
            <a:r>
              <a:rPr lang="es-ES" sz="2400" dirty="0" smtClean="0"/>
              <a:t> </a:t>
            </a:r>
            <a:r>
              <a:rPr lang="es-ES" sz="2400" dirty="0" err="1" smtClean="0"/>
              <a:t>risiko</a:t>
            </a:r>
            <a:r>
              <a:rPr lang="es-ES" sz="2400" dirty="0" smtClean="0"/>
              <a:t> </a:t>
            </a:r>
            <a:r>
              <a:rPr lang="es-ES" sz="2400" dirty="0" err="1" smtClean="0"/>
              <a:t>menjadi</a:t>
            </a:r>
            <a:r>
              <a:rPr lang="es-ES" sz="2400" dirty="0" smtClean="0"/>
              <a:t> </a:t>
            </a:r>
            <a:r>
              <a:rPr lang="es-ES" sz="2400" dirty="0" err="1" smtClean="0"/>
              <a:t>pertimbangan</a:t>
            </a:r>
            <a:r>
              <a:rPr lang="es-ES" sz="2400" dirty="0" smtClean="0"/>
              <a:t> dan </a:t>
            </a:r>
            <a:r>
              <a:rPr lang="es-ES" sz="2400" dirty="0" err="1" smtClean="0"/>
              <a:t>dimasukkan</a:t>
            </a:r>
            <a:r>
              <a:rPr lang="es-ES" sz="2400" dirty="0" smtClean="0"/>
              <a:t> </a:t>
            </a:r>
            <a:r>
              <a:rPr lang="es-ES" sz="2400" dirty="0" err="1" smtClean="0"/>
              <a:t>sebagai</a:t>
            </a:r>
            <a:r>
              <a:rPr lang="es-ES" sz="2400" dirty="0" smtClean="0"/>
              <a:t> </a:t>
            </a:r>
            <a:r>
              <a:rPr lang="es-ES" sz="2400" dirty="0" err="1" smtClean="0"/>
              <a:t>kriteria</a:t>
            </a:r>
            <a:r>
              <a:rPr lang="es-ES" sz="2400" dirty="0" smtClean="0"/>
              <a:t> </a:t>
            </a:r>
            <a:r>
              <a:rPr lang="es-ES" sz="2400" dirty="0" err="1" smtClean="0"/>
              <a:t>rutin</a:t>
            </a:r>
            <a:r>
              <a:rPr lang="es-ES" sz="2400" dirty="0" smtClean="0"/>
              <a:t> </a:t>
            </a:r>
            <a:r>
              <a:rPr lang="es-ES" sz="2400" dirty="0" err="1" smtClean="0"/>
              <a:t>dalam</a:t>
            </a:r>
            <a:r>
              <a:rPr lang="es-ES" sz="2400" dirty="0" smtClean="0"/>
              <a:t> </a:t>
            </a:r>
            <a:r>
              <a:rPr lang="es-ES" sz="2400" dirty="0" err="1" smtClean="0"/>
              <a:t>semua</a:t>
            </a:r>
            <a:r>
              <a:rPr lang="es-ES" sz="2400" dirty="0" smtClean="0"/>
              <a:t> </a:t>
            </a:r>
            <a:r>
              <a:rPr lang="es-ES" sz="2400" dirty="0" err="1" smtClean="0"/>
              <a:t>pengambilan</a:t>
            </a:r>
            <a:r>
              <a:rPr lang="es-ES" sz="2400" dirty="0" smtClean="0"/>
              <a:t> </a:t>
            </a:r>
            <a:r>
              <a:rPr lang="es-ES" sz="2400" dirty="0" err="1" smtClean="0"/>
              <a:t>keputusan</a:t>
            </a:r>
            <a:r>
              <a:rPr lang="id-ID" sz="2400" dirty="0" smtClean="0"/>
              <a:t>.</a:t>
            </a:r>
          </a:p>
          <a:p>
            <a:r>
              <a:rPr lang="es-ES" sz="2400" dirty="0" err="1" smtClean="0"/>
              <a:t>Mewajibkan</a:t>
            </a:r>
            <a:r>
              <a:rPr lang="es-ES" sz="2400" dirty="0" smtClean="0"/>
              <a:t> </a:t>
            </a:r>
            <a:r>
              <a:rPr lang="es-ES" sz="2400" dirty="0" err="1" smtClean="0"/>
              <a:t>pimpinan</a:t>
            </a:r>
            <a:r>
              <a:rPr lang="es-ES" sz="2400" dirty="0" smtClean="0"/>
              <a:t> </a:t>
            </a:r>
            <a:r>
              <a:rPr lang="es-ES" sz="2400" dirty="0" err="1" smtClean="0"/>
              <a:t>unit</a:t>
            </a:r>
            <a:r>
              <a:rPr lang="es-ES" sz="2400" dirty="0" smtClean="0"/>
              <a:t>/</a:t>
            </a:r>
            <a:r>
              <a:rPr lang="es-ES" sz="2400" dirty="0" err="1" smtClean="0"/>
              <a:t>bagian</a:t>
            </a:r>
            <a:r>
              <a:rPr lang="es-ES" sz="2400" dirty="0" smtClean="0"/>
              <a:t> </a:t>
            </a:r>
            <a:r>
              <a:rPr lang="es-ES" sz="2400" dirty="0" err="1" smtClean="0"/>
              <a:t>melaporkan</a:t>
            </a:r>
            <a:r>
              <a:rPr lang="es-ES" sz="2400" dirty="0" smtClean="0"/>
              <a:t> </a:t>
            </a:r>
            <a:r>
              <a:rPr lang="es-ES" sz="2400" dirty="0" err="1" smtClean="0"/>
              <a:t>penyelenggaraan</a:t>
            </a:r>
            <a:r>
              <a:rPr lang="es-ES" sz="2400" dirty="0" smtClean="0"/>
              <a:t> SPIP </a:t>
            </a:r>
            <a:r>
              <a:rPr lang="es-ES" sz="2400" dirty="0" err="1" smtClean="0"/>
              <a:t>sebagai</a:t>
            </a:r>
            <a:r>
              <a:rPr lang="es-ES" sz="2400" dirty="0" smtClean="0"/>
              <a:t> </a:t>
            </a:r>
            <a:r>
              <a:rPr lang="es-ES" sz="2400" dirty="0" err="1" smtClean="0"/>
              <a:t>bagian</a:t>
            </a:r>
            <a:r>
              <a:rPr lang="es-ES" sz="2400" dirty="0" smtClean="0"/>
              <a:t> </a:t>
            </a:r>
            <a:r>
              <a:rPr lang="es-ES" sz="2400" dirty="0" err="1" smtClean="0"/>
              <a:t>penting</a:t>
            </a:r>
            <a:r>
              <a:rPr lang="es-ES" sz="2400" dirty="0" smtClean="0"/>
              <a:t> </a:t>
            </a:r>
            <a:r>
              <a:rPr lang="id-ID" sz="2400" dirty="0" smtClean="0"/>
              <a:t>bagi </a:t>
            </a:r>
            <a:r>
              <a:rPr lang="es-ES" sz="2400" dirty="0" err="1" smtClean="0"/>
              <a:t>reviu</a:t>
            </a:r>
            <a:r>
              <a:rPr lang="es-ES" sz="2400" dirty="0" smtClean="0"/>
              <a:t> </a:t>
            </a:r>
            <a:r>
              <a:rPr lang="es-ES" sz="2400" dirty="0" err="1" smtClean="0"/>
              <a:t>pimpinan</a:t>
            </a:r>
            <a:r>
              <a:rPr lang="es-ES" sz="2400" dirty="0" smtClean="0"/>
              <a:t> K/L/P</a:t>
            </a:r>
            <a:r>
              <a:rPr lang="id-ID" sz="2400" dirty="0" smtClean="0"/>
              <a:t>.</a:t>
            </a:r>
            <a:endParaRPr lang="id-ID" sz="2400" dirty="0"/>
          </a:p>
        </p:txBody>
      </p:sp>
      <p:sp>
        <p:nvSpPr>
          <p:cNvPr id="4" name="Title 1"/>
          <p:cNvSpPr>
            <a:spLocks noGrp="1"/>
          </p:cNvSpPr>
          <p:nvPr>
            <p:ph type="title"/>
          </p:nvPr>
        </p:nvSpPr>
        <p:spPr>
          <a:xfrm>
            <a:off x="179512" y="388394"/>
            <a:ext cx="8819384" cy="990600"/>
          </a:xfrm>
        </p:spPr>
        <p:txBody>
          <a:bodyPr/>
          <a:lstStyle/>
          <a:p>
            <a:pPr lvl="0" algn="ctr"/>
            <a:r>
              <a:rPr lang="id-ID" sz="3200" b="1" i="1" dirty="0" smtClean="0">
                <a:solidFill>
                  <a:schemeClr val="tx1"/>
                </a:solidFill>
              </a:rPr>
              <a:t>STRATEGI EVALUASI FORMAL, BERKALA, DAN  TERDOKUMENTASI </a:t>
            </a:r>
            <a:r>
              <a:rPr lang="id-ID" sz="3200" b="1" i="1" dirty="0" smtClean="0">
                <a:solidFill>
                  <a:schemeClr val="tx1"/>
                </a:solidFill>
                <a:sym typeface="Wingdings" pitchFamily="2" charset="2"/>
              </a:rPr>
              <a:t> (LANJUTAN)</a:t>
            </a:r>
            <a:r>
              <a:rPr lang="id-ID" sz="3200" b="1" dirty="0" smtClean="0">
                <a:solidFill>
                  <a:schemeClr val="tx1"/>
                </a:solidFill>
              </a:rPr>
              <a:t/>
            </a:r>
            <a:br>
              <a:rPr lang="id-ID" sz="3200" b="1" dirty="0" smtClean="0">
                <a:solidFill>
                  <a:schemeClr val="tx1"/>
                </a:solidFill>
              </a:rPr>
            </a:br>
            <a:endParaRPr lang="id-ID" sz="3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1"/>
          <p:cNvSpPr>
            <a:spLocks noGrp="1"/>
          </p:cNvSpPr>
          <p:nvPr>
            <p:ph sz="quarter" idx="1"/>
          </p:nvPr>
        </p:nvSpPr>
        <p:spPr>
          <a:xfrm>
            <a:off x="214282" y="1357298"/>
            <a:ext cx="8715436" cy="4946322"/>
          </a:xfrm>
          <a:ln>
            <a:solidFill>
              <a:schemeClr val="tx1"/>
            </a:solidFill>
            <a:prstDash val="sysDash"/>
          </a:ln>
        </p:spPr>
        <p:txBody>
          <a:bodyPr/>
          <a:lstStyle/>
          <a:p>
            <a:pPr marL="0" indent="0">
              <a:buClrTx/>
              <a:buSzPct val="100000"/>
              <a:buNone/>
            </a:pPr>
            <a:r>
              <a:rPr lang="en-US" sz="2400" b="1" dirty="0" err="1" smtClean="0">
                <a:latin typeface="+mj-lt"/>
              </a:rPr>
              <a:t>Ruang</a:t>
            </a:r>
            <a:r>
              <a:rPr lang="en-US" sz="2400" b="1" dirty="0" smtClean="0">
                <a:latin typeface="+mj-lt"/>
              </a:rPr>
              <a:t> </a:t>
            </a:r>
            <a:r>
              <a:rPr lang="en-US" sz="2400" b="1" dirty="0" err="1" smtClean="0">
                <a:latin typeface="+mj-lt"/>
              </a:rPr>
              <a:t>lingkup</a:t>
            </a:r>
            <a:endParaRPr lang="en-US" sz="2400" b="1" dirty="0" smtClean="0">
              <a:latin typeface="+mj-lt"/>
            </a:endParaRPr>
          </a:p>
          <a:p>
            <a:pPr marL="0" indent="0">
              <a:buClrTx/>
              <a:buSzPct val="100000"/>
              <a:buNone/>
            </a:pPr>
            <a:r>
              <a:rPr lang="en-US" sz="2000" dirty="0" err="1" smtClean="0">
                <a:latin typeface="+mj-lt"/>
              </a:rPr>
              <a:t>Penilaian</a:t>
            </a:r>
            <a:r>
              <a:rPr lang="en-US" sz="2000" dirty="0" smtClean="0">
                <a:latin typeface="+mj-lt"/>
              </a:rPr>
              <a:t> </a:t>
            </a:r>
            <a:r>
              <a:rPr lang="en-US" sz="2000" dirty="0" err="1" smtClean="0">
                <a:latin typeface="+mj-lt"/>
              </a:rPr>
              <a:t>maturitas</a:t>
            </a:r>
            <a:r>
              <a:rPr lang="en-US" sz="2000" dirty="0" smtClean="0">
                <a:latin typeface="+mj-lt"/>
              </a:rPr>
              <a:t> </a:t>
            </a:r>
            <a:r>
              <a:rPr lang="en-US" sz="2000" dirty="0" err="1" smtClean="0">
                <a:latin typeface="+mj-lt"/>
              </a:rPr>
              <a:t>secara</a:t>
            </a:r>
            <a:r>
              <a:rPr lang="en-US" sz="2000" dirty="0" smtClean="0">
                <a:latin typeface="+mj-lt"/>
              </a:rPr>
              <a:t> </a:t>
            </a:r>
            <a:r>
              <a:rPr lang="en-US" sz="2000" dirty="0" err="1" smtClean="0">
                <a:latin typeface="+mj-lt"/>
              </a:rPr>
              <a:t>utuh</a:t>
            </a:r>
            <a:r>
              <a:rPr lang="en-US" sz="2000" dirty="0" smtClean="0">
                <a:latin typeface="+mj-lt"/>
              </a:rPr>
              <a:t>, </a:t>
            </a:r>
            <a:r>
              <a:rPr lang="en-US" sz="2000" dirty="0" err="1" smtClean="0">
                <a:latin typeface="+mj-lt"/>
              </a:rPr>
              <a:t>baik</a:t>
            </a:r>
            <a:r>
              <a:rPr lang="en-US" sz="2000" dirty="0" smtClean="0">
                <a:latin typeface="+mj-lt"/>
              </a:rPr>
              <a:t> </a:t>
            </a:r>
            <a:r>
              <a:rPr lang="en-US" sz="2000" dirty="0" err="1" smtClean="0">
                <a:latin typeface="+mj-lt"/>
              </a:rPr>
              <a:t>dari</a:t>
            </a:r>
            <a:r>
              <a:rPr lang="en-US" sz="2000" dirty="0" smtClean="0">
                <a:latin typeface="+mj-lt"/>
              </a:rPr>
              <a:t> </a:t>
            </a:r>
            <a:r>
              <a:rPr lang="en-US" sz="2000" dirty="0" err="1" smtClean="0">
                <a:latin typeface="+mj-lt"/>
              </a:rPr>
              <a:t>unsur-unsur</a:t>
            </a:r>
            <a:r>
              <a:rPr lang="en-US" sz="2000" dirty="0" smtClean="0">
                <a:latin typeface="+mj-lt"/>
              </a:rPr>
              <a:t> </a:t>
            </a:r>
            <a:r>
              <a:rPr lang="en-US" sz="2000" dirty="0" err="1" smtClean="0">
                <a:latin typeface="+mj-lt"/>
              </a:rPr>
              <a:t>pembentuk</a:t>
            </a:r>
            <a:r>
              <a:rPr lang="en-US" sz="2000" dirty="0" smtClean="0">
                <a:latin typeface="+mj-lt"/>
              </a:rPr>
              <a:t> SPIP </a:t>
            </a:r>
            <a:r>
              <a:rPr lang="en-US" sz="2000" dirty="0" err="1" smtClean="0">
                <a:latin typeface="+mj-lt"/>
              </a:rPr>
              <a:t>maupun</a:t>
            </a:r>
            <a:r>
              <a:rPr lang="en-US" sz="2000" dirty="0" smtClean="0">
                <a:latin typeface="+mj-lt"/>
              </a:rPr>
              <a:t> </a:t>
            </a:r>
            <a:r>
              <a:rPr lang="en-US" sz="2000" dirty="0" err="1" smtClean="0">
                <a:latin typeface="+mj-lt"/>
              </a:rPr>
              <a:t>fungsi</a:t>
            </a:r>
            <a:r>
              <a:rPr lang="en-US" sz="2000" dirty="0" smtClean="0">
                <a:latin typeface="+mj-lt"/>
              </a:rPr>
              <a:t>, unit </a:t>
            </a:r>
            <a:r>
              <a:rPr lang="en-US" sz="2000" dirty="0" err="1" smtClean="0">
                <a:latin typeface="+mj-lt"/>
              </a:rPr>
              <a:t>organisasi</a:t>
            </a:r>
            <a:r>
              <a:rPr lang="en-US" sz="2000" dirty="0" smtClean="0">
                <a:latin typeface="+mj-lt"/>
              </a:rPr>
              <a:t> </a:t>
            </a:r>
            <a:r>
              <a:rPr lang="en-US" sz="2000" dirty="0" err="1" smtClean="0">
                <a:latin typeface="+mj-lt"/>
              </a:rPr>
              <a:t>dalam</a:t>
            </a:r>
            <a:r>
              <a:rPr lang="en-US" sz="2000" dirty="0" smtClean="0">
                <a:latin typeface="+mj-lt"/>
              </a:rPr>
              <a:t> </a:t>
            </a:r>
            <a:r>
              <a:rPr lang="en-US" sz="2000" dirty="0" err="1" smtClean="0">
                <a:latin typeface="+mj-lt"/>
              </a:rPr>
              <a:t>suatu</a:t>
            </a:r>
            <a:r>
              <a:rPr lang="en-US" sz="2000" dirty="0" smtClean="0">
                <a:latin typeface="+mj-lt"/>
              </a:rPr>
              <a:t> K/L </a:t>
            </a:r>
            <a:r>
              <a:rPr lang="id-ID" sz="2000" dirty="0" smtClean="0">
                <a:latin typeface="+mj-lt"/>
              </a:rPr>
              <a:t>/P</a:t>
            </a:r>
            <a:endParaRPr lang="en-US" sz="2000" dirty="0" smtClean="0">
              <a:latin typeface="+mj-lt"/>
            </a:endParaRPr>
          </a:p>
          <a:p>
            <a:pPr marL="0" indent="0">
              <a:buClrTx/>
              <a:buSzPct val="100000"/>
              <a:buNone/>
            </a:pPr>
            <a:r>
              <a:rPr lang="en-US" sz="2400" b="1" dirty="0" err="1" smtClean="0">
                <a:latin typeface="+mj-lt"/>
              </a:rPr>
              <a:t>Pengguna</a:t>
            </a:r>
            <a:r>
              <a:rPr lang="id-ID" sz="2400" b="1" dirty="0" smtClean="0">
                <a:latin typeface="+mj-lt"/>
              </a:rPr>
              <a:t> dan Penggunaan</a:t>
            </a:r>
            <a:endParaRPr lang="en-US" sz="2400" b="1" dirty="0" smtClean="0">
              <a:latin typeface="+mj-lt"/>
            </a:endParaRPr>
          </a:p>
          <a:p>
            <a:pPr marL="0" indent="0">
              <a:buClrTx/>
              <a:buSzPct val="100000"/>
              <a:buNone/>
            </a:pPr>
            <a:r>
              <a:rPr lang="en-US" sz="2000" dirty="0" err="1" smtClean="0">
                <a:latin typeface="+mj-lt"/>
              </a:rPr>
              <a:t>Pengguna</a:t>
            </a:r>
            <a:r>
              <a:rPr lang="en-US" sz="2000" dirty="0" smtClean="0">
                <a:latin typeface="+mj-lt"/>
              </a:rPr>
              <a:t>: </a:t>
            </a:r>
            <a:r>
              <a:rPr lang="en-US" sz="2000" dirty="0" err="1" smtClean="0">
                <a:latin typeface="+mj-lt"/>
              </a:rPr>
              <a:t>Aparat</a:t>
            </a:r>
            <a:r>
              <a:rPr lang="en-US" sz="2000" dirty="0" smtClean="0">
                <a:latin typeface="+mj-lt"/>
              </a:rPr>
              <a:t>  </a:t>
            </a:r>
            <a:r>
              <a:rPr lang="en-US" sz="2000" dirty="0" err="1" smtClean="0">
                <a:latin typeface="+mj-lt"/>
              </a:rPr>
              <a:t>Pengawasan</a:t>
            </a:r>
            <a:r>
              <a:rPr lang="en-US" sz="2000" dirty="0" smtClean="0">
                <a:latin typeface="+mj-lt"/>
              </a:rPr>
              <a:t> Intern </a:t>
            </a:r>
            <a:r>
              <a:rPr lang="en-US" sz="2000" dirty="0" err="1" smtClean="0">
                <a:latin typeface="+mj-lt"/>
              </a:rPr>
              <a:t>Pemerintah</a:t>
            </a:r>
            <a:r>
              <a:rPr lang="en-US" sz="2000" dirty="0" smtClean="0">
                <a:latin typeface="+mj-lt"/>
              </a:rPr>
              <a:t> </a:t>
            </a:r>
            <a:r>
              <a:rPr lang="en-US" sz="2000" dirty="0" err="1" smtClean="0">
                <a:latin typeface="+mj-lt"/>
              </a:rPr>
              <a:t>sebagai</a:t>
            </a:r>
            <a:r>
              <a:rPr lang="en-US" sz="2000" dirty="0" smtClean="0">
                <a:latin typeface="+mj-lt"/>
              </a:rPr>
              <a:t> </a:t>
            </a:r>
            <a:r>
              <a:rPr lang="en-US" sz="2000" dirty="0" err="1" smtClean="0">
                <a:latin typeface="+mj-lt"/>
              </a:rPr>
              <a:t>pelaksana</a:t>
            </a:r>
            <a:r>
              <a:rPr lang="en-US" sz="2000" dirty="0" smtClean="0">
                <a:latin typeface="+mj-lt"/>
              </a:rPr>
              <a:t> </a:t>
            </a:r>
            <a:r>
              <a:rPr lang="en-US" sz="2000" dirty="0" err="1" smtClean="0">
                <a:latin typeface="+mj-lt"/>
              </a:rPr>
              <a:t>fungsi</a:t>
            </a:r>
            <a:r>
              <a:rPr lang="en-US" sz="2000" dirty="0" smtClean="0">
                <a:latin typeface="+mj-lt"/>
              </a:rPr>
              <a:t> </a:t>
            </a:r>
            <a:r>
              <a:rPr lang="en-US" sz="2000" i="1" dirty="0" smtClean="0">
                <a:latin typeface="+mj-lt"/>
              </a:rPr>
              <a:t>quality assurance</a:t>
            </a:r>
            <a:r>
              <a:rPr lang="en-US" sz="2000" dirty="0" smtClean="0">
                <a:latin typeface="+mj-lt"/>
              </a:rPr>
              <a:t> </a:t>
            </a:r>
            <a:r>
              <a:rPr lang="en-US" sz="2000" dirty="0" err="1" smtClean="0">
                <a:latin typeface="+mj-lt"/>
              </a:rPr>
              <a:t>dan</a:t>
            </a:r>
            <a:r>
              <a:rPr lang="en-US" sz="2000" i="1" dirty="0" smtClean="0">
                <a:latin typeface="+mj-lt"/>
              </a:rPr>
              <a:t> consultancy </a:t>
            </a:r>
            <a:r>
              <a:rPr lang="en-US" sz="2000" dirty="0" smtClean="0">
                <a:latin typeface="+mj-lt"/>
              </a:rPr>
              <a:t>SPIP </a:t>
            </a:r>
            <a:r>
              <a:rPr lang="en-US" sz="2000" dirty="0" err="1" smtClean="0">
                <a:latin typeface="+mj-lt"/>
              </a:rPr>
              <a:t>serta</a:t>
            </a:r>
            <a:r>
              <a:rPr lang="en-US" sz="2000" dirty="0" smtClean="0">
                <a:latin typeface="+mj-lt"/>
              </a:rPr>
              <a:t> BPKP </a:t>
            </a:r>
            <a:r>
              <a:rPr lang="en-US" sz="2000" dirty="0" err="1" smtClean="0">
                <a:latin typeface="+mj-lt"/>
              </a:rPr>
              <a:t>sebagai</a:t>
            </a:r>
            <a:r>
              <a:rPr lang="en-US" sz="2000" dirty="0" smtClean="0">
                <a:latin typeface="+mj-lt"/>
              </a:rPr>
              <a:t> </a:t>
            </a:r>
            <a:r>
              <a:rPr lang="en-US" sz="2000" dirty="0" err="1" smtClean="0">
                <a:latin typeface="+mj-lt"/>
              </a:rPr>
              <a:t>pembina</a:t>
            </a:r>
            <a:r>
              <a:rPr lang="en-US" sz="2000" dirty="0" smtClean="0">
                <a:latin typeface="+mj-lt"/>
              </a:rPr>
              <a:t> SPIP.</a:t>
            </a:r>
            <a:endParaRPr lang="id-ID" sz="2000" dirty="0" smtClean="0">
              <a:latin typeface="+mj-lt"/>
            </a:endParaRPr>
          </a:p>
          <a:p>
            <a:pPr marL="0" indent="0">
              <a:buClrTx/>
              <a:buSzPct val="100000"/>
              <a:buNone/>
            </a:pPr>
            <a:r>
              <a:rPr lang="id-ID" sz="2000" dirty="0" smtClean="0">
                <a:latin typeface="+mj-lt"/>
              </a:rPr>
              <a:t>Penggunaan Pedoman</a:t>
            </a:r>
            <a:r>
              <a:rPr lang="en-US" sz="2000" dirty="0" smtClean="0">
                <a:latin typeface="+mj-lt"/>
              </a:rPr>
              <a:t>; </a:t>
            </a:r>
            <a:r>
              <a:rPr lang="id-ID" sz="2000" dirty="0" smtClean="0">
                <a:latin typeface="+mj-lt"/>
              </a:rPr>
              <a:t>menjadi acuan dan panduan dalam</a:t>
            </a:r>
            <a:endParaRPr lang="en-US" sz="2000" dirty="0" smtClean="0">
              <a:latin typeface="+mj-lt"/>
            </a:endParaRPr>
          </a:p>
          <a:p>
            <a:pPr lvl="0"/>
            <a:r>
              <a:rPr lang="en-US" sz="2000" dirty="0" err="1" smtClean="0">
                <a:latin typeface="+mj-lt"/>
              </a:rPr>
              <a:t>Menentukan</a:t>
            </a:r>
            <a:r>
              <a:rPr lang="en-US" sz="2000" dirty="0" smtClean="0">
                <a:latin typeface="+mj-lt"/>
              </a:rPr>
              <a:t> </a:t>
            </a:r>
            <a:r>
              <a:rPr lang="en-US" sz="2000" dirty="0" err="1" smtClean="0">
                <a:latin typeface="+mj-lt"/>
              </a:rPr>
              <a:t>tingkat</a:t>
            </a:r>
            <a:r>
              <a:rPr lang="en-US" sz="2000" dirty="0" smtClean="0">
                <a:latin typeface="+mj-lt"/>
              </a:rPr>
              <a:t> </a:t>
            </a:r>
            <a:r>
              <a:rPr lang="en-US" sz="2000" dirty="0" err="1" smtClean="0">
                <a:latin typeface="+mj-lt"/>
              </a:rPr>
              <a:t>maturitas</a:t>
            </a:r>
            <a:r>
              <a:rPr lang="en-US" sz="2000" dirty="0" smtClean="0">
                <a:latin typeface="+mj-lt"/>
              </a:rPr>
              <a:t> </a:t>
            </a:r>
            <a:r>
              <a:rPr lang="en-US" sz="2000" dirty="0" err="1" smtClean="0">
                <a:latin typeface="+mj-lt"/>
              </a:rPr>
              <a:t>penyelenggaraan</a:t>
            </a:r>
            <a:r>
              <a:rPr lang="en-US" sz="2000" dirty="0" smtClean="0">
                <a:latin typeface="+mj-lt"/>
              </a:rPr>
              <a:t> SPIP </a:t>
            </a:r>
            <a:r>
              <a:rPr lang="en-US" sz="2000" dirty="0" err="1" smtClean="0">
                <a:latin typeface="+mj-lt"/>
              </a:rPr>
              <a:t>oleh</a:t>
            </a:r>
            <a:r>
              <a:rPr lang="en-US" sz="2000" dirty="0" smtClean="0">
                <a:latin typeface="+mj-lt"/>
              </a:rPr>
              <a:t> BPKP </a:t>
            </a:r>
            <a:r>
              <a:rPr lang="en-US" sz="2000" dirty="0" err="1" smtClean="0">
                <a:latin typeface="+mj-lt"/>
              </a:rPr>
              <a:t>sebagai</a:t>
            </a:r>
            <a:r>
              <a:rPr lang="en-US" sz="2000" dirty="0" smtClean="0">
                <a:latin typeface="+mj-lt"/>
              </a:rPr>
              <a:t> </a:t>
            </a:r>
            <a:r>
              <a:rPr lang="en-US" sz="2000" dirty="0" err="1" smtClean="0">
                <a:latin typeface="+mj-lt"/>
              </a:rPr>
              <a:t>pembina</a:t>
            </a:r>
            <a:r>
              <a:rPr lang="en-US" sz="2000" dirty="0" smtClean="0">
                <a:latin typeface="+mj-lt"/>
              </a:rPr>
              <a:t> </a:t>
            </a:r>
            <a:r>
              <a:rPr lang="en-US" sz="2000" dirty="0" err="1" smtClean="0">
                <a:latin typeface="+mj-lt"/>
              </a:rPr>
              <a:t>penyelenggaraan</a:t>
            </a:r>
            <a:r>
              <a:rPr lang="en-US" sz="2000" dirty="0" smtClean="0">
                <a:latin typeface="+mj-lt"/>
              </a:rPr>
              <a:t> SPIP K/L </a:t>
            </a:r>
            <a:r>
              <a:rPr lang="id-ID" sz="2000" dirty="0" smtClean="0">
                <a:latin typeface="+mj-lt"/>
              </a:rPr>
              <a:t>/P</a:t>
            </a:r>
          </a:p>
          <a:p>
            <a:pPr lvl="0"/>
            <a:r>
              <a:rPr lang="en-US" sz="2000" dirty="0" err="1" smtClean="0">
                <a:latin typeface="+mj-lt"/>
              </a:rPr>
              <a:t>Mengomunikasikan</a:t>
            </a:r>
            <a:r>
              <a:rPr lang="en-US" sz="2000" dirty="0" smtClean="0">
                <a:latin typeface="+mj-lt"/>
              </a:rPr>
              <a:t> </a:t>
            </a:r>
            <a:r>
              <a:rPr lang="en-US" sz="2000" dirty="0" err="1" smtClean="0">
                <a:latin typeface="+mj-lt"/>
              </a:rPr>
              <a:t>kondisi</a:t>
            </a:r>
            <a:r>
              <a:rPr lang="en-US" sz="2000" dirty="0" smtClean="0">
                <a:latin typeface="+mj-lt"/>
              </a:rPr>
              <a:t> </a:t>
            </a:r>
            <a:r>
              <a:rPr lang="en-US" sz="2000" dirty="0" err="1" smtClean="0">
                <a:latin typeface="+mj-lt"/>
              </a:rPr>
              <a:t>pengendalian</a:t>
            </a:r>
            <a:r>
              <a:rPr lang="en-US" sz="2000" dirty="0" smtClean="0">
                <a:latin typeface="+mj-lt"/>
              </a:rPr>
              <a:t> intern </a:t>
            </a:r>
            <a:r>
              <a:rPr lang="en-US" sz="2000" dirty="0" err="1" smtClean="0">
                <a:latin typeface="+mj-lt"/>
              </a:rPr>
              <a:t>kepada</a:t>
            </a:r>
            <a:r>
              <a:rPr lang="en-US" sz="2000" dirty="0" smtClean="0">
                <a:latin typeface="+mj-lt"/>
              </a:rPr>
              <a:t> </a:t>
            </a:r>
            <a:r>
              <a:rPr lang="id-ID" sz="2000" i="1" dirty="0" smtClean="0">
                <a:latin typeface="+mj-lt"/>
              </a:rPr>
              <a:t>stakeholders</a:t>
            </a:r>
            <a:r>
              <a:rPr lang="id-ID" sz="2000" dirty="0" smtClean="0">
                <a:latin typeface="+mj-lt"/>
              </a:rPr>
              <a:t>  intern dan </a:t>
            </a:r>
            <a:r>
              <a:rPr lang="en-US" sz="2000" dirty="0" err="1" smtClean="0">
                <a:latin typeface="+mj-lt"/>
              </a:rPr>
              <a:t>ekstern</a:t>
            </a:r>
            <a:r>
              <a:rPr lang="en-US" sz="2000" dirty="0" smtClean="0">
                <a:latin typeface="+mj-lt"/>
              </a:rPr>
              <a:t>, </a:t>
            </a:r>
            <a:r>
              <a:rPr lang="en-US" sz="2000" dirty="0" err="1" smtClean="0">
                <a:latin typeface="+mj-lt"/>
              </a:rPr>
              <a:t>dan</a:t>
            </a:r>
            <a:r>
              <a:rPr lang="en-US" sz="2000" dirty="0" smtClean="0">
                <a:latin typeface="+mj-lt"/>
              </a:rPr>
              <a:t> </a:t>
            </a:r>
            <a:endParaRPr lang="id-ID" sz="2000" dirty="0" smtClean="0">
              <a:latin typeface="+mj-lt"/>
            </a:endParaRPr>
          </a:p>
          <a:p>
            <a:r>
              <a:rPr lang="en-US" sz="2000" dirty="0" err="1" smtClean="0">
                <a:latin typeface="+mj-lt"/>
              </a:rPr>
              <a:t>Meningkatkan</a:t>
            </a:r>
            <a:r>
              <a:rPr lang="en-US" sz="2000" dirty="0" smtClean="0">
                <a:latin typeface="+mj-lt"/>
              </a:rPr>
              <a:t> </a:t>
            </a:r>
            <a:r>
              <a:rPr lang="en-US" sz="2000" dirty="0" err="1" smtClean="0">
                <a:latin typeface="+mj-lt"/>
              </a:rPr>
              <a:t>kesadaran</a:t>
            </a:r>
            <a:r>
              <a:rPr lang="en-US" sz="2000" dirty="0" smtClean="0">
                <a:latin typeface="+mj-lt"/>
              </a:rPr>
              <a:t> K/L/P </a:t>
            </a:r>
            <a:r>
              <a:rPr lang="en-US" sz="2000" dirty="0" err="1" smtClean="0">
                <a:latin typeface="+mj-lt"/>
              </a:rPr>
              <a:t>tentang</a:t>
            </a:r>
            <a:r>
              <a:rPr lang="en-US" sz="2000" dirty="0" smtClean="0">
                <a:latin typeface="+mj-lt"/>
              </a:rPr>
              <a:t> </a:t>
            </a:r>
            <a:r>
              <a:rPr lang="en-US" sz="2000" dirty="0" err="1" smtClean="0">
                <a:latin typeface="+mj-lt"/>
              </a:rPr>
              <a:t>pentingnya</a:t>
            </a:r>
            <a:r>
              <a:rPr lang="en-US" sz="2000" dirty="0" smtClean="0">
                <a:latin typeface="+mj-lt"/>
              </a:rPr>
              <a:t> </a:t>
            </a:r>
            <a:r>
              <a:rPr lang="en-US" sz="2000" dirty="0" err="1" smtClean="0">
                <a:latin typeface="+mj-lt"/>
              </a:rPr>
              <a:t>peningkatan</a:t>
            </a:r>
            <a:r>
              <a:rPr lang="en-US" sz="2000" dirty="0" smtClean="0">
                <a:latin typeface="+mj-lt"/>
              </a:rPr>
              <a:t> </a:t>
            </a:r>
            <a:r>
              <a:rPr lang="en-US" sz="2000" dirty="0" err="1" smtClean="0">
                <a:latin typeface="+mj-lt"/>
              </a:rPr>
              <a:t>efektivitas</a:t>
            </a:r>
            <a:r>
              <a:rPr lang="en-US" sz="2000" dirty="0" smtClean="0">
                <a:latin typeface="+mj-lt"/>
              </a:rPr>
              <a:t> </a:t>
            </a:r>
            <a:r>
              <a:rPr lang="en-US" sz="2000" dirty="0" err="1" smtClean="0">
                <a:latin typeface="+mj-lt"/>
              </a:rPr>
              <a:t>pengendalian</a:t>
            </a:r>
            <a:r>
              <a:rPr lang="en-US" sz="2000" dirty="0" smtClean="0">
                <a:latin typeface="+mj-lt"/>
              </a:rPr>
              <a:t> intern </a:t>
            </a:r>
            <a:r>
              <a:rPr lang="en-US" sz="2000" dirty="0" err="1" smtClean="0">
                <a:latin typeface="+mj-lt"/>
              </a:rPr>
              <a:t>dalam</a:t>
            </a:r>
            <a:r>
              <a:rPr lang="en-US" sz="2000" dirty="0" smtClean="0">
                <a:latin typeface="+mj-lt"/>
              </a:rPr>
              <a:t> </a:t>
            </a:r>
            <a:r>
              <a:rPr lang="en-US" sz="2000" dirty="0" err="1" smtClean="0">
                <a:latin typeface="+mj-lt"/>
              </a:rPr>
              <a:t>rangka</a:t>
            </a:r>
            <a:r>
              <a:rPr lang="en-US" sz="2000" dirty="0" smtClean="0">
                <a:latin typeface="+mj-lt"/>
              </a:rPr>
              <a:t> </a:t>
            </a:r>
            <a:r>
              <a:rPr lang="en-US" sz="2000" dirty="0" err="1" smtClean="0">
                <a:latin typeface="+mj-lt"/>
              </a:rPr>
              <a:t>pencapaian</a:t>
            </a:r>
            <a:r>
              <a:rPr lang="en-US" sz="2000" dirty="0" smtClean="0">
                <a:latin typeface="+mj-lt"/>
              </a:rPr>
              <a:t> </a:t>
            </a:r>
            <a:r>
              <a:rPr lang="en-US" sz="2000" dirty="0" err="1" smtClean="0">
                <a:latin typeface="+mj-lt"/>
              </a:rPr>
              <a:t>tujuan</a:t>
            </a:r>
            <a:r>
              <a:rPr lang="en-US" sz="2000" dirty="0" smtClean="0">
                <a:latin typeface="+mj-lt"/>
              </a:rPr>
              <a:t> </a:t>
            </a:r>
            <a:r>
              <a:rPr lang="en-US" sz="2000" dirty="0" err="1" smtClean="0">
                <a:latin typeface="+mj-lt"/>
              </a:rPr>
              <a:t>organisasi</a:t>
            </a:r>
            <a:endParaRPr lang="en-US" sz="2400" dirty="0">
              <a:latin typeface="+mj-lt"/>
            </a:endParaRPr>
          </a:p>
        </p:txBody>
      </p:sp>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556792"/>
            <a:ext cx="8496944" cy="4495800"/>
          </a:xfrm>
          <a:ln>
            <a:solidFill>
              <a:schemeClr val="tx1"/>
            </a:solidFill>
            <a:prstDash val="sysDash"/>
          </a:ln>
        </p:spPr>
        <p:txBody>
          <a:bodyPr/>
          <a:lstStyle/>
          <a:p>
            <a:pPr>
              <a:buNone/>
            </a:pPr>
            <a:r>
              <a:rPr lang="es-ES" sz="2000" dirty="0" smtClean="0"/>
              <a:t>SPIP K/L</a:t>
            </a:r>
            <a:r>
              <a:rPr lang="id-ID" sz="2000" dirty="0" smtClean="0"/>
              <a:t>/P</a:t>
            </a:r>
            <a:r>
              <a:rPr lang="es-ES" sz="2000" dirty="0" smtClean="0"/>
              <a:t> pada </a:t>
            </a:r>
            <a:r>
              <a:rPr lang="es-ES" sz="2000" dirty="0" err="1" smtClean="0"/>
              <a:t>level</a:t>
            </a:r>
            <a:r>
              <a:rPr lang="es-ES" sz="2000" dirty="0" smtClean="0"/>
              <a:t> 4 (</a:t>
            </a:r>
            <a:r>
              <a:rPr lang="id-ID" sz="2000" dirty="0" smtClean="0"/>
              <a:t>terkelola dan terukur</a:t>
            </a:r>
            <a:r>
              <a:rPr lang="es-ES" sz="2000" dirty="0" smtClean="0"/>
              <a:t>) </a:t>
            </a:r>
            <a:r>
              <a:rPr lang="es-ES" sz="2000" dirty="0" err="1" smtClean="0"/>
              <a:t>memiliki</a:t>
            </a:r>
            <a:r>
              <a:rPr lang="es-ES" sz="2000" dirty="0" smtClean="0"/>
              <a:t> </a:t>
            </a:r>
            <a:r>
              <a:rPr lang="es-ES" sz="2000" dirty="0" err="1" smtClean="0"/>
              <a:t>karakteristik</a:t>
            </a:r>
            <a:r>
              <a:rPr lang="id-ID" sz="2000" dirty="0" smtClean="0"/>
              <a:t>: </a:t>
            </a:r>
          </a:p>
          <a:p>
            <a:pPr lvl="0"/>
            <a:r>
              <a:rPr lang="id-ID" sz="2000" dirty="0" smtClean="0"/>
              <a:t>K/L/P telah menerapkan pengendalian intern yang efektif.</a:t>
            </a:r>
          </a:p>
          <a:p>
            <a:pPr lvl="0"/>
            <a:r>
              <a:rPr lang="id-ID" sz="2000" dirty="0" smtClean="0"/>
              <a:t>Terdapat pengendalian standar (Kebijakan dan SOP) dan dilakukan pengujian/pemantauan  secara periodik untuk mengevaluasi desain dan pelaksanaan pengendalian.</a:t>
            </a:r>
          </a:p>
          <a:p>
            <a:pPr lvl="0"/>
            <a:r>
              <a:rPr lang="id-ID" sz="2000" dirty="0" smtClean="0"/>
              <a:t>Masing-masing personel pelaksana kegiatan yang selalu mengendalikan kegiatan pada pencapaian tujuan kegiatan itu sendiri maupun tujuan K/L/P.</a:t>
            </a:r>
          </a:p>
          <a:p>
            <a:pPr lvl="0"/>
            <a:r>
              <a:rPr lang="id-ID" sz="2000" dirty="0" smtClean="0"/>
              <a:t>Evaluasi atas pengendalian intern telah dilakukan secara formal, bekala, dan terdokumentasi.</a:t>
            </a:r>
          </a:p>
          <a:p>
            <a:pPr lvl="0"/>
            <a:r>
              <a:rPr lang="id-ID" sz="2000" dirty="0" smtClean="0"/>
              <a:t>Manajemen mampu mendeteksi banyak permasalahan pengendalian dan terdapat tindak lanjut atas kelemahan pengendalian yang teridentifikasi. </a:t>
            </a:r>
          </a:p>
          <a:p>
            <a:endParaRPr lang="id-ID" sz="2000" dirty="0"/>
          </a:p>
        </p:txBody>
      </p:sp>
      <p:sp>
        <p:nvSpPr>
          <p:cNvPr id="4" name="Title 1"/>
          <p:cNvSpPr>
            <a:spLocks noGrp="1"/>
          </p:cNvSpPr>
          <p:nvPr>
            <p:ph type="title"/>
          </p:nvPr>
        </p:nvSpPr>
        <p:spPr>
          <a:xfrm>
            <a:off x="0" y="228600"/>
            <a:ext cx="9324528" cy="990600"/>
          </a:xfrm>
        </p:spPr>
        <p:txBody>
          <a:bodyPr/>
          <a:lstStyle/>
          <a:p>
            <a:pPr lvl="0" algn="ctr"/>
            <a:r>
              <a:rPr lang="id-ID" sz="3200" b="1" i="1" dirty="0" smtClean="0">
                <a:solidFill>
                  <a:schemeClr val="tx1"/>
                </a:solidFill>
              </a:rPr>
              <a:t>5. PE</a:t>
            </a:r>
            <a:r>
              <a:rPr lang="en-US" sz="3200" b="1" i="1" dirty="0" smtClean="0">
                <a:solidFill>
                  <a:schemeClr val="tx1"/>
                </a:solidFill>
              </a:rPr>
              <a:t>N</a:t>
            </a:r>
            <a:r>
              <a:rPr lang="id-ID" sz="3200" b="1" i="1" dirty="0" smtClean="0">
                <a:solidFill>
                  <a:schemeClr val="tx1"/>
                </a:solidFill>
              </a:rPr>
              <a:t>GEMBANGAN </a:t>
            </a:r>
            <a:r>
              <a:rPr lang="en-US" sz="3200" b="1" i="1" dirty="0" smtClean="0">
                <a:solidFill>
                  <a:schemeClr val="tx1"/>
                </a:solidFill>
              </a:rPr>
              <a:t>BERKELANJUTAN</a:t>
            </a:r>
            <a:r>
              <a:rPr lang="id-ID" sz="3200" b="1" i="1" dirty="0" smtClean="0">
                <a:solidFill>
                  <a:schemeClr val="tx1"/>
                </a:solidFill>
              </a:rPr>
              <a:t> </a:t>
            </a:r>
            <a:r>
              <a:rPr lang="id-ID" sz="3200" b="1" i="1" dirty="0" smtClean="0">
                <a:solidFill>
                  <a:schemeClr val="tx1"/>
                </a:solidFill>
                <a:sym typeface="Wingdings" pitchFamily="2" charset="2"/>
              </a:rPr>
              <a:t> LEVEL 4 KE LEVEL 5</a:t>
            </a:r>
            <a:endParaRPr lang="id-ID" sz="3200" dirty="0">
              <a:solidFill>
                <a:schemeClr val="tx1"/>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5" y="332656"/>
            <a:ext cx="9144000" cy="990600"/>
          </a:xfrm>
        </p:spPr>
        <p:txBody>
          <a:bodyPr/>
          <a:lstStyle/>
          <a:p>
            <a:pPr lvl="0" algn="ctr"/>
            <a:r>
              <a:rPr lang="id-ID" sz="2800" b="1" i="1" dirty="0" smtClean="0">
                <a:solidFill>
                  <a:schemeClr val="tx1"/>
                </a:solidFill>
              </a:rPr>
              <a:t>STRATEGI PE</a:t>
            </a:r>
            <a:r>
              <a:rPr lang="en-US" sz="2800" b="1" i="1" dirty="0" smtClean="0">
                <a:solidFill>
                  <a:schemeClr val="tx1"/>
                </a:solidFill>
              </a:rPr>
              <a:t>N</a:t>
            </a:r>
            <a:r>
              <a:rPr lang="id-ID" sz="2800" b="1" i="1" dirty="0" smtClean="0">
                <a:solidFill>
                  <a:schemeClr val="tx1"/>
                </a:solidFill>
              </a:rPr>
              <a:t>GEMBANGAN </a:t>
            </a:r>
            <a:r>
              <a:rPr lang="en-US" sz="2800" b="1" i="1" dirty="0" smtClean="0">
                <a:solidFill>
                  <a:schemeClr val="tx1"/>
                </a:solidFill>
              </a:rPr>
              <a:t>BERKELANJUTAN</a:t>
            </a:r>
            <a:r>
              <a:rPr lang="id-ID" sz="2800" b="1" i="1" dirty="0" smtClean="0">
                <a:solidFill>
                  <a:schemeClr val="tx1"/>
                </a:solidFill>
              </a:rPr>
              <a:t> </a:t>
            </a:r>
            <a:r>
              <a:rPr lang="id-ID" sz="2800" b="1" i="1" dirty="0" smtClean="0">
                <a:solidFill>
                  <a:schemeClr val="tx1"/>
                </a:solidFill>
                <a:sym typeface="Wingdings" pitchFamily="2" charset="2"/>
              </a:rPr>
              <a:t> LEVEL 4 KE LEVEL 5</a:t>
            </a:r>
            <a:r>
              <a:rPr lang="id-ID" sz="2800" b="1" dirty="0" smtClean="0">
                <a:solidFill>
                  <a:schemeClr val="tx1"/>
                </a:solidFill>
              </a:rPr>
              <a:t/>
            </a:r>
            <a:br>
              <a:rPr lang="id-ID" sz="2800" b="1" dirty="0" smtClean="0">
                <a:solidFill>
                  <a:schemeClr val="tx1"/>
                </a:solidFill>
              </a:rPr>
            </a:br>
            <a:endParaRPr lang="id-ID" sz="2800" dirty="0">
              <a:solidFill>
                <a:schemeClr val="tx1"/>
              </a:solidFill>
            </a:endParaRPr>
          </a:p>
        </p:txBody>
      </p:sp>
      <p:sp>
        <p:nvSpPr>
          <p:cNvPr id="3" name="Content Placeholder 2"/>
          <p:cNvSpPr>
            <a:spLocks noGrp="1"/>
          </p:cNvSpPr>
          <p:nvPr>
            <p:ph sz="quarter" idx="1"/>
          </p:nvPr>
        </p:nvSpPr>
        <p:spPr>
          <a:xfrm>
            <a:off x="251520" y="1484784"/>
            <a:ext cx="8640960" cy="4608512"/>
          </a:xfrm>
          <a:ln>
            <a:solidFill>
              <a:schemeClr val="tx1"/>
            </a:solidFill>
            <a:prstDash val="sysDash"/>
          </a:ln>
        </p:spPr>
        <p:txBody>
          <a:bodyPr/>
          <a:lstStyle/>
          <a:p>
            <a:pPr lvl="0"/>
            <a:r>
              <a:rPr lang="id-ID" dirty="0" smtClean="0"/>
              <a:t>P</a:t>
            </a:r>
            <a:r>
              <a:rPr lang="es-ES" dirty="0" err="1" smtClean="0"/>
              <a:t>emilik</a:t>
            </a:r>
            <a:r>
              <a:rPr lang="es-ES" dirty="0" smtClean="0"/>
              <a:t> </a:t>
            </a:r>
            <a:r>
              <a:rPr lang="es-ES" dirty="0" err="1" smtClean="0"/>
              <a:t>proses</a:t>
            </a:r>
            <a:r>
              <a:rPr lang="id-ID" dirty="0" smtClean="0"/>
              <a:t> (</a:t>
            </a:r>
            <a:r>
              <a:rPr lang="id-ID" i="1" dirty="0" smtClean="0"/>
              <a:t>process owner</a:t>
            </a:r>
            <a:r>
              <a:rPr lang="id-ID" dirty="0" smtClean="0"/>
              <a:t>) melakukan p</a:t>
            </a:r>
            <a:r>
              <a:rPr lang="es-ES" dirty="0" err="1" smtClean="0"/>
              <a:t>enilaian</a:t>
            </a:r>
            <a:r>
              <a:rPr lang="es-ES" dirty="0" smtClean="0"/>
              <a:t> </a:t>
            </a:r>
            <a:r>
              <a:rPr lang="es-ES" dirty="0" err="1" smtClean="0"/>
              <a:t>mandiri</a:t>
            </a:r>
            <a:r>
              <a:rPr lang="es-ES" dirty="0" smtClean="0"/>
              <a:t>  atas </a:t>
            </a:r>
            <a:r>
              <a:rPr lang="es-ES" dirty="0" err="1" smtClean="0"/>
              <a:t>efektivitas</a:t>
            </a:r>
            <a:r>
              <a:rPr lang="es-ES" dirty="0" smtClean="0"/>
              <a:t> </a:t>
            </a:r>
            <a:r>
              <a:rPr lang="es-ES" dirty="0" err="1" smtClean="0"/>
              <a:t>program</a:t>
            </a:r>
            <a:r>
              <a:rPr lang="es-ES" dirty="0" smtClean="0"/>
              <a:t>/</a:t>
            </a:r>
            <a:r>
              <a:rPr lang="es-ES" dirty="0" err="1" smtClean="0"/>
              <a:t>kegiatan</a:t>
            </a:r>
            <a:r>
              <a:rPr lang="id-ID" dirty="0" smtClean="0"/>
              <a:t>.</a:t>
            </a:r>
          </a:p>
          <a:p>
            <a:pPr lvl="0"/>
            <a:r>
              <a:rPr lang="id-ID" dirty="0" smtClean="0"/>
              <a:t>Mewajibkan i</a:t>
            </a:r>
            <a:r>
              <a:rPr lang="es-ES" dirty="0" err="1" smtClean="0"/>
              <a:t>ndividu</a:t>
            </a:r>
            <a:r>
              <a:rPr lang="es-ES" dirty="0" smtClean="0"/>
              <a:t> </a:t>
            </a:r>
            <a:r>
              <a:rPr lang="es-ES" dirty="0" err="1" smtClean="0"/>
              <a:t>dalam</a:t>
            </a:r>
            <a:r>
              <a:rPr lang="es-ES" dirty="0" smtClean="0"/>
              <a:t> </a:t>
            </a:r>
            <a:r>
              <a:rPr lang="es-ES" dirty="0" err="1" smtClean="0"/>
              <a:t>organisasi</a:t>
            </a:r>
            <a:r>
              <a:rPr lang="es-ES" dirty="0" smtClean="0"/>
              <a:t>  </a:t>
            </a:r>
            <a:r>
              <a:rPr lang="es-ES" dirty="0" err="1" smtClean="0"/>
              <a:t>untuk</a:t>
            </a:r>
            <a:r>
              <a:rPr lang="es-ES" dirty="0" smtClean="0"/>
              <a:t> </a:t>
            </a:r>
            <a:r>
              <a:rPr lang="es-ES" dirty="0" err="1" smtClean="0"/>
              <a:t>fokus</a:t>
            </a:r>
            <a:r>
              <a:rPr lang="es-ES" dirty="0" smtClean="0"/>
              <a:t> pada </a:t>
            </a:r>
            <a:r>
              <a:rPr lang="id-ID" dirty="0" smtClean="0"/>
              <a:t>antisipasi </a:t>
            </a:r>
            <a:r>
              <a:rPr lang="es-ES" dirty="0" err="1" smtClean="0"/>
              <a:t>perbaikan</a:t>
            </a:r>
            <a:r>
              <a:rPr lang="es-ES" dirty="0" smtClean="0"/>
              <a:t> </a:t>
            </a:r>
            <a:r>
              <a:rPr lang="es-ES" dirty="0" err="1" smtClean="0"/>
              <a:t>pengendalian</a:t>
            </a:r>
            <a:r>
              <a:rPr lang="es-ES" dirty="0" smtClean="0"/>
              <a:t> </a:t>
            </a:r>
            <a:r>
              <a:rPr lang="es-ES" dirty="0" err="1" smtClean="0"/>
              <a:t>intern</a:t>
            </a:r>
            <a:r>
              <a:rPr lang="es-ES" dirty="0" smtClean="0"/>
              <a:t> </a:t>
            </a:r>
            <a:r>
              <a:rPr lang="id-ID" dirty="0" smtClean="0"/>
              <a:t>yang akan datang (</a:t>
            </a:r>
            <a:r>
              <a:rPr lang="id-ID" i="1" dirty="0" smtClean="0"/>
              <a:t>prospective risks</a:t>
            </a:r>
            <a:r>
              <a:rPr lang="id-ID" dirty="0" smtClean="0"/>
              <a:t>) </a:t>
            </a:r>
            <a:r>
              <a:rPr lang="es-ES" dirty="0" err="1" smtClean="0"/>
              <a:t>bukan</a:t>
            </a:r>
            <a:r>
              <a:rPr lang="es-ES" dirty="0" smtClean="0"/>
              <a:t> </a:t>
            </a:r>
            <a:r>
              <a:rPr lang="es-ES" dirty="0" err="1" smtClean="0"/>
              <a:t>hanya</a:t>
            </a:r>
            <a:r>
              <a:rPr lang="es-ES" dirty="0" smtClean="0"/>
              <a:t> </a:t>
            </a:r>
            <a:r>
              <a:rPr lang="es-ES" dirty="0" err="1" smtClean="0"/>
              <a:t>berfokus</a:t>
            </a:r>
            <a:r>
              <a:rPr lang="es-ES" dirty="0" smtClean="0"/>
              <a:t> pada </a:t>
            </a:r>
            <a:r>
              <a:rPr lang="es-ES" dirty="0" err="1" smtClean="0"/>
              <a:t>pengendalian</a:t>
            </a:r>
            <a:r>
              <a:rPr lang="es-ES" dirty="0" smtClean="0"/>
              <a:t> yang </a:t>
            </a:r>
            <a:r>
              <a:rPr lang="es-ES" dirty="0" err="1" smtClean="0"/>
              <a:t>sedang</a:t>
            </a:r>
            <a:r>
              <a:rPr lang="es-ES" dirty="0" smtClean="0"/>
              <a:t> </a:t>
            </a:r>
            <a:r>
              <a:rPr lang="es-ES" dirty="0" err="1" smtClean="0"/>
              <a:t>berjalan</a:t>
            </a:r>
            <a:r>
              <a:rPr lang="id-ID" dirty="0" smtClean="0"/>
              <a:t>.</a:t>
            </a:r>
          </a:p>
          <a:p>
            <a:pPr lvl="0"/>
            <a:r>
              <a:rPr lang="es-ES" dirty="0" err="1" smtClean="0"/>
              <a:t>Menggunakan</a:t>
            </a:r>
            <a:r>
              <a:rPr lang="es-ES" dirty="0" smtClean="0"/>
              <a:t> </a:t>
            </a:r>
            <a:r>
              <a:rPr lang="es-ES" dirty="0" err="1" smtClean="0"/>
              <a:t>alat</a:t>
            </a:r>
            <a:r>
              <a:rPr lang="es-ES" dirty="0" smtClean="0"/>
              <a:t> </a:t>
            </a:r>
            <a:r>
              <a:rPr lang="es-ES" dirty="0" err="1" smtClean="0"/>
              <a:t>otomatis</a:t>
            </a:r>
            <a:r>
              <a:rPr lang="es-ES" dirty="0" smtClean="0"/>
              <a:t> </a:t>
            </a:r>
            <a:r>
              <a:rPr lang="es-ES" dirty="0" err="1" smtClean="0"/>
              <a:t>untuk</a:t>
            </a:r>
            <a:r>
              <a:rPr lang="es-ES" dirty="0" smtClean="0"/>
              <a:t> </a:t>
            </a:r>
            <a:r>
              <a:rPr lang="es-ES" dirty="0" err="1" smtClean="0"/>
              <a:t>mendukung</a:t>
            </a:r>
            <a:r>
              <a:rPr lang="es-ES" dirty="0" smtClean="0"/>
              <a:t> </a:t>
            </a:r>
            <a:r>
              <a:rPr lang="es-ES" dirty="0" err="1" smtClean="0"/>
              <a:t>pelaksanaan</a:t>
            </a:r>
            <a:r>
              <a:rPr lang="es-ES" dirty="0" smtClean="0"/>
              <a:t> </a:t>
            </a:r>
            <a:r>
              <a:rPr lang="es-ES" dirty="0" err="1" smtClean="0"/>
              <a:t>pengendalian</a:t>
            </a:r>
            <a:r>
              <a:rPr lang="es-ES" dirty="0" smtClean="0"/>
              <a:t> </a:t>
            </a:r>
            <a:r>
              <a:rPr lang="es-ES" dirty="0" err="1" smtClean="0"/>
              <a:t>intern</a:t>
            </a:r>
            <a:r>
              <a:rPr lang="es-ES" dirty="0" smtClean="0"/>
              <a:t>;</a:t>
            </a:r>
            <a:endParaRPr lang="id-ID" dirty="0" smtClean="0"/>
          </a:p>
          <a:p>
            <a:endParaRPr lang="id-ID"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1700808"/>
            <a:ext cx="8280920" cy="4133056"/>
          </a:xfrm>
          <a:ln>
            <a:solidFill>
              <a:schemeClr val="tx1"/>
            </a:solidFill>
            <a:prstDash val="sysDash"/>
          </a:ln>
        </p:spPr>
        <p:txBody>
          <a:bodyPr/>
          <a:lstStyle/>
          <a:p>
            <a:pPr lvl="0"/>
            <a:r>
              <a:rPr lang="es-ES" dirty="0" err="1" smtClean="0"/>
              <a:t>Mencari</a:t>
            </a:r>
            <a:r>
              <a:rPr lang="es-ES" dirty="0" smtClean="0"/>
              <a:t> </a:t>
            </a:r>
            <a:r>
              <a:rPr lang="es-ES" dirty="0" err="1" smtClean="0"/>
              <a:t>ide-ide</a:t>
            </a:r>
            <a:r>
              <a:rPr lang="es-ES" dirty="0" smtClean="0"/>
              <a:t> segar dan </a:t>
            </a:r>
            <a:r>
              <a:rPr lang="es-ES" dirty="0" err="1" smtClean="0"/>
              <a:t>momentum</a:t>
            </a:r>
            <a:r>
              <a:rPr lang="es-ES" dirty="0" smtClean="0"/>
              <a:t> </a:t>
            </a:r>
            <a:r>
              <a:rPr lang="es-ES" dirty="0" err="1" smtClean="0"/>
              <a:t>perbaikan</a:t>
            </a:r>
            <a:r>
              <a:rPr lang="es-ES" dirty="0" smtClean="0"/>
              <a:t> </a:t>
            </a:r>
            <a:r>
              <a:rPr lang="es-ES" dirty="0" err="1" smtClean="0"/>
              <a:t>penyelenggaraan</a:t>
            </a:r>
            <a:r>
              <a:rPr lang="es-ES" dirty="0" smtClean="0"/>
              <a:t> SPIP.</a:t>
            </a:r>
            <a:endParaRPr lang="id-ID" dirty="0" smtClean="0"/>
          </a:p>
          <a:p>
            <a:pPr lvl="0"/>
            <a:r>
              <a:rPr lang="es-ES" dirty="0" err="1" smtClean="0"/>
              <a:t>Mempertahankan</a:t>
            </a:r>
            <a:r>
              <a:rPr lang="es-ES" dirty="0" smtClean="0"/>
              <a:t> </a:t>
            </a:r>
            <a:r>
              <a:rPr lang="es-ES" dirty="0" err="1" smtClean="0"/>
              <a:t>motivasi</a:t>
            </a:r>
            <a:r>
              <a:rPr lang="es-ES" dirty="0" smtClean="0"/>
              <a:t> </a:t>
            </a:r>
            <a:r>
              <a:rPr lang="es-ES" dirty="0" err="1" smtClean="0"/>
              <a:t>personel</a:t>
            </a:r>
            <a:r>
              <a:rPr lang="es-ES" dirty="0" smtClean="0"/>
              <a:t> </a:t>
            </a:r>
            <a:r>
              <a:rPr lang="id-ID" dirty="0" smtClean="0"/>
              <a:t>untuk menginternalisasi sistem pengendalian yang dibangun.</a:t>
            </a:r>
          </a:p>
          <a:p>
            <a:pPr lvl="0"/>
            <a:r>
              <a:rPr lang="id-ID" dirty="0" smtClean="0"/>
              <a:t>Melakukan </a:t>
            </a:r>
            <a:r>
              <a:rPr lang="es-ES" i="1" dirty="0" smtClean="0"/>
              <a:t>benchmarking </a:t>
            </a:r>
            <a:r>
              <a:rPr lang="id-ID" dirty="0" smtClean="0"/>
              <a:t>dan</a:t>
            </a:r>
            <a:r>
              <a:rPr lang="id-ID" i="1" dirty="0" smtClean="0"/>
              <a:t> </a:t>
            </a:r>
            <a:r>
              <a:rPr lang="es-ES" dirty="0" err="1" smtClean="0"/>
              <a:t>penggunaan</a:t>
            </a:r>
            <a:r>
              <a:rPr lang="es-ES" dirty="0" smtClean="0"/>
              <a:t> secara </a:t>
            </a:r>
            <a:r>
              <a:rPr lang="es-ES" dirty="0" err="1" smtClean="0"/>
              <a:t>luas</a:t>
            </a:r>
            <a:r>
              <a:rPr lang="es-ES" dirty="0" smtClean="0"/>
              <a:t>  </a:t>
            </a:r>
            <a:r>
              <a:rPr lang="es-ES" i="1" dirty="0" smtClean="0"/>
              <a:t>real-time </a:t>
            </a:r>
            <a:r>
              <a:rPr lang="es-ES" dirty="0" err="1" smtClean="0"/>
              <a:t>monitoring</a:t>
            </a:r>
            <a:r>
              <a:rPr lang="es-ES" dirty="0" smtClean="0"/>
              <a:t> dan </a:t>
            </a:r>
            <a:r>
              <a:rPr lang="es-ES" i="1" dirty="0" err="1" smtClean="0"/>
              <a:t>dashboard</a:t>
            </a:r>
            <a:r>
              <a:rPr lang="es-ES" dirty="0" smtClean="0"/>
              <a:t> </a:t>
            </a:r>
            <a:r>
              <a:rPr lang="es-ES" dirty="0" err="1" smtClean="0"/>
              <a:t>eksekutif</a:t>
            </a:r>
            <a:r>
              <a:rPr lang="es-ES" dirty="0" smtClean="0"/>
              <a:t>.</a:t>
            </a:r>
            <a:endParaRPr lang="id-ID" dirty="0" smtClean="0"/>
          </a:p>
        </p:txBody>
      </p:sp>
      <p:sp>
        <p:nvSpPr>
          <p:cNvPr id="4" name="Title 1"/>
          <p:cNvSpPr>
            <a:spLocks noGrp="1"/>
          </p:cNvSpPr>
          <p:nvPr>
            <p:ph type="title"/>
          </p:nvPr>
        </p:nvSpPr>
        <p:spPr>
          <a:xfrm>
            <a:off x="163016" y="116632"/>
            <a:ext cx="8980984" cy="990600"/>
          </a:xfrm>
        </p:spPr>
        <p:txBody>
          <a:bodyPr/>
          <a:lstStyle/>
          <a:p>
            <a:pPr lvl="0"/>
            <a:r>
              <a:rPr lang="id-ID" sz="2800" b="1" dirty="0" smtClean="0">
                <a:solidFill>
                  <a:schemeClr val="tx1"/>
                </a:solidFill>
              </a:rPr>
              <a:t>STRATEGI PE</a:t>
            </a:r>
            <a:r>
              <a:rPr lang="en-US" sz="2800" b="1" dirty="0" smtClean="0">
                <a:solidFill>
                  <a:schemeClr val="tx1"/>
                </a:solidFill>
              </a:rPr>
              <a:t>N</a:t>
            </a:r>
            <a:r>
              <a:rPr lang="id-ID" sz="2800" b="1" dirty="0" smtClean="0">
                <a:solidFill>
                  <a:schemeClr val="tx1"/>
                </a:solidFill>
              </a:rPr>
              <a:t>GEMBANGAN </a:t>
            </a:r>
            <a:r>
              <a:rPr lang="en-US" sz="2800" b="1" dirty="0" smtClean="0">
                <a:solidFill>
                  <a:schemeClr val="tx1"/>
                </a:solidFill>
              </a:rPr>
              <a:t>BERKELANJUTAN</a:t>
            </a:r>
            <a:r>
              <a:rPr lang="id-ID" sz="2800" b="1" dirty="0" smtClean="0">
                <a:solidFill>
                  <a:schemeClr val="tx1"/>
                </a:solidFill>
              </a:rPr>
              <a:t>  (LANJUTAN)</a:t>
            </a:r>
            <a:endParaRPr lang="id-ID" sz="2800" dirty="0">
              <a:solidFill>
                <a:schemeClr val="tx1"/>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1560" y="2708920"/>
            <a:ext cx="8153400" cy="820688"/>
          </a:xfrm>
        </p:spPr>
        <p:txBody>
          <a:bodyPr/>
          <a:lstStyle/>
          <a:p>
            <a:pPr algn="ctr">
              <a:buNone/>
            </a:pPr>
            <a:r>
              <a:rPr lang="id-ID" sz="4400" b="1" dirty="0" smtClean="0"/>
              <a:t>TERIMA KASIH</a:t>
            </a:r>
            <a:endParaRPr lang="id-ID" sz="4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357298"/>
            <a:ext cx="8606760" cy="4495800"/>
          </a:xfrm>
          <a:ln>
            <a:solidFill>
              <a:schemeClr val="tx1"/>
            </a:solidFill>
            <a:prstDash val="sysDash"/>
          </a:ln>
        </p:spPr>
        <p:txBody>
          <a:bodyPr/>
          <a:lstStyle/>
          <a:p>
            <a:pPr marL="0" indent="0">
              <a:buNone/>
            </a:pPr>
            <a:r>
              <a:rPr lang="id-ID" dirty="0" smtClean="0">
                <a:latin typeface="+mj-lt"/>
              </a:rPr>
              <a:t>BPKP telah menyusun Pedoman Penilaian Maturitas Level SPIP, dengan Metodologi Penyusunan</a:t>
            </a:r>
          </a:p>
          <a:p>
            <a:pPr marL="355600" lvl="0" indent="-355600">
              <a:buClrTx/>
              <a:buSzPct val="100000"/>
              <a:buFont typeface="+mj-lt"/>
              <a:buAutoNum type="arabicPeriod"/>
            </a:pPr>
            <a:r>
              <a:rPr lang="en-US" sz="2200" dirty="0" err="1" smtClean="0">
                <a:latin typeface="+mj-lt"/>
              </a:rPr>
              <a:t>Menganalisis</a:t>
            </a:r>
            <a:r>
              <a:rPr lang="en-US" sz="2200" dirty="0" smtClean="0">
                <a:latin typeface="+mj-lt"/>
              </a:rPr>
              <a:t> </a:t>
            </a:r>
            <a:r>
              <a:rPr lang="en-US" sz="2200" dirty="0" err="1" smtClean="0">
                <a:latin typeface="+mj-lt"/>
              </a:rPr>
              <a:t>prinsip-prinsip</a:t>
            </a:r>
            <a:r>
              <a:rPr lang="en-US" sz="2200" dirty="0" smtClean="0">
                <a:latin typeface="+mj-lt"/>
              </a:rPr>
              <a:t> </a:t>
            </a:r>
            <a:r>
              <a:rPr lang="en-US" sz="2200" dirty="0" err="1" smtClean="0">
                <a:latin typeface="+mj-lt"/>
              </a:rPr>
              <a:t>pengendalian</a:t>
            </a:r>
            <a:r>
              <a:rPr lang="en-US" sz="2200" dirty="0" smtClean="0">
                <a:latin typeface="+mj-lt"/>
              </a:rPr>
              <a:t> intern </a:t>
            </a:r>
            <a:r>
              <a:rPr lang="en-US" sz="2200" dirty="0" err="1" smtClean="0">
                <a:latin typeface="+mj-lt"/>
              </a:rPr>
              <a:t>dan</a:t>
            </a:r>
            <a:r>
              <a:rPr lang="en-US" sz="2200" dirty="0" smtClean="0">
                <a:latin typeface="+mj-lt"/>
              </a:rPr>
              <a:t> </a:t>
            </a:r>
            <a:r>
              <a:rPr lang="en-US" sz="2200" dirty="0" err="1" smtClean="0">
                <a:latin typeface="+mj-lt"/>
              </a:rPr>
              <a:t>atribut</a:t>
            </a:r>
            <a:r>
              <a:rPr lang="en-US" sz="2200" dirty="0" smtClean="0">
                <a:latin typeface="+mj-lt"/>
              </a:rPr>
              <a:t> </a:t>
            </a:r>
            <a:r>
              <a:rPr lang="en-US" sz="2200" dirty="0" err="1" smtClean="0">
                <a:latin typeface="+mj-lt"/>
              </a:rPr>
              <a:t>dari</a:t>
            </a:r>
            <a:r>
              <a:rPr lang="en-US" sz="2200" dirty="0" smtClean="0">
                <a:latin typeface="+mj-lt"/>
              </a:rPr>
              <a:t> </a:t>
            </a:r>
            <a:r>
              <a:rPr lang="en-US" sz="2200" dirty="0" err="1" smtClean="0">
                <a:latin typeface="+mj-lt"/>
              </a:rPr>
              <a:t>setiap</a:t>
            </a:r>
            <a:r>
              <a:rPr lang="en-US" sz="2200" dirty="0" smtClean="0">
                <a:latin typeface="+mj-lt"/>
              </a:rPr>
              <a:t> </a:t>
            </a:r>
            <a:r>
              <a:rPr lang="en-US" sz="2200" dirty="0" err="1" smtClean="0">
                <a:latin typeface="+mj-lt"/>
              </a:rPr>
              <a:t>unsur</a:t>
            </a:r>
            <a:r>
              <a:rPr lang="en-US" sz="2200" dirty="0" smtClean="0">
                <a:latin typeface="+mj-lt"/>
              </a:rPr>
              <a:t> </a:t>
            </a:r>
            <a:r>
              <a:rPr lang="en-US" sz="2200" dirty="0" err="1" smtClean="0">
                <a:latin typeface="+mj-lt"/>
              </a:rPr>
              <a:t>pengendalian</a:t>
            </a:r>
            <a:r>
              <a:rPr lang="en-US" sz="2200" dirty="0" smtClean="0">
                <a:latin typeface="+mj-lt"/>
              </a:rPr>
              <a:t> intern </a:t>
            </a:r>
            <a:r>
              <a:rPr lang="en-US" sz="2200" dirty="0" err="1" smtClean="0">
                <a:latin typeface="+mj-lt"/>
              </a:rPr>
              <a:t>dan</a:t>
            </a:r>
            <a:r>
              <a:rPr lang="en-US" sz="2200" dirty="0" smtClean="0">
                <a:latin typeface="+mj-lt"/>
              </a:rPr>
              <a:t> </a:t>
            </a:r>
            <a:r>
              <a:rPr lang="en-US" sz="2200" dirty="0" err="1" smtClean="0">
                <a:latin typeface="+mj-lt"/>
              </a:rPr>
              <a:t>berbagai</a:t>
            </a:r>
            <a:r>
              <a:rPr lang="en-US" sz="2200" dirty="0" smtClean="0">
                <a:latin typeface="+mj-lt"/>
              </a:rPr>
              <a:t> </a:t>
            </a:r>
            <a:r>
              <a:rPr lang="en-US" sz="2200" dirty="0" err="1" smtClean="0">
                <a:latin typeface="+mj-lt"/>
              </a:rPr>
              <a:t>referensi</a:t>
            </a:r>
            <a:r>
              <a:rPr lang="en-US" sz="2200" dirty="0" smtClean="0">
                <a:latin typeface="+mj-lt"/>
              </a:rPr>
              <a:t> </a:t>
            </a:r>
            <a:r>
              <a:rPr lang="en-US" sz="2200" dirty="0" err="1" smtClean="0">
                <a:latin typeface="+mj-lt"/>
              </a:rPr>
              <a:t>antara</a:t>
            </a:r>
            <a:r>
              <a:rPr lang="en-US" sz="2200" dirty="0" smtClean="0">
                <a:latin typeface="+mj-lt"/>
              </a:rPr>
              <a:t> lain:</a:t>
            </a:r>
            <a:endParaRPr lang="id-ID" sz="2200" dirty="0" smtClean="0">
              <a:latin typeface="+mj-lt"/>
            </a:endParaRPr>
          </a:p>
          <a:p>
            <a:pPr marL="625475" lvl="1"/>
            <a:r>
              <a:rPr lang="en-US" sz="2200" dirty="0" smtClean="0">
                <a:latin typeface="+mj-lt"/>
              </a:rPr>
              <a:t>Standards for Internal Control in the Federal Government - GAO</a:t>
            </a:r>
            <a:endParaRPr lang="id-ID" sz="2200" dirty="0" smtClean="0">
              <a:latin typeface="+mj-lt"/>
            </a:endParaRPr>
          </a:p>
          <a:p>
            <a:pPr marL="625475" lvl="1"/>
            <a:r>
              <a:rPr lang="en-US" sz="2200" dirty="0" smtClean="0">
                <a:latin typeface="+mj-lt"/>
              </a:rPr>
              <a:t>Internal Control Management and Evaluation Tool – GAO</a:t>
            </a:r>
            <a:endParaRPr lang="id-ID" sz="2200" dirty="0" smtClean="0">
              <a:latin typeface="+mj-lt"/>
            </a:endParaRPr>
          </a:p>
          <a:p>
            <a:pPr marL="625475" lvl="1"/>
            <a:r>
              <a:rPr lang="en-US" sz="2200" dirty="0" smtClean="0">
                <a:latin typeface="+mj-lt"/>
              </a:rPr>
              <a:t>Assessing the Adequacy of Risk Management Using ISO 31000 – the IIA</a:t>
            </a:r>
            <a:endParaRPr lang="id-ID" sz="2200" dirty="0" smtClean="0">
              <a:latin typeface="+mj-lt"/>
            </a:endParaRPr>
          </a:p>
          <a:p>
            <a:pPr marL="625475" lvl="1"/>
            <a:r>
              <a:rPr lang="en-US" sz="2200" dirty="0" smtClean="0">
                <a:latin typeface="+mj-lt"/>
              </a:rPr>
              <a:t>Selecting, Using, and Creating Maturity Models: A Tool for Assurance and Consulting Engagement, IIA Practice Guide – July 2013</a:t>
            </a:r>
            <a:endParaRPr lang="id-ID" sz="2200" dirty="0" smtClean="0">
              <a:latin typeface="+mj-lt"/>
            </a:endParaRPr>
          </a:p>
          <a:p>
            <a:pPr marL="625475" lvl="1"/>
            <a:r>
              <a:rPr lang="en-US" sz="2200" dirty="0" err="1" smtClean="0">
                <a:latin typeface="+mj-lt"/>
              </a:rPr>
              <a:t>Sistem</a:t>
            </a:r>
            <a:r>
              <a:rPr lang="en-US" sz="2200" dirty="0" smtClean="0">
                <a:latin typeface="+mj-lt"/>
              </a:rPr>
              <a:t> </a:t>
            </a:r>
            <a:r>
              <a:rPr lang="en-US" sz="2200" dirty="0" err="1" smtClean="0">
                <a:latin typeface="+mj-lt"/>
              </a:rPr>
              <a:t>Pengendalian</a:t>
            </a:r>
            <a:r>
              <a:rPr lang="en-US" sz="2200" dirty="0" smtClean="0">
                <a:latin typeface="+mj-lt"/>
              </a:rPr>
              <a:t> Intern </a:t>
            </a:r>
            <a:r>
              <a:rPr lang="en-US" sz="2200" dirty="0" err="1" smtClean="0">
                <a:latin typeface="+mj-lt"/>
              </a:rPr>
              <a:t>Pemerintah</a:t>
            </a:r>
            <a:r>
              <a:rPr lang="en-US" sz="2200" dirty="0" smtClean="0">
                <a:latin typeface="+mj-lt"/>
              </a:rPr>
              <a:t> - PP 60/2008</a:t>
            </a:r>
            <a:endParaRPr lang="id-ID" sz="2200" dirty="0" smtClean="0">
              <a:latin typeface="+mj-lt"/>
            </a:endParaRPr>
          </a:p>
          <a:p>
            <a:pPr>
              <a:buNone/>
            </a:pPr>
            <a:endParaRPr lang="id-ID" dirty="0" smtClean="0">
              <a:latin typeface="+mj-lt"/>
            </a:endParaRPr>
          </a:p>
        </p:txBody>
      </p:sp>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85720" y="1357298"/>
            <a:ext cx="8153400" cy="4495800"/>
          </a:xfrm>
          <a:ln>
            <a:solidFill>
              <a:schemeClr val="tx1"/>
            </a:solidFill>
            <a:prstDash val="sysDash"/>
          </a:ln>
        </p:spPr>
        <p:txBody>
          <a:bodyPr/>
          <a:lstStyle/>
          <a:p>
            <a:pPr marL="355600" lvl="0" indent="-355600">
              <a:buClrTx/>
              <a:buSzPct val="100000"/>
              <a:buFont typeface="+mj-lt"/>
              <a:buAutoNum type="arabicPeriod" startAt="2"/>
            </a:pPr>
            <a:r>
              <a:rPr lang="es-ES" sz="2200" dirty="0" err="1" smtClean="0">
                <a:latin typeface="+mj-lt"/>
              </a:rPr>
              <a:t>Menetapkan</a:t>
            </a:r>
            <a:r>
              <a:rPr lang="es-ES" sz="2200" dirty="0" smtClean="0">
                <a:latin typeface="+mj-lt"/>
              </a:rPr>
              <a:t> determinan/</a:t>
            </a:r>
            <a:r>
              <a:rPr lang="es-ES" sz="2200" dirty="0" err="1" smtClean="0">
                <a:latin typeface="+mj-lt"/>
              </a:rPr>
              <a:t>faktor</a:t>
            </a:r>
            <a:r>
              <a:rPr lang="es-ES" sz="2200" dirty="0" smtClean="0">
                <a:latin typeface="+mj-lt"/>
              </a:rPr>
              <a:t> </a:t>
            </a:r>
            <a:r>
              <a:rPr lang="es-ES" sz="2200" dirty="0" err="1" smtClean="0">
                <a:latin typeface="+mj-lt"/>
              </a:rPr>
              <a:t>kunci</a:t>
            </a:r>
            <a:r>
              <a:rPr lang="es-ES" sz="2200" dirty="0" smtClean="0">
                <a:latin typeface="+mj-lt"/>
              </a:rPr>
              <a:t> </a:t>
            </a:r>
            <a:r>
              <a:rPr lang="es-ES" sz="2200" dirty="0" err="1" smtClean="0">
                <a:latin typeface="+mj-lt"/>
              </a:rPr>
              <a:t>pengendalian</a:t>
            </a:r>
            <a:r>
              <a:rPr lang="es-ES" sz="2200" dirty="0" smtClean="0">
                <a:latin typeface="+mj-lt"/>
              </a:rPr>
              <a:t> </a:t>
            </a:r>
            <a:r>
              <a:rPr lang="es-ES" sz="2200" dirty="0" err="1" smtClean="0">
                <a:latin typeface="+mj-lt"/>
              </a:rPr>
              <a:t>intern</a:t>
            </a:r>
            <a:r>
              <a:rPr lang="es-ES" sz="2200" dirty="0" smtClean="0">
                <a:latin typeface="+mj-lt"/>
              </a:rPr>
              <a:t> yang </a:t>
            </a:r>
            <a:r>
              <a:rPr lang="en-US" sz="2200" dirty="0" err="1" smtClean="0">
                <a:latin typeface="+mj-lt"/>
              </a:rPr>
              <a:t>efektif</a:t>
            </a:r>
            <a:r>
              <a:rPr lang="en-US" sz="2200" dirty="0" smtClean="0">
                <a:latin typeface="+mj-lt"/>
              </a:rPr>
              <a:t> </a:t>
            </a:r>
            <a:r>
              <a:rPr lang="en-US" sz="2200" dirty="0" err="1" smtClean="0">
                <a:latin typeface="+mj-lt"/>
              </a:rPr>
              <a:t>dengan</a:t>
            </a:r>
            <a:r>
              <a:rPr lang="en-US" sz="2200" dirty="0" smtClean="0">
                <a:latin typeface="+mj-lt"/>
              </a:rPr>
              <a:t> </a:t>
            </a:r>
            <a:r>
              <a:rPr lang="en-US" sz="2200" dirty="0" err="1" smtClean="0">
                <a:latin typeface="+mj-lt"/>
              </a:rPr>
              <a:t>mengkaji</a:t>
            </a:r>
            <a:r>
              <a:rPr lang="en-US" sz="2200" dirty="0" smtClean="0">
                <a:latin typeface="+mj-lt"/>
              </a:rPr>
              <a:t> </a:t>
            </a:r>
            <a:r>
              <a:rPr lang="en-US" sz="2200" dirty="0" err="1" smtClean="0">
                <a:latin typeface="+mj-lt"/>
              </a:rPr>
              <a:t>dan</a:t>
            </a:r>
            <a:r>
              <a:rPr lang="en-US" sz="2200" dirty="0" smtClean="0">
                <a:latin typeface="+mj-lt"/>
              </a:rPr>
              <a:t> </a:t>
            </a:r>
            <a:r>
              <a:rPr lang="en-US" sz="2200" dirty="0" err="1" smtClean="0">
                <a:latin typeface="+mj-lt"/>
              </a:rPr>
              <a:t>menganalisis</a:t>
            </a:r>
            <a:r>
              <a:rPr lang="es-ES" sz="2200" dirty="0" smtClean="0">
                <a:latin typeface="+mj-lt"/>
              </a:rPr>
              <a:t>:</a:t>
            </a:r>
            <a:endParaRPr lang="id-ID" sz="2200" dirty="0" smtClean="0">
              <a:latin typeface="+mj-lt"/>
            </a:endParaRPr>
          </a:p>
          <a:p>
            <a:pPr lvl="1"/>
            <a:r>
              <a:rPr lang="es-ES" sz="2200" dirty="0" err="1" smtClean="0">
                <a:latin typeface="+mj-lt"/>
              </a:rPr>
              <a:t>Unsur</a:t>
            </a:r>
            <a:r>
              <a:rPr lang="es-ES" sz="2200" dirty="0" smtClean="0">
                <a:latin typeface="+mj-lt"/>
              </a:rPr>
              <a:t> dan sub </a:t>
            </a:r>
            <a:r>
              <a:rPr lang="es-ES" sz="2200" dirty="0" err="1" smtClean="0">
                <a:latin typeface="+mj-lt"/>
              </a:rPr>
              <a:t>unsur</a:t>
            </a:r>
            <a:r>
              <a:rPr lang="es-ES" sz="2200" dirty="0" smtClean="0">
                <a:latin typeface="+mj-lt"/>
              </a:rPr>
              <a:t> </a:t>
            </a:r>
            <a:r>
              <a:rPr lang="es-ES" sz="2200" dirty="0" err="1" smtClean="0">
                <a:latin typeface="+mj-lt"/>
              </a:rPr>
              <a:t>pengendalian</a:t>
            </a:r>
            <a:r>
              <a:rPr lang="es-ES" sz="2200" dirty="0" smtClean="0">
                <a:latin typeface="+mj-lt"/>
              </a:rPr>
              <a:t>  </a:t>
            </a:r>
            <a:r>
              <a:rPr lang="es-ES" sz="2200" dirty="0" err="1" smtClean="0">
                <a:latin typeface="+mj-lt"/>
              </a:rPr>
              <a:t>intern</a:t>
            </a:r>
            <a:r>
              <a:rPr lang="es-ES" sz="2200" dirty="0" smtClean="0">
                <a:latin typeface="+mj-lt"/>
              </a:rPr>
              <a:t> </a:t>
            </a:r>
            <a:r>
              <a:rPr lang="es-ES" sz="2200" dirty="0" err="1" smtClean="0">
                <a:latin typeface="+mj-lt"/>
              </a:rPr>
              <a:t>serta</a:t>
            </a:r>
            <a:r>
              <a:rPr lang="es-ES" sz="2200" dirty="0" smtClean="0">
                <a:latin typeface="+mj-lt"/>
              </a:rPr>
              <a:t> </a:t>
            </a:r>
            <a:r>
              <a:rPr lang="es-ES" sz="2200" dirty="0" err="1" smtClean="0">
                <a:latin typeface="+mj-lt"/>
              </a:rPr>
              <a:t>daftar</a:t>
            </a:r>
            <a:r>
              <a:rPr lang="es-ES" sz="2200" dirty="0" smtClean="0">
                <a:latin typeface="+mj-lt"/>
              </a:rPr>
              <a:t> </a:t>
            </a:r>
            <a:r>
              <a:rPr lang="es-ES" sz="2200" dirty="0" err="1" smtClean="0">
                <a:latin typeface="+mj-lt"/>
              </a:rPr>
              <a:t>uji</a:t>
            </a:r>
            <a:r>
              <a:rPr lang="es-ES" sz="2200" dirty="0" smtClean="0">
                <a:latin typeface="+mj-lt"/>
              </a:rPr>
              <a:t> </a:t>
            </a:r>
            <a:r>
              <a:rPr lang="es-ES" sz="2200" dirty="0" err="1" smtClean="0">
                <a:latin typeface="+mj-lt"/>
              </a:rPr>
              <a:t>didalam</a:t>
            </a:r>
            <a:r>
              <a:rPr lang="es-ES" sz="2200" dirty="0" smtClean="0">
                <a:latin typeface="+mj-lt"/>
              </a:rPr>
              <a:t> PP </a:t>
            </a:r>
            <a:r>
              <a:rPr lang="es-ES" sz="2200" dirty="0" err="1" smtClean="0">
                <a:latin typeface="+mj-lt"/>
              </a:rPr>
              <a:t>Nomor</a:t>
            </a:r>
            <a:r>
              <a:rPr lang="es-ES" sz="2200" dirty="0" smtClean="0">
                <a:latin typeface="+mj-lt"/>
              </a:rPr>
              <a:t> 60 </a:t>
            </a:r>
            <a:r>
              <a:rPr lang="es-ES" sz="2200" dirty="0" err="1" smtClean="0">
                <a:latin typeface="+mj-lt"/>
              </a:rPr>
              <a:t>Tahun</a:t>
            </a:r>
            <a:r>
              <a:rPr lang="es-ES" sz="2200" dirty="0" smtClean="0">
                <a:latin typeface="+mj-lt"/>
              </a:rPr>
              <a:t> 2008</a:t>
            </a:r>
            <a:endParaRPr lang="id-ID" sz="2200" dirty="0" smtClean="0">
              <a:latin typeface="+mj-lt"/>
            </a:endParaRPr>
          </a:p>
          <a:p>
            <a:pPr lvl="1"/>
            <a:r>
              <a:rPr lang="es-ES" sz="2200" dirty="0" err="1" smtClean="0">
                <a:latin typeface="+mj-lt"/>
              </a:rPr>
              <a:t>Kajian</a:t>
            </a:r>
            <a:r>
              <a:rPr lang="es-ES" sz="2200" dirty="0" smtClean="0">
                <a:latin typeface="+mj-lt"/>
              </a:rPr>
              <a:t> </a:t>
            </a:r>
            <a:r>
              <a:rPr lang="es-ES" sz="2200" dirty="0" err="1" smtClean="0">
                <a:latin typeface="+mj-lt"/>
              </a:rPr>
              <a:t>Puslitbangwas</a:t>
            </a:r>
            <a:r>
              <a:rPr lang="es-ES" sz="2200" dirty="0" smtClean="0">
                <a:latin typeface="+mj-lt"/>
              </a:rPr>
              <a:t> BPKP </a:t>
            </a:r>
            <a:r>
              <a:rPr lang="es-ES" sz="2200" dirty="0" err="1" smtClean="0">
                <a:latin typeface="+mj-lt"/>
              </a:rPr>
              <a:t>tentang</a:t>
            </a:r>
            <a:r>
              <a:rPr lang="es-ES" sz="2200" dirty="0" smtClean="0">
                <a:latin typeface="+mj-lt"/>
              </a:rPr>
              <a:t> </a:t>
            </a:r>
            <a:r>
              <a:rPr lang="es-ES" sz="2200" dirty="0" err="1" smtClean="0">
                <a:latin typeface="+mj-lt"/>
              </a:rPr>
              <a:t>Indikator</a:t>
            </a:r>
            <a:r>
              <a:rPr lang="es-ES" sz="2200" dirty="0" smtClean="0">
                <a:latin typeface="+mj-lt"/>
              </a:rPr>
              <a:t> </a:t>
            </a:r>
            <a:r>
              <a:rPr lang="es-ES" sz="2200" dirty="0" err="1" smtClean="0">
                <a:latin typeface="+mj-lt"/>
              </a:rPr>
              <a:t>Keberhasilan</a:t>
            </a:r>
            <a:r>
              <a:rPr lang="es-ES" sz="2200" dirty="0" smtClean="0">
                <a:latin typeface="+mj-lt"/>
              </a:rPr>
              <a:t> </a:t>
            </a:r>
            <a:r>
              <a:rPr lang="es-ES" sz="2200" dirty="0" err="1" smtClean="0">
                <a:latin typeface="+mj-lt"/>
              </a:rPr>
              <a:t>Penyelenggaraan</a:t>
            </a:r>
            <a:r>
              <a:rPr lang="es-ES" sz="2200" dirty="0" smtClean="0">
                <a:latin typeface="+mj-lt"/>
              </a:rPr>
              <a:t> SPIP (</a:t>
            </a:r>
            <a:r>
              <a:rPr lang="es-ES" sz="2200" dirty="0" err="1" smtClean="0">
                <a:latin typeface="+mj-lt"/>
              </a:rPr>
              <a:t>Laporan</a:t>
            </a:r>
            <a:r>
              <a:rPr lang="es-ES" sz="2200" dirty="0" smtClean="0">
                <a:latin typeface="+mj-lt"/>
              </a:rPr>
              <a:t> </a:t>
            </a:r>
            <a:r>
              <a:rPr lang="es-ES" sz="2200" dirty="0" err="1" smtClean="0">
                <a:latin typeface="+mj-lt"/>
              </a:rPr>
              <a:t>Nomor</a:t>
            </a:r>
            <a:r>
              <a:rPr lang="es-ES" sz="2200" dirty="0" smtClean="0">
                <a:latin typeface="+mj-lt"/>
              </a:rPr>
              <a:t>: LHT-690/LB/2012 </a:t>
            </a:r>
            <a:r>
              <a:rPr lang="es-ES" sz="2200" dirty="0" err="1" smtClean="0">
                <a:latin typeface="+mj-lt"/>
              </a:rPr>
              <a:t>tangggal</a:t>
            </a:r>
            <a:r>
              <a:rPr lang="es-ES" sz="2200" dirty="0" smtClean="0">
                <a:latin typeface="+mj-lt"/>
              </a:rPr>
              <a:t> 30 </a:t>
            </a:r>
            <a:r>
              <a:rPr lang="es-ES" sz="2200" dirty="0" err="1" smtClean="0">
                <a:latin typeface="+mj-lt"/>
              </a:rPr>
              <a:t>Juni</a:t>
            </a:r>
            <a:r>
              <a:rPr lang="es-ES" sz="2200" dirty="0" smtClean="0">
                <a:latin typeface="+mj-lt"/>
              </a:rPr>
              <a:t> 2012) yang </a:t>
            </a:r>
            <a:r>
              <a:rPr lang="es-ES" sz="2200" dirty="0" err="1" smtClean="0">
                <a:latin typeface="+mj-lt"/>
              </a:rPr>
              <a:t>merekomendasikan</a:t>
            </a:r>
            <a:r>
              <a:rPr lang="es-ES" sz="2200" dirty="0" smtClean="0">
                <a:latin typeface="+mj-lt"/>
              </a:rPr>
              <a:t> </a:t>
            </a:r>
            <a:r>
              <a:rPr lang="es-ES" sz="2200" dirty="0" err="1" smtClean="0">
                <a:latin typeface="+mj-lt"/>
              </a:rPr>
              <a:t>agar</a:t>
            </a:r>
            <a:r>
              <a:rPr lang="es-ES" sz="2200" dirty="0" smtClean="0">
                <a:latin typeface="+mj-lt"/>
              </a:rPr>
              <a:t> </a:t>
            </a:r>
            <a:r>
              <a:rPr lang="es-ES" sz="2200" dirty="0" err="1" smtClean="0">
                <a:latin typeface="+mj-lt"/>
              </a:rPr>
              <a:t>faktor-faktor</a:t>
            </a:r>
            <a:r>
              <a:rPr lang="es-ES" sz="2200" dirty="0" smtClean="0">
                <a:latin typeface="+mj-lt"/>
              </a:rPr>
              <a:t> yang </a:t>
            </a:r>
            <a:r>
              <a:rPr lang="es-ES" sz="2200" dirty="0" err="1" smtClean="0">
                <a:latin typeface="+mj-lt"/>
              </a:rPr>
              <a:t>dipilih</a:t>
            </a:r>
            <a:r>
              <a:rPr lang="es-ES" sz="2200" dirty="0" smtClean="0">
                <a:latin typeface="+mj-lt"/>
              </a:rPr>
              <a:t> </a:t>
            </a:r>
            <a:r>
              <a:rPr lang="es-ES" sz="2200" dirty="0" err="1" smtClean="0">
                <a:latin typeface="+mj-lt"/>
              </a:rPr>
              <a:t>mempunyai</a:t>
            </a:r>
            <a:r>
              <a:rPr lang="es-ES" sz="2200" dirty="0" smtClean="0">
                <a:latin typeface="+mj-lt"/>
              </a:rPr>
              <a:t> </a:t>
            </a:r>
            <a:r>
              <a:rPr lang="es-ES" sz="2200" dirty="0" err="1" smtClean="0">
                <a:latin typeface="+mj-lt"/>
              </a:rPr>
              <a:t>skop</a:t>
            </a:r>
            <a:r>
              <a:rPr lang="es-ES" sz="2200" dirty="0" smtClean="0">
                <a:latin typeface="+mj-lt"/>
              </a:rPr>
              <a:t> </a:t>
            </a:r>
            <a:r>
              <a:rPr lang="es-ES" sz="2200" dirty="0" err="1" smtClean="0">
                <a:latin typeface="+mj-lt"/>
              </a:rPr>
              <a:t>organisasi</a:t>
            </a:r>
            <a:r>
              <a:rPr lang="es-ES" sz="2200" dirty="0" smtClean="0">
                <a:latin typeface="+mj-lt"/>
              </a:rPr>
              <a:t> dan </a:t>
            </a:r>
            <a:r>
              <a:rPr lang="es-ES" sz="2200" dirty="0" err="1" smtClean="0">
                <a:latin typeface="+mj-lt"/>
              </a:rPr>
              <a:t>bukan</a:t>
            </a:r>
            <a:r>
              <a:rPr lang="es-ES" sz="2200" dirty="0" smtClean="0">
                <a:latin typeface="+mj-lt"/>
              </a:rPr>
              <a:t> </a:t>
            </a:r>
            <a:r>
              <a:rPr lang="es-ES" sz="2200" dirty="0" err="1" smtClean="0">
                <a:latin typeface="+mj-lt"/>
              </a:rPr>
              <a:t>semata</a:t>
            </a:r>
            <a:r>
              <a:rPr lang="es-ES" sz="2200" dirty="0" smtClean="0">
                <a:latin typeface="+mj-lt"/>
              </a:rPr>
              <a:t> </a:t>
            </a:r>
            <a:r>
              <a:rPr lang="es-ES" sz="2200" dirty="0" err="1" smtClean="0">
                <a:latin typeface="+mj-lt"/>
              </a:rPr>
              <a:t>skop</a:t>
            </a:r>
            <a:r>
              <a:rPr lang="es-ES" sz="2200" dirty="0" smtClean="0">
                <a:latin typeface="+mj-lt"/>
              </a:rPr>
              <a:t> </a:t>
            </a:r>
            <a:r>
              <a:rPr lang="es-ES" sz="2200" dirty="0" err="1" smtClean="0">
                <a:latin typeface="+mj-lt"/>
              </a:rPr>
              <a:t>kegiatan</a:t>
            </a:r>
            <a:endParaRPr lang="id-ID" sz="2200" dirty="0" smtClean="0">
              <a:latin typeface="+mj-lt"/>
            </a:endParaRPr>
          </a:p>
          <a:p>
            <a:pPr lvl="1"/>
            <a:r>
              <a:rPr lang="en-US" sz="2200" dirty="0" err="1" smtClean="0">
                <a:latin typeface="+mj-lt"/>
              </a:rPr>
              <a:t>Atribut</a:t>
            </a:r>
            <a:r>
              <a:rPr lang="en-US" sz="2200" dirty="0" smtClean="0">
                <a:latin typeface="+mj-lt"/>
              </a:rPr>
              <a:t> yang </a:t>
            </a:r>
            <a:r>
              <a:rPr lang="en-US" sz="2200" dirty="0" err="1" smtClean="0">
                <a:latin typeface="+mj-lt"/>
              </a:rPr>
              <a:t>menunjukkan</a:t>
            </a:r>
            <a:r>
              <a:rPr lang="en-US" sz="2200" dirty="0" smtClean="0">
                <a:latin typeface="+mj-lt"/>
              </a:rPr>
              <a:t> </a:t>
            </a:r>
            <a:r>
              <a:rPr lang="en-US" sz="2200" dirty="0" err="1" smtClean="0">
                <a:latin typeface="+mj-lt"/>
              </a:rPr>
              <a:t>kehadiran</a:t>
            </a:r>
            <a:r>
              <a:rPr lang="en-US" sz="2200" dirty="0" smtClean="0">
                <a:latin typeface="+mj-lt"/>
              </a:rPr>
              <a:t> </a:t>
            </a:r>
            <a:r>
              <a:rPr lang="en-US" sz="2200" dirty="0" err="1" smtClean="0">
                <a:latin typeface="+mj-lt"/>
              </a:rPr>
              <a:t>dan</a:t>
            </a:r>
            <a:r>
              <a:rPr lang="en-US" sz="2200" dirty="0" smtClean="0">
                <a:latin typeface="+mj-lt"/>
              </a:rPr>
              <a:t> </a:t>
            </a:r>
            <a:r>
              <a:rPr lang="en-US" sz="2200" dirty="0" err="1" smtClean="0">
                <a:latin typeface="+mj-lt"/>
              </a:rPr>
              <a:t>sekaligus</a:t>
            </a:r>
            <a:r>
              <a:rPr lang="en-US" sz="2200" dirty="0" smtClean="0">
                <a:latin typeface="+mj-lt"/>
              </a:rPr>
              <a:t> </a:t>
            </a:r>
            <a:r>
              <a:rPr lang="en-US" sz="2200" dirty="0" err="1" smtClean="0">
                <a:latin typeface="+mj-lt"/>
              </a:rPr>
              <a:t>sebagai</a:t>
            </a:r>
            <a:r>
              <a:rPr lang="en-US" sz="2200" dirty="0" smtClean="0">
                <a:latin typeface="+mj-lt"/>
              </a:rPr>
              <a:t> </a:t>
            </a:r>
            <a:r>
              <a:rPr lang="en-US" sz="2200" dirty="0" err="1" smtClean="0">
                <a:latin typeface="+mj-lt"/>
              </a:rPr>
              <a:t>operasionalisasi</a:t>
            </a:r>
            <a:r>
              <a:rPr lang="en-US" sz="2200" dirty="0" smtClean="0">
                <a:latin typeface="+mj-lt"/>
              </a:rPr>
              <a:t> </a:t>
            </a:r>
            <a:r>
              <a:rPr lang="en-US" sz="2200" dirty="0" err="1" smtClean="0">
                <a:latin typeface="+mj-lt"/>
              </a:rPr>
              <a:t>prinsip</a:t>
            </a:r>
            <a:r>
              <a:rPr lang="en-US" sz="2200" dirty="0" smtClean="0">
                <a:latin typeface="+mj-lt"/>
              </a:rPr>
              <a:t> </a:t>
            </a:r>
            <a:r>
              <a:rPr lang="en-US" sz="2200" dirty="0" err="1" smtClean="0">
                <a:latin typeface="+mj-lt"/>
              </a:rPr>
              <a:t>pengendalian</a:t>
            </a:r>
            <a:r>
              <a:rPr lang="en-US" sz="2200" dirty="0" smtClean="0">
                <a:latin typeface="+mj-lt"/>
              </a:rPr>
              <a:t> intern </a:t>
            </a:r>
            <a:endParaRPr lang="id-ID" sz="2200" dirty="0">
              <a:latin typeface="+mj-lt"/>
            </a:endParaRPr>
          </a:p>
        </p:txBody>
      </p:sp>
      <p:sp>
        <p:nvSpPr>
          <p:cNvPr id="4" name="Title 3"/>
          <p:cNvSpPr>
            <a:spLocks noGrp="1"/>
          </p:cNvSpPr>
          <p:nvPr>
            <p:ph type="title"/>
          </p:nvPr>
        </p:nvSpPr>
        <p:spPr>
          <a:xfrm>
            <a:off x="44343" y="188640"/>
            <a:ext cx="9127101" cy="990600"/>
          </a:xfrm>
        </p:spPr>
        <p:txBody>
          <a:bodyPr>
            <a:normAutofit/>
          </a:bodyPr>
          <a:lstStyle/>
          <a:p>
            <a:pPr algn="ctr" eaLnBrk="1" fontAlgn="auto" hangingPunct="1">
              <a:spcAft>
                <a:spcPts val="0"/>
              </a:spcAft>
              <a:defRPr/>
            </a:pPr>
            <a:r>
              <a:rPr lang="en-GB" sz="3200" b="1" dirty="0" smtClean="0">
                <a:solidFill>
                  <a:schemeClr val="tx1"/>
                </a:solidFill>
                <a:latin typeface="Arial" panose="020B0604020202020204" pitchFamily="34" charset="0"/>
                <a:cs typeface="Arial" panose="020B0604020202020204" pitchFamily="34" charset="0"/>
              </a:rPr>
              <a:t>PENDAHULUAN</a:t>
            </a:r>
            <a:endParaRPr lang="id-ID" sz="3200" b="1" dirty="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KPI dekom_ciwidey</Template>
  <TotalTime>4335</TotalTime>
  <Words>5102</Words>
  <Application>Microsoft Office PowerPoint</Application>
  <PresentationFormat>On-screen Show (4:3)</PresentationFormat>
  <Paragraphs>585</Paragraphs>
  <Slides>73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73</vt:i4>
      </vt:variant>
    </vt:vector>
  </HeadingPairs>
  <TitlesOfParts>
    <vt:vector size="85" baseType="lpstr">
      <vt:lpstr>SimSun</vt:lpstr>
      <vt:lpstr>Arial</vt:lpstr>
      <vt:lpstr>Arial Black</vt:lpstr>
      <vt:lpstr>Calibri</vt:lpstr>
      <vt:lpstr>Cambria</vt:lpstr>
      <vt:lpstr>Iskoola Pota</vt:lpstr>
      <vt:lpstr>黑体</vt:lpstr>
      <vt:lpstr>Symbol</vt:lpstr>
      <vt:lpstr>Times New Roman</vt:lpstr>
      <vt:lpstr>Wingdings</vt:lpstr>
      <vt:lpstr>Wingdings 2</vt:lpstr>
      <vt:lpstr>Median</vt:lpstr>
      <vt:lpstr>  PENILAIAN DAN STRATEGI  PENINGKATAN MATURITAS SPIP </vt:lpstr>
      <vt:lpstr>AGENDA</vt:lpstr>
      <vt:lpstr>BAHAN AJAR PENILAIAN MATURITAS SPIP</vt:lpstr>
      <vt:lpstr>LAMPIRAN FORM-FORM</vt:lpstr>
      <vt:lpstr>BAB I  PENDAHULUAN</vt:lpstr>
      <vt:lpstr>PENDAHULUAN</vt:lpstr>
      <vt:lpstr>PENDAHULUAN</vt:lpstr>
      <vt:lpstr>PENDAHULUAN</vt:lpstr>
      <vt:lpstr>PENDAHULUAN</vt:lpstr>
      <vt:lpstr>PENDAHULUAN</vt:lpstr>
      <vt:lpstr>PENDAHULUAN</vt:lpstr>
      <vt:lpstr>PENDAHULUAN</vt:lpstr>
      <vt:lpstr>PowerPoint Presentation</vt:lpstr>
      <vt:lpstr>PowerPoint Presentation</vt:lpstr>
      <vt:lpstr>PowerPoint Presentation</vt:lpstr>
      <vt:lpstr>PowerPoint Presentation</vt:lpstr>
      <vt:lpstr>PowerPoint Presentation</vt:lpstr>
      <vt:lpstr>3. Karakteristik Tingkat Maturitas SPIP</vt:lpstr>
      <vt:lpstr>IIA, Selecting, using, and creating Maturity Models: a tool for assurance and consulting engagements, Juli 2013</vt:lpstr>
      <vt:lpstr>Karakteristik Tingkat Maturitas SPIP (Lanjutan)</vt:lpstr>
      <vt:lpstr>Karakteristik Tingkat Maturitas SPIP (Lanjutan)</vt:lpstr>
      <vt:lpstr>Karakteristik Tingkat Maturitas SPIP (Lanjutan)</vt:lpstr>
      <vt:lpstr>Karakteristik Tingkat Maturitas SPIP (Lanjutan)</vt:lpstr>
      <vt:lpstr>Karakteristik Tingkat Maturitas SPIP (Lanjutan)</vt:lpstr>
      <vt:lpstr>B. FOKUS PENILAIAN TINGKAT MATURITAS SPIP</vt:lpstr>
      <vt:lpstr>C. PENILAIAN TINGKAT MATURITAS SPIP</vt:lpstr>
      <vt:lpstr>C. PENILAIAN TINGKAT MATURITAS SPIP</vt:lpstr>
      <vt:lpstr>BAB III  MEKANISME PENILAIAN TINGKAT MATURITAS PENYELENGGARAAN SPIP</vt:lpstr>
      <vt:lpstr>PowerPoint Presentation</vt:lpstr>
      <vt:lpstr>PowerPoint Presentation</vt:lpstr>
      <vt:lpstr>A. TAHAP PERSIAPAN</vt:lpstr>
      <vt:lpstr>B. TAHAP PENILAIAN</vt:lpstr>
      <vt:lpstr>PENILAIAN PENDAHULUAN TINGKAT MATURITAS SPIP</vt:lpstr>
      <vt:lpstr>KUESIONER PERSEPSI AWAL </vt:lpstr>
      <vt:lpstr>PENILAIAN PENDAHULUAN TINGKAT MATURITAS SPIP</vt:lpstr>
      <vt:lpstr>KUESIONER PERSEPSI AWAL (KONSISTEN) </vt:lpstr>
      <vt:lpstr>KUESIONER PERSEPSI AWAL (TIDAK KONSISTEN) </vt:lpstr>
      <vt:lpstr>PENGUJIAN BUKTI MATURITAS SPIP</vt:lpstr>
      <vt:lpstr>PENGUJIAN BUKTI MATURITAS SPIP</vt:lpstr>
      <vt:lpstr>PENGUJIAN BUKTI MATURITAS SPIP</vt:lpstr>
      <vt:lpstr>FOKUS PENILAIAN (PARAMETER) YANG BERSIFAT KHUSUS DENGAN SATUAN KERJA K/L/PEMDA</vt:lpstr>
      <vt:lpstr>PEMILIHAN TEKNIK PENGUMPULAN BUKTI MATURITAS SPIP</vt:lpstr>
      <vt:lpstr>PEMILIHAN TEKNIK PENGUMPULAN BUKTI MATURITAS SPIP</vt:lpstr>
      <vt:lpstr>PEMILIHAN TEKNIK PENGUMPULAN BUKTI MATURITAS SPIP</vt:lpstr>
      <vt:lpstr>PEMILIHAN FOKUS MATURITAS YANG AKAN DIUJI</vt:lpstr>
      <vt:lpstr>PENYIMPULAN TINGKAT MATURITAS INDIKATOR</vt:lpstr>
      <vt:lpstr>PENYIMPULAN TINGKAT MATURITAS INDIKATOR</vt:lpstr>
      <vt:lpstr>PENYIMPULAN TINGKAT MATURITAS INDIKATOR</vt:lpstr>
      <vt:lpstr>C. PENYUSUNAN LAPORAN PENILAIAN</vt:lpstr>
      <vt:lpstr>ALUR DOKUMEN</vt:lpstr>
      <vt:lpstr>BAB IV  STRATEGI PENINGKATAN MATURITAS PENYELENGGARAAN SPIP</vt:lpstr>
      <vt:lpstr>PowerPoint Presentation</vt:lpstr>
      <vt:lpstr>TUJUAN PERUMUSAN STRATEGI PENINGKATAN MATURITAS SPIP</vt:lpstr>
      <vt:lpstr>PowerPoint Presentation</vt:lpstr>
      <vt:lpstr>PRASYARAT PENINGKATAN MATURITAS PENYELENGGARAAN SPIP</vt:lpstr>
      <vt:lpstr>FUNGSI SATGAS PENYELENGGARAAN SPIP K/L/P</vt:lpstr>
      <vt:lpstr>STRATEGI PENINGKATAN MATURITAS SPIP</vt:lpstr>
      <vt:lpstr>LIMA STRATEGI GENERIK UNTUK PENINGKATAN MATURITAS </vt:lpstr>
      <vt:lpstr>1. PENYUSUNAN KEBIJAKAN DAN PROSEDUR TERTULIS  LEVEL 0 KE LEVEL 1</vt:lpstr>
      <vt:lpstr>STRATEGI PENYUSUNAN KEBIJAKAN DAN PROSEDUR</vt:lpstr>
      <vt:lpstr>2. PENGKOMUNIKASIAN KEBIJAKAN DAN PROSEDUR   LEVEL 1 KE LEVEL 2 </vt:lpstr>
      <vt:lpstr>STRATEGI PENGKOMUNIKASIAN KEBIJAKAN DAN PROSEDUR  LEVEL 1 KE LEVEL 2 </vt:lpstr>
      <vt:lpstr>STRATEGI PENGKOMUNIKASIAN KEBIJAKAN DAN PROSEDUR (LANJUTAN) </vt:lpstr>
      <vt:lpstr>3. PENINGKATAN  KOMITMEN IMPLEMENTASI DAN DOKUMENTASI  SISTEM  LEVEL 2 KE LEVEL 3</vt:lpstr>
      <vt:lpstr>Strategi Peningkatan  Komitmen Implementasi dan Dokumentasi  Sistem  Level 2 ke level 3</vt:lpstr>
      <vt:lpstr>STRATEGI PENINGKATAN  KOMITMEN IMPLEMENTASI DAN DOKUMENTASI  SISTEM (LANJUTAN)</vt:lpstr>
      <vt:lpstr>PowerPoint Presentation</vt:lpstr>
      <vt:lpstr>STRATEGI EVALUASI FORMAL, BERKALA, DAN  TERDOKUMENTASI  LEVEL 3 KE LEVEL 4 </vt:lpstr>
      <vt:lpstr>STRATEGI EVALUASI FORMAL, BERKALA, DAN  TERDOKUMENTASI  (LANJUTAN) </vt:lpstr>
      <vt:lpstr>5. PENGEMBANGAN BERKELANJUTAN  LEVEL 4 KE LEVEL 5</vt:lpstr>
      <vt:lpstr>STRATEGI PENGEMBANGAN BERKELANJUTAN  LEVEL 4 KE LEVEL 5 </vt:lpstr>
      <vt:lpstr>STRATEGI PENGEMBANGAN BERKELANJUTAN  (LANJUTAN)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PEDOMAN SELF ASSESSMENT GCG UNTUK BUMN</dc:title>
  <dc:creator>acer</dc:creator>
  <cp:lastModifiedBy>Sidik Murdoko</cp:lastModifiedBy>
  <cp:revision>174</cp:revision>
  <dcterms:created xsi:type="dcterms:W3CDTF">2011-06-03T13:57:58Z</dcterms:created>
  <dcterms:modified xsi:type="dcterms:W3CDTF">2016-09-14T08:15:53Z</dcterms:modified>
</cp:coreProperties>
</file>